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3" r:id="rId6"/>
    <p:sldId id="314" r:id="rId7"/>
    <p:sldId id="316" r:id="rId8"/>
    <p:sldId id="319" r:id="rId9"/>
    <p:sldId id="324" r:id="rId10"/>
    <p:sldId id="326" r:id="rId11"/>
    <p:sldId id="327" r:id="rId12"/>
    <p:sldId id="333" r:id="rId13"/>
    <p:sldId id="32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0" name="yt_shape_1245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49" name="yt_image_124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2" name="yt_shape_12452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多项式的有关概念</a:t>
            </a:r>
          </a:p>
        </p:txBody>
      </p:sp>
      <p:sp>
        <p:nvSpPr>
          <p:cNvPr id="12453" name="yt_shape_12453"/>
          <p:cNvSpPr txBox="1"/>
          <p:nvPr/>
        </p:nvSpPr>
        <p:spPr>
          <a:xfrm>
            <a:off x="540000" y="1971599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下列式子是多项式的是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54" name="yt_table_12454" title="H_88.2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1071459"/>
                  </p:ext>
                </p:extLst>
              </p:nvPr>
            </p:nvGraphicFramePr>
            <p:xfrm>
              <a:off x="540056" y="2450902"/>
              <a:ext cx="4844035" cy="1120839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2040192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π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𝑧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454" name="yt_table_12454" descr="{&quot;rangeId&quot;:2,&quot;type&quot;:&quot;Option&quot;}" title="H_88.2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1071459"/>
                  </p:ext>
                </p:extLst>
              </p:nvPr>
            </p:nvGraphicFramePr>
            <p:xfrm>
              <a:off x="540056" y="2450902"/>
              <a:ext cx="4844035" cy="1120839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2040192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696468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7612" b="-8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55" name="yt_shape_12455"/>
          <p:cNvSpPr txBox="1"/>
          <p:nvPr/>
        </p:nvSpPr>
        <p:spPr>
          <a:xfrm>
            <a:off x="540000" y="3622282"/>
            <a:ext cx="89720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6" name="yt_table_124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181680"/>
              </p:ext>
            </p:extLst>
          </p:nvPr>
        </p:nvGraphicFramePr>
        <p:xfrm>
          <a:off x="540056" y="4101585"/>
          <a:ext cx="4262438" cy="1901952"/>
        </p:xfrm>
        <a:graphic>
          <a:graphicData uri="http://schemas.openxmlformats.org/drawingml/2006/table">
            <a:tbl>
              <a:tblPr/>
              <a:tblGrid>
                <a:gridCol w="4262438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它是三次三项式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它是二次四项式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它的最高次项是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它的常数项是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</a:tbl>
          </a:graphicData>
        </a:graphic>
      </p:graphicFrame>
      <p:pic>
        <p:nvPicPr>
          <p:cNvPr id="3" name="yt_shape_1721657264438">
            <a:extLst>
              <a:ext uri="{FF2B5EF4-FFF2-40B4-BE49-F238E27FC236}">
                <a16:creationId xmlns:a16="http://schemas.microsoft.com/office/drawing/2014/main" id="{712F3545-FC0E-2017-75DA-01D22A29D2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984B33-9287-CF2A-8C12-27CACED19B1A}"/>
              </a:ext>
            </a:extLst>
          </p:cNvPr>
          <p:cNvSpPr txBox="1"/>
          <p:nvPr/>
        </p:nvSpPr>
        <p:spPr>
          <a:xfrm>
            <a:off x="4488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1F1E01-6852-0F4B-67DA-CA0EBE857249}"/>
              </a:ext>
            </a:extLst>
          </p:cNvPr>
          <p:cNvSpPr txBox="1"/>
          <p:nvPr/>
        </p:nvSpPr>
        <p:spPr>
          <a:xfrm>
            <a:off x="8522426" y="357547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8" name="yt_shape_1250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07" name="yt_image_1250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0" name="yt_shape_12510"/>
          <p:cNvSpPr txBox="1"/>
          <p:nvPr/>
        </p:nvSpPr>
        <p:spPr>
          <a:xfrm>
            <a:off x="540119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元的乘车月票卡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如果此人乘车次数用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fc98"/>
              </a:rPr>
              <a:t>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则记录他每次乘车后的余额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511" name="yt_table_12511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155230"/>
              </p:ext>
            </p:extLst>
          </p:nvPr>
        </p:nvGraphicFramePr>
        <p:xfrm>
          <a:off x="3863752" y="2394541"/>
          <a:ext cx="4043831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17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6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余额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5" name="yt_shape_12515"/>
          <p:cNvSpPr txBox="1"/>
          <p:nvPr/>
        </p:nvSpPr>
        <p:spPr>
          <a:xfrm>
            <a:off x="595357" y="1903606"/>
            <a:ext cx="723274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利用上述代数式计算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次车还剩多少元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故乘了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次车还剩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A082CC-FB28-FCB2-3DDB-39D98782C12F}"/>
              </a:ext>
            </a:extLst>
          </p:cNvPr>
          <p:cNvSpPr txBox="1"/>
          <p:nvPr/>
        </p:nvSpPr>
        <p:spPr>
          <a:xfrm>
            <a:off x="505346" y="2332288"/>
            <a:ext cx="576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659119-E0D4-F595-E758-0D8F8058A3F7}"/>
              </a:ext>
            </a:extLst>
          </p:cNvPr>
          <p:cNvSpPr txBox="1"/>
          <p:nvPr/>
        </p:nvSpPr>
        <p:spPr>
          <a:xfrm>
            <a:off x="505346" y="2807776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故乘了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次车还剩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513"/>
          <p:cNvSpPr txBox="1"/>
          <p:nvPr/>
        </p:nvSpPr>
        <p:spPr>
          <a:xfrm>
            <a:off x="641395" y="912085"/>
            <a:ext cx="718626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写出用此人乘车的次数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表示余额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943795-75E8-D0DA-B0CF-38F11172CCDB}"/>
              </a:ext>
            </a:extLst>
          </p:cNvPr>
          <p:cNvSpPr txBox="1"/>
          <p:nvPr/>
        </p:nvSpPr>
        <p:spPr>
          <a:xfrm>
            <a:off x="551384" y="1340768"/>
            <a:ext cx="3639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7" name="yt_shape_12517"/>
          <p:cNvSpPr txBox="1"/>
          <p:nvPr/>
        </p:nvSpPr>
        <p:spPr>
          <a:xfrm>
            <a:off x="540000" y="900000"/>
            <a:ext cx="823302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单项式不含加减运算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多项式必含加减运算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单项式和多项式都是整式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分母中含有字母的都不是整式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8" name="yt_shape_1245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开放性题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写一个多项式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使它是四次三项式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这个多项式可以是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graphicFrame>
        <p:nvGraphicFramePr>
          <p:cNvPr id="12460" name="yt_table_12460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335989"/>
              </p:ext>
            </p:extLst>
          </p:nvPr>
        </p:nvGraphicFramePr>
        <p:xfrm>
          <a:off x="540000" y="2338738"/>
          <a:ext cx="11111999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37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8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8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8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最高次项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几次几项式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一次二项式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四次三项式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五次三项式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7CF08D9-830E-44DA-BAD8-A9615C99918A}"/>
              </a:ext>
            </a:extLst>
          </p:cNvPr>
          <p:cNvSpPr txBox="1"/>
          <p:nvPr/>
        </p:nvSpPr>
        <p:spPr>
          <a:xfrm>
            <a:off x="10327532" y="853194"/>
            <a:ext cx="156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28806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1F2727-DBB0-6C7D-BC6A-6A0A977E55FE}"/>
              </a:ext>
            </a:extLst>
          </p:cNvPr>
          <p:cNvSpPr txBox="1"/>
          <p:nvPr/>
        </p:nvSpPr>
        <p:spPr>
          <a:xfrm>
            <a:off x="450108" y="132868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C1A877-9BE9-45CF-51F5-132EF4C43225}"/>
              </a:ext>
            </a:extLst>
          </p:cNvPr>
          <p:cNvSpPr txBox="1"/>
          <p:nvPr/>
        </p:nvSpPr>
        <p:spPr>
          <a:xfrm>
            <a:off x="3818114" y="3045499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091765-0708-C75C-1016-5E38D1FCEDAB}"/>
              </a:ext>
            </a:extLst>
          </p:cNvPr>
          <p:cNvSpPr txBox="1"/>
          <p:nvPr/>
        </p:nvSpPr>
        <p:spPr>
          <a:xfrm>
            <a:off x="6418980" y="2988349"/>
            <a:ext cx="191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C465AD-AF6E-5674-E0A2-4DD4D5852262}"/>
              </a:ext>
            </a:extLst>
          </p:cNvPr>
          <p:cNvSpPr txBox="1"/>
          <p:nvPr/>
        </p:nvSpPr>
        <p:spPr>
          <a:xfrm>
            <a:off x="8915070" y="2988349"/>
            <a:ext cx="2637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FC966F-D94A-A95E-6751-FAD16EB44FB8}"/>
              </a:ext>
            </a:extLst>
          </p:cNvPr>
          <p:cNvSpPr txBox="1"/>
          <p:nvPr/>
        </p:nvSpPr>
        <p:spPr>
          <a:xfrm>
            <a:off x="4351514" y="361242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D9D279-8B52-6197-EAE1-44E29A24B1E1}"/>
              </a:ext>
            </a:extLst>
          </p:cNvPr>
          <p:cNvSpPr txBox="1"/>
          <p:nvPr/>
        </p:nvSpPr>
        <p:spPr>
          <a:xfrm>
            <a:off x="7171455" y="361242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C84080-BB2E-9A67-84FE-F87E22FEB870}"/>
              </a:ext>
            </a:extLst>
          </p:cNvPr>
          <p:cNvSpPr txBox="1"/>
          <p:nvPr/>
        </p:nvSpPr>
        <p:spPr>
          <a:xfrm>
            <a:off x="10048545" y="361242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B36CDD-4692-CFBB-152D-CABDC96D1271}"/>
              </a:ext>
            </a:extLst>
          </p:cNvPr>
          <p:cNvSpPr txBox="1"/>
          <p:nvPr/>
        </p:nvSpPr>
        <p:spPr>
          <a:xfrm>
            <a:off x="4227689" y="4179355"/>
            <a:ext cx="58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8FF262-CD89-438C-E2E4-1A25265EFCA2}"/>
              </a:ext>
            </a:extLst>
          </p:cNvPr>
          <p:cNvSpPr txBox="1"/>
          <p:nvPr/>
        </p:nvSpPr>
        <p:spPr>
          <a:xfrm>
            <a:off x="7038105" y="4122205"/>
            <a:ext cx="616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7696F53-A13D-EADA-D1CF-33BAF973CF10}"/>
              </a:ext>
            </a:extLst>
          </p:cNvPr>
          <p:cNvSpPr txBox="1"/>
          <p:nvPr/>
        </p:nvSpPr>
        <p:spPr>
          <a:xfrm>
            <a:off x="9829470" y="4122205"/>
            <a:ext cx="75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20EDBA9-32E2-EF48-9D28-CF3739AE8F55}"/>
              </a:ext>
            </a:extLst>
          </p:cNvPr>
          <p:cNvSpPr txBox="1"/>
          <p:nvPr/>
        </p:nvSpPr>
        <p:spPr>
          <a:xfrm>
            <a:off x="3656189" y="471770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一次二项式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8A17F75-21A7-17AD-C3C9-36A3818A9647}"/>
              </a:ext>
            </a:extLst>
          </p:cNvPr>
          <p:cNvSpPr txBox="1"/>
          <p:nvPr/>
        </p:nvSpPr>
        <p:spPr>
          <a:xfrm>
            <a:off x="6514230" y="471770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四次三项式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510350B-A3E5-BAF4-0305-B6896EE5BFF9}"/>
              </a:ext>
            </a:extLst>
          </p:cNvPr>
          <p:cNvSpPr txBox="1"/>
          <p:nvPr/>
        </p:nvSpPr>
        <p:spPr>
          <a:xfrm>
            <a:off x="9372270" y="471770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五次三项式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2" name="yt_shape_12462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63" name="yt_shape_12463"/>
              <p:cNvSpPr txBox="1"/>
              <p:nvPr/>
            </p:nvSpPr>
            <p:spPr>
              <a:xfrm>
                <a:off x="540000" y="1389434"/>
                <a:ext cx="10646825" cy="703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整式的个数有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463" name="yt_shape_1246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646825" cy="703975"/>
              </a:xfrm>
              <a:prstGeom prst="rect">
                <a:avLst/>
              </a:prstGeom>
              <a:blipFill>
                <a:blip r:embed="rId2"/>
                <a:stretch>
                  <a:fillRect l="-1775" r="-802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65" name="yt_table_124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635140"/>
              </p:ext>
            </p:extLst>
          </p:nvPr>
        </p:nvGraphicFramePr>
        <p:xfrm>
          <a:off x="540056" y="214419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467" name="yt_shape_12467"/>
              <p:cNvSpPr txBox="1"/>
              <p:nvPr/>
            </p:nvSpPr>
            <p:spPr>
              <a:xfrm>
                <a:off x="540119" y="2670368"/>
                <a:ext cx="11492915" cy="10930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将式子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d242"/>
                  </a:rPr>
                  <a:t>填入相应的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横线上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467" name="yt_shape_12467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70368"/>
                <a:ext cx="11111999" cy="1093056"/>
              </a:xfrm>
              <a:prstGeom prst="rect">
                <a:avLst/>
              </a:prstGeom>
              <a:blipFill>
                <a:blip r:embed="rId3"/>
                <a:stretch>
                  <a:fillRect l="-1701" b="-16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69" name="yt_shape_12469"/>
              <p:cNvSpPr txBox="1"/>
              <p:nvPr/>
            </p:nvSpPr>
            <p:spPr>
              <a:xfrm>
                <a:off x="540000" y="3814212"/>
                <a:ext cx="317074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469" name="yt_shape_124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14212"/>
                <a:ext cx="3170740" cy="641779"/>
              </a:xfrm>
              <a:prstGeom prst="rect">
                <a:avLst/>
              </a:prstGeom>
              <a:blipFill>
                <a:blip r:embed="rId4"/>
                <a:stretch>
                  <a:fillRect l="-5962" r="-480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71" name="yt_shape_12471"/>
              <p:cNvSpPr txBox="1"/>
              <p:nvPr/>
            </p:nvSpPr>
            <p:spPr>
              <a:xfrm>
                <a:off x="540000" y="4506779"/>
                <a:ext cx="6046142" cy="6052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471" name="yt_shape_124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06779"/>
                <a:ext cx="6046142" cy="605294"/>
              </a:xfrm>
              <a:prstGeom prst="rect">
                <a:avLst/>
              </a:prstGeom>
              <a:blipFill>
                <a:blip r:embed="rId5"/>
                <a:stretch>
                  <a:fillRect l="-3128" r="-2220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73" name="yt_shape_12473"/>
              <p:cNvSpPr txBox="1"/>
              <p:nvPr/>
            </p:nvSpPr>
            <p:spPr>
              <a:xfrm>
                <a:off x="540000" y="5162861"/>
                <a:ext cx="6908558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473" name="yt_shape_12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62861"/>
                <a:ext cx="6908558" cy="641779"/>
              </a:xfrm>
              <a:prstGeom prst="rect">
                <a:avLst/>
              </a:prstGeom>
              <a:blipFill>
                <a:blip r:embed="rId6"/>
                <a:stretch>
                  <a:fillRect l="-2736" r="-176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264506">
            <a:extLst>
              <a:ext uri="{FF2B5EF4-FFF2-40B4-BE49-F238E27FC236}">
                <a16:creationId xmlns:a16="http://schemas.microsoft.com/office/drawing/2014/main" id="{F3E8594E-E02B-4161-5566-573D019280D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8ACB38-C0F5-EF70-5AFB-984C55AA023E}"/>
              </a:ext>
            </a:extLst>
          </p:cNvPr>
          <p:cNvSpPr txBox="1"/>
          <p:nvPr/>
        </p:nvSpPr>
        <p:spPr>
          <a:xfrm>
            <a:off x="10181047" y="1342628"/>
            <a:ext cx="383285" cy="7907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FF06F95-8480-CB29-B70A-8101AAA72673}"/>
                  </a:ext>
                </a:extLst>
              </p:cNvPr>
              <p:cNvSpPr txBox="1"/>
              <p:nvPr/>
            </p:nvSpPr>
            <p:spPr>
              <a:xfrm>
                <a:off x="2021614" y="3635920"/>
                <a:ext cx="1443737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FF06F95-8480-CB29-B70A-8101AAA72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1614" y="3635920"/>
                <a:ext cx="1443737" cy="729184"/>
              </a:xfrm>
              <a:prstGeom prst="rect">
                <a:avLst/>
              </a:prstGeom>
              <a:blipFill>
                <a:blip r:embed="rId8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4D856C-F576-0B5B-A983-85C171B28155}"/>
                  </a:ext>
                </a:extLst>
              </p:cNvPr>
              <p:cNvSpPr txBox="1"/>
              <p:nvPr/>
            </p:nvSpPr>
            <p:spPr>
              <a:xfrm>
                <a:off x="2021614" y="4293096"/>
                <a:ext cx="4291330" cy="69305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4D856C-F576-0B5B-A983-85C171B28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1614" y="4293096"/>
                <a:ext cx="4291330" cy="693052"/>
              </a:xfrm>
              <a:prstGeom prst="rect">
                <a:avLst/>
              </a:prstGeom>
              <a:blipFill>
                <a:blip r:embed="rId9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69D852F-59AA-780B-53CC-ACE35ED4FB29}"/>
                  </a:ext>
                </a:extLst>
              </p:cNvPr>
              <p:cNvSpPr txBox="1"/>
              <p:nvPr/>
            </p:nvSpPr>
            <p:spPr>
              <a:xfrm>
                <a:off x="1716814" y="4941168"/>
                <a:ext cx="5602605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69D852F-59AA-780B-53CC-ACE35ED4FB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814" y="4941168"/>
                <a:ext cx="5602605" cy="729184"/>
              </a:xfrm>
              <a:prstGeom prst="rect">
                <a:avLst/>
              </a:prstGeom>
              <a:blipFill>
                <a:blip r:embed="rId10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75" name="yt_shape_12475"/>
              <p:cNvSpPr txBox="1"/>
              <p:nvPr/>
            </p:nvSpPr>
            <p:spPr>
              <a:xfrm>
                <a:off x="540119" y="900000"/>
                <a:ext cx="11492915" cy="32920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4f6a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请问哪些是多项式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分别指出它们的项和次数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多项式有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的项是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的项是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7baf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75" name="yt_shape_12475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92055"/>
              </a:xfrm>
              <a:prstGeom prst="rect">
                <a:avLst/>
              </a:prstGeom>
              <a:blipFill>
                <a:blip r:embed="rId2"/>
                <a:stretch>
                  <a:fillRect l="-1645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50582CA-BB72-9C39-F4FB-F071176D50A9}"/>
                  </a:ext>
                </a:extLst>
              </p:cNvPr>
              <p:cNvSpPr txBox="1"/>
              <p:nvPr/>
            </p:nvSpPr>
            <p:spPr>
              <a:xfrm>
                <a:off x="450108" y="3039337"/>
                <a:ext cx="1158292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多项式有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④⑥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的项是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次数是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的项是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n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57baf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50582CA-BB72-9C39-F4FB-F071176D5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39337"/>
                <a:ext cx="11582926" cy="765061"/>
              </a:xfrm>
              <a:prstGeom prst="rect">
                <a:avLst/>
              </a:prstGeom>
              <a:blipFill>
                <a:blip r:embed="rId3"/>
                <a:stretch>
                  <a:fillRect l="-842" t="-11200" r="-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0FD091-05EB-F7FA-D1B0-421187ECBEA6}"/>
                  </a:ext>
                </a:extLst>
              </p:cNvPr>
              <p:cNvSpPr txBox="1"/>
              <p:nvPr/>
            </p:nvSpPr>
            <p:spPr>
              <a:xfrm>
                <a:off x="450108" y="3710786"/>
                <a:ext cx="24327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次数是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0FD091-05EB-F7FA-D1B0-421187ECB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0786"/>
                <a:ext cx="2432749" cy="726326"/>
              </a:xfrm>
              <a:prstGeom prst="rect">
                <a:avLst/>
              </a:prstGeom>
              <a:blipFill>
                <a:blip r:embed="rId4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0" name="yt_shape_12480"/>
          <p:cNvSpPr txBox="1"/>
          <p:nvPr/>
        </p:nvSpPr>
        <p:spPr>
          <a:xfrm>
            <a:off x="540000" y="900000"/>
            <a:ext cx="825225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确定多项式的项时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易漏掉前面的符号而出错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0D523F-093C-058F-6D5D-DDE55D140ED7}"/>
              </a:ext>
            </a:extLst>
          </p:cNvPr>
          <p:cNvSpPr txBox="1"/>
          <p:nvPr/>
        </p:nvSpPr>
        <p:spPr>
          <a:xfrm>
            <a:off x="449989" y="1804170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4" name="yt_shape_1248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83" name="yt_image_12483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6" name="yt_shape_12486"/>
          <p:cNvSpPr txBox="1"/>
          <p:nvPr/>
        </p:nvSpPr>
        <p:spPr>
          <a:xfrm>
            <a:off x="540000" y="1482165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如果一个多项式是六次多项式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那么它任何一项的次数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87" name="yt_table_124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435666"/>
              </p:ext>
            </p:extLst>
          </p:nvPr>
        </p:nvGraphicFramePr>
        <p:xfrm>
          <a:off x="540056" y="1961468"/>
          <a:ext cx="66236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</a:tbl>
          </a:graphicData>
        </a:graphic>
      </p:graphicFrame>
      <p:sp>
        <p:nvSpPr>
          <p:cNvPr id="12489" name="yt_shape_12489"/>
          <p:cNvSpPr txBox="1"/>
          <p:nvPr/>
        </p:nvSpPr>
        <p:spPr>
          <a:xfrm>
            <a:off x="540000" y="2963022"/>
            <a:ext cx="104772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90" name="yt_table_124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610854"/>
              </p:ext>
            </p:extLst>
          </p:nvPr>
        </p:nvGraphicFramePr>
        <p:xfrm>
          <a:off x="540056" y="3442325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F761F8E-86E0-B29B-BA2B-886A60F19EBF}"/>
              </a:ext>
            </a:extLst>
          </p:cNvPr>
          <p:cNvSpPr txBox="1"/>
          <p:nvPr/>
        </p:nvSpPr>
        <p:spPr>
          <a:xfrm>
            <a:off x="87557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2EA31D-E11B-F552-5E9B-31F3731354C1}"/>
              </a:ext>
            </a:extLst>
          </p:cNvPr>
          <p:cNvSpPr txBox="1"/>
          <p:nvPr/>
        </p:nvSpPr>
        <p:spPr>
          <a:xfrm>
            <a:off x="10013089" y="29162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2" name="yt_shape_12492"/>
              <p:cNvSpPr txBox="1"/>
              <p:nvPr/>
            </p:nvSpPr>
            <p:spPr>
              <a:xfrm>
                <a:off x="540119" y="900000"/>
                <a:ext cx="11492915" cy="35096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【变式】变条件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的四次四项式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0422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若某单项式含且只含有字母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1f682,isEnd"/>
                  </a:rPr>
                  <a:t>则该单项式可能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写出一个即可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将黑白两种正六边形地面瓷砖按如图所示规律拼成若干图案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efc4,isEnd"/>
                  </a:rPr>
                  <a:t>个图案中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有白色地面瓷砖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2" name="yt_shape_124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09615"/>
              </a:xfrm>
              <a:prstGeom prst="rect">
                <a:avLst/>
              </a:prstGeom>
              <a:blipFill>
                <a:blip r:embed="rId2"/>
                <a:stretch>
                  <a:fillRect l="-1645" t="-156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97" name="yt_image_12497" title="H_77.3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9458" y="4457919"/>
            <a:ext cx="4093083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F91951-5945-FB09-A5D2-4B5234B94A5D}"/>
              </a:ext>
            </a:extLst>
          </p:cNvPr>
          <p:cNvSpPr txBox="1"/>
          <p:nvPr/>
        </p:nvSpPr>
        <p:spPr>
          <a:xfrm>
            <a:off x="1059708" y="200254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99F297-B125-EF71-4573-A8C9FCCDDF79}"/>
              </a:ext>
            </a:extLst>
          </p:cNvPr>
          <p:cNvSpPr txBox="1"/>
          <p:nvPr/>
        </p:nvSpPr>
        <p:spPr>
          <a:xfrm>
            <a:off x="1059708" y="2852936"/>
            <a:ext cx="3342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A18237-27D8-EEDC-09F7-7B6C4B234DA2}"/>
              </a:ext>
            </a:extLst>
          </p:cNvPr>
          <p:cNvSpPr txBox="1"/>
          <p:nvPr/>
        </p:nvSpPr>
        <p:spPr>
          <a:xfrm>
            <a:off x="2888508" y="3904496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9" name="yt_shape_12499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的七次单项式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9b8f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A11487-FBC0-7540-5D70-2E6697CD0216}"/>
              </a:ext>
            </a:extLst>
          </p:cNvPr>
          <p:cNvSpPr txBox="1"/>
          <p:nvPr/>
        </p:nvSpPr>
        <p:spPr>
          <a:xfrm>
            <a:off x="450108" y="1328682"/>
            <a:ext cx="430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D586E3-E29F-84D6-0109-4F4560F57DB7}"/>
              </a:ext>
            </a:extLst>
          </p:cNvPr>
          <p:cNvSpPr txBox="1"/>
          <p:nvPr/>
        </p:nvSpPr>
        <p:spPr>
          <a:xfrm>
            <a:off x="450108" y="1804170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464ADB-5EA6-521E-907C-15B0238731D2}"/>
              </a:ext>
            </a:extLst>
          </p:cNvPr>
          <p:cNvSpPr txBox="1"/>
          <p:nvPr/>
        </p:nvSpPr>
        <p:spPr>
          <a:xfrm>
            <a:off x="450108" y="2279658"/>
            <a:ext cx="599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C39A9A-C8E1-1F84-528A-DDD5DCB1CECE}"/>
              </a:ext>
            </a:extLst>
          </p:cNvPr>
          <p:cNvSpPr txBox="1"/>
          <p:nvPr/>
        </p:nvSpPr>
        <p:spPr>
          <a:xfrm>
            <a:off x="450108" y="3706122"/>
            <a:ext cx="531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07A092-2F6F-A1B1-4456-38C23AC98C50}"/>
              </a:ext>
            </a:extLst>
          </p:cNvPr>
          <p:cNvSpPr txBox="1"/>
          <p:nvPr/>
        </p:nvSpPr>
        <p:spPr>
          <a:xfrm>
            <a:off x="450108" y="4181610"/>
            <a:ext cx="3029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18E312-0C19-E265-6E52-5CC68263A9F3}"/>
              </a:ext>
            </a:extLst>
          </p:cNvPr>
          <p:cNvSpPr txBox="1"/>
          <p:nvPr/>
        </p:nvSpPr>
        <p:spPr>
          <a:xfrm>
            <a:off x="450108" y="4657098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837D3C-AE2B-D8AB-9546-76F304266679}"/>
              </a:ext>
            </a:extLst>
          </p:cNvPr>
          <p:cNvSpPr txBox="1"/>
          <p:nvPr/>
        </p:nvSpPr>
        <p:spPr>
          <a:xfrm>
            <a:off x="450108" y="5132586"/>
            <a:ext cx="4706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5" name="yt_shape_1250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按这样的规律写下去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你知道第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5e2a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是什么吗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最后一项呢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这是一个几次几项式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最后一项是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这是关于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的十次十一项式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2ABC87-EB53-931E-9936-87C3CDC81ED8}"/>
              </a:ext>
            </a:extLst>
          </p:cNvPr>
          <p:cNvSpPr txBox="1"/>
          <p:nvPr/>
        </p:nvSpPr>
        <p:spPr>
          <a:xfrm>
            <a:off x="450108" y="1804170"/>
            <a:ext cx="9301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最后一项是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这是关于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的十次十一项式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980</Words>
  <Application>Microsoft Office PowerPoint</Application>
  <PresentationFormat>宽屏</PresentationFormat>
  <Paragraphs>142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,isEnd</vt:lpstr>
      <vt:lpstr>_⨹_1_15e2a</vt:lpstr>
      <vt:lpstr>_⨹_1_28806</vt:lpstr>
      <vt:lpstr>_⨹_1_54f6a</vt:lpstr>
      <vt:lpstr>_⨹_1_57baf</vt:lpstr>
      <vt:lpstr>_⨹_1_80422,isEnd</vt:lpstr>
      <vt:lpstr>_⨹_1_9fc98</vt:lpstr>
      <vt:lpstr>_⨹_1_a9b8f</vt:lpstr>
      <vt:lpstr>_⨹_4_1efc4,isEnd</vt:lpstr>
      <vt:lpstr>_⨹_5_ad242</vt:lpstr>
      <vt:lpstr>_⨹_7_1f682,isEnd</vt:lpstr>
      <vt:lpstr>Finished</vt:lpstr>
      <vt:lpstr>W:12.00504,H:37.44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