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3" r:id="rId6"/>
    <p:sldId id="314" r:id="rId7"/>
    <p:sldId id="316" r:id="rId8"/>
    <p:sldId id="32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有理数与数轴</a:t>
            </a:r>
          </a:p>
        </p:txBody>
      </p:sp>
      <p:sp>
        <p:nvSpPr>
          <p:cNvPr id="10542" name="yt_shape_10542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向右为正方向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e94"/>
              </a:rPr>
              <a:t>则下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3" name="yt_table_1054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267073"/>
              </p:ext>
            </p:extLst>
          </p:nvPr>
        </p:nvGraphicFramePr>
        <p:xfrm>
          <a:off x="540056" y="2348869"/>
          <a:ext cx="6235700" cy="1901952"/>
        </p:xfrm>
        <a:graphic>
          <a:graphicData uri="http://schemas.openxmlformats.org/drawingml/2006/table">
            <a:tbl>
              <a:tblPr/>
              <a:tblGrid>
                <a:gridCol w="623570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的右边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的左边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在原点的右边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在原点的左边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都在原点的右边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sp>
        <p:nvSpPr>
          <p:cNvPr id="10545" name="yt_shape_10545"/>
          <p:cNvSpPr txBox="1"/>
          <p:nvPr/>
        </p:nvSpPr>
        <p:spPr>
          <a:xfrm>
            <a:off x="540000" y="4301189"/>
            <a:ext cx="11035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为数轴的原点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7" name="yt_table_105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210093"/>
              </p:ext>
            </p:extLst>
          </p:nvPr>
        </p:nvGraphicFramePr>
        <p:xfrm>
          <a:off x="540056" y="4780492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pic>
        <p:nvPicPr>
          <p:cNvPr id="10546" name="yt_image_10546_skip" title="H_37.53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945" y="4780492"/>
            <a:ext cx="2997198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6988711">
            <a:extLst>
              <a:ext uri="{FF2B5EF4-FFF2-40B4-BE49-F238E27FC236}">
                <a16:creationId xmlns:a16="http://schemas.microsoft.com/office/drawing/2014/main" id="{32FEFFCB-0279-78EB-9E11-BAD3DDC14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E70FF3-B102-BB8D-629A-399B35B8AFA5}"/>
              </a:ext>
            </a:extLst>
          </p:cNvPr>
          <p:cNvSpPr txBox="1"/>
          <p:nvPr/>
        </p:nvSpPr>
        <p:spPr>
          <a:xfrm>
            <a:off x="31933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FF9146-5E46-3673-E3E8-590C8D223A53}"/>
              </a:ext>
            </a:extLst>
          </p:cNvPr>
          <p:cNvSpPr txBox="1"/>
          <p:nvPr/>
        </p:nvSpPr>
        <p:spPr>
          <a:xfrm>
            <a:off x="10548076" y="42543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" name="yt_shape_1054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沿数轴的正方向移动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71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0" name="yt_table_105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985471"/>
              </p:ext>
            </p:extLst>
          </p:nvPr>
        </p:nvGraphicFramePr>
        <p:xfrm>
          <a:off x="540056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sp>
        <p:nvSpPr>
          <p:cNvPr id="10552" name="yt_shape_10552"/>
          <p:cNvSpPr txBox="1"/>
          <p:nvPr/>
        </p:nvSpPr>
        <p:spPr>
          <a:xfrm>
            <a:off x="540119" y="238560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之间的整数有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a70a,isEnd"/>
              </a:rPr>
              <a:t>个单位长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36e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0BD0E7-24E5-684A-62D7-ACA4D1A68C2C}"/>
              </a:ext>
            </a:extLst>
          </p:cNvPr>
          <p:cNvSpPr txBox="1"/>
          <p:nvPr/>
        </p:nvSpPr>
        <p:spPr>
          <a:xfrm>
            <a:off x="401245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90D648-0C4B-27CF-BCE2-2A15B6C4C042}"/>
              </a:ext>
            </a:extLst>
          </p:cNvPr>
          <p:cNvSpPr txBox="1"/>
          <p:nvPr/>
        </p:nvSpPr>
        <p:spPr>
          <a:xfrm>
            <a:off x="10184657" y="233880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946f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ADD61F-040E-8D53-E01E-F776C07CC272}"/>
              </a:ext>
            </a:extLst>
          </p:cNvPr>
          <p:cNvSpPr txBox="1"/>
          <p:nvPr/>
        </p:nvSpPr>
        <p:spPr>
          <a:xfrm>
            <a:off x="450108" y="281428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FADF31-0BF3-CED8-107E-E342A2964A45}"/>
              </a:ext>
            </a:extLst>
          </p:cNvPr>
          <p:cNvSpPr txBox="1"/>
          <p:nvPr/>
        </p:nvSpPr>
        <p:spPr>
          <a:xfrm>
            <a:off x="2529733" y="424075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相反数与数轴</a:t>
            </a:r>
          </a:p>
        </p:txBody>
      </p:sp>
      <p:sp>
        <p:nvSpPr>
          <p:cNvPr id="10555" name="yt_shape_10555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742aa"/>
              </a:rPr>
              <a:t>其中表示互为相反数的两个点是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9" name="yt_table_1055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127301"/>
              </p:ext>
            </p:extLst>
          </p:nvPr>
        </p:nvGraphicFramePr>
        <p:xfrm>
          <a:off x="540056" y="2348869"/>
          <a:ext cx="7022148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2498725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grpSp>
        <p:nvGrpSpPr>
          <p:cNvPr id="10556" name="yt_shape_10556_skip" title="H_67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89127" y="2348869"/>
            <a:ext cx="2260854" cy="850914"/>
            <a:chOff x="0" y="0"/>
            <a:chExt cx="2260854" cy="850914"/>
          </a:xfrm>
        </p:grpSpPr>
        <p:pic>
          <p:nvPicPr>
            <p:cNvPr id="3" name="yt_image_1055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60854" cy="4549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58" name="yt_shape_10558" descr="{&quot;rangeId&quot;:0,&quot;IgnoreLineSpacing&quot;:1}"/>
            <p:cNvSpPr txBox="1"/>
            <p:nvPr/>
          </p:nvSpPr>
          <p:spPr>
            <a:xfrm>
              <a:off x="597146" y="4909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0561" name="yt_shape_10561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363c"/>
              </a:rPr>
              <a:t>的值可以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5" name="yt_table_105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290500"/>
              </p:ext>
            </p:extLst>
          </p:nvPr>
        </p:nvGraphicFramePr>
        <p:xfrm>
          <a:off x="540056" y="4309858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grpSp>
        <p:nvGrpSpPr>
          <p:cNvPr id="10562" name="yt_shape_10562_skip" title="H_60.0711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8842" y="4309858"/>
            <a:ext cx="2271141" cy="762903"/>
            <a:chOff x="0" y="0"/>
            <a:chExt cx="2271141" cy="762903"/>
          </a:xfrm>
        </p:grpSpPr>
        <p:pic>
          <p:nvPicPr>
            <p:cNvPr id="2" name="yt_image_1056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1141" cy="3669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64" name="yt_shape_10564" descr="{&quot;rangeId&quot;:0,&quot;IgnoreLineSpacing&quot;:1}"/>
            <p:cNvSpPr txBox="1"/>
            <p:nvPr/>
          </p:nvSpPr>
          <p:spPr>
            <a:xfrm>
              <a:off x="602289" y="4029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5" name="yt_shape_1721656988779">
            <a:extLst>
              <a:ext uri="{FF2B5EF4-FFF2-40B4-BE49-F238E27FC236}">
                <a16:creationId xmlns:a16="http://schemas.microsoft.com/office/drawing/2014/main" id="{DDCA65C0-B0C8-2BFC-1D2D-B7368B30BD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E901113-968E-6AB9-B723-E7DC04D55296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B3606D-B412-6F85-A088-7EEA56378A33}"/>
              </a:ext>
            </a:extLst>
          </p:cNvPr>
          <p:cNvSpPr txBox="1"/>
          <p:nvPr/>
        </p:nvSpPr>
        <p:spPr>
          <a:xfrm>
            <a:off x="1364508" y="37791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yt_shape_10567"/>
          <p:cNvSpPr txBox="1"/>
          <p:nvPr/>
        </p:nvSpPr>
        <p:spPr>
          <a:xfrm>
            <a:off x="569506" y="765570"/>
            <a:ext cx="964687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个单位长度后三个点中点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所表示的数最小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70" name="yt_image_10570" title="H_35.3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7115" y="1346732"/>
            <a:ext cx="4213098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2" name="yt_shape_10572"/>
          <p:cNvSpPr txBox="1"/>
          <p:nvPr/>
        </p:nvSpPr>
        <p:spPr>
          <a:xfrm>
            <a:off x="569387" y="284143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三点所表示的数的相反数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b59c"/>
              </a:rPr>
              <a:t>将这三个相反数连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接起来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三点所表示数的相反数分别为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140041-1642-9184-FF9A-025771140913}"/>
              </a:ext>
            </a:extLst>
          </p:cNvPr>
          <p:cNvSpPr txBox="1"/>
          <p:nvPr/>
        </p:nvSpPr>
        <p:spPr>
          <a:xfrm>
            <a:off x="479376" y="2336415"/>
            <a:ext cx="9733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个单位长度后三个点中点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所表示的数最小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F769A4-2A76-C645-3194-13896E726554}"/>
              </a:ext>
            </a:extLst>
          </p:cNvPr>
          <p:cNvSpPr txBox="1"/>
          <p:nvPr/>
        </p:nvSpPr>
        <p:spPr>
          <a:xfrm>
            <a:off x="479376" y="3745600"/>
            <a:ext cx="8660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三点所表示数的相反数分别为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A22901-96FF-6A87-F52C-2E29F375F269}"/>
              </a:ext>
            </a:extLst>
          </p:cNvPr>
          <p:cNvSpPr txBox="1"/>
          <p:nvPr/>
        </p:nvSpPr>
        <p:spPr>
          <a:xfrm>
            <a:off x="479376" y="422108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923" y="1912044"/>
            <a:ext cx="10235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个单位长度后三个点中哪个点所表示的数最小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6" name="yt_shape_10576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数轴与绝对值</a:t>
            </a:r>
          </a:p>
        </p:txBody>
      </p:sp>
      <p:sp>
        <p:nvSpPr>
          <p:cNvPr id="10577" name="yt_shape_1057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22864"/>
              </a:rPr>
              <a:t>其中所表示的数的绝对值最大的点是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9" name="yt_table_105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596761"/>
              </p:ext>
            </p:extLst>
          </p:nvPr>
        </p:nvGraphicFramePr>
        <p:xfrm>
          <a:off x="540056" y="2831108"/>
          <a:ext cx="9176703" cy="475488"/>
        </p:xfrm>
        <a:graphic>
          <a:graphicData uri="http://schemas.openxmlformats.org/drawingml/2006/table">
            <a:tbl>
              <a:tblPr/>
              <a:tblGrid>
                <a:gridCol w="2522855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50539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522855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pic>
        <p:nvPicPr>
          <p:cNvPr id="10578" name="yt_image_10578_skip" title="H_37.98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6378" y="2348869"/>
            <a:ext cx="3657600" cy="48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6988846">
            <a:extLst>
              <a:ext uri="{FF2B5EF4-FFF2-40B4-BE49-F238E27FC236}">
                <a16:creationId xmlns:a16="http://schemas.microsoft.com/office/drawing/2014/main" id="{333BAE07-38C6-1EA6-7EEF-E7176DA934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3FA092-172A-FF0C-C41A-0232DEBCF5CC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1" name="yt_shape_10581"/>
          <p:cNvSpPr txBox="1"/>
          <p:nvPr/>
        </p:nvSpPr>
        <p:spPr>
          <a:xfrm>
            <a:off x="540000" y="900000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利用数轴探究问题</a:t>
            </a:r>
          </a:p>
        </p:txBody>
      </p:sp>
      <p:sp>
        <p:nvSpPr>
          <p:cNvPr id="10582" name="yt_shape_10582"/>
          <p:cNvSpPr txBox="1"/>
          <p:nvPr/>
        </p:nvSpPr>
        <p:spPr>
          <a:xfrm>
            <a:off x="540000" y="1389434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实践探究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在长方形纸条上有一条数轴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583" name="yt_shape_10583"/>
          <p:cNvSpPr txBox="1"/>
          <p:nvPr/>
        </p:nvSpPr>
        <p:spPr>
          <a:xfrm>
            <a:off x="540119" y="18687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使数轴上表示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0f57,isEnd"/>
              </a:rPr>
              <a:t>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585" name="yt_image_105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7832" y="2996952"/>
            <a:ext cx="4576572" cy="5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1656988908">
            <a:extLst>
              <a:ext uri="{FF2B5EF4-FFF2-40B4-BE49-F238E27FC236}">
                <a16:creationId xmlns:a16="http://schemas.microsoft.com/office/drawing/2014/main" id="{9AA42775-C7E9-1849-5A64-C8AB8A876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AA9E38-F08E-BE05-9752-0CF6B3F1C331}"/>
              </a:ext>
            </a:extLst>
          </p:cNvPr>
          <p:cNvSpPr txBox="1"/>
          <p:nvPr/>
        </p:nvSpPr>
        <p:spPr>
          <a:xfrm>
            <a:off x="1669308" y="22974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590"/>
          <p:cNvSpPr txBox="1"/>
          <p:nvPr/>
        </p:nvSpPr>
        <p:spPr>
          <a:xfrm>
            <a:off x="479376" y="3355345"/>
            <a:ext cx="6880343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64210"/>
              </a:rPr>
              <a:t>表示的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91" name="yt_image_10591" title="H_47.0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4683" y="3355345"/>
            <a:ext cx="4576572" cy="5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8E455DB-CA76-9C83-8399-4CD6E9C80858}"/>
              </a:ext>
            </a:extLst>
          </p:cNvPr>
          <p:cNvSpPr txBox="1"/>
          <p:nvPr/>
        </p:nvSpPr>
        <p:spPr>
          <a:xfrm>
            <a:off x="389365" y="3308539"/>
            <a:ext cx="6609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64210"/>
              </a:rPr>
              <a:t>表示的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44639B-6D22-5205-7D72-AB97290EF0D8}"/>
              </a:ext>
            </a:extLst>
          </p:cNvPr>
          <p:cNvSpPr txBox="1"/>
          <p:nvPr/>
        </p:nvSpPr>
        <p:spPr>
          <a:xfrm>
            <a:off x="389365" y="378402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587"/>
          <p:cNvSpPr txBox="1"/>
          <p:nvPr/>
        </p:nvSpPr>
        <p:spPr>
          <a:xfrm>
            <a:off x="479376" y="85461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使数轴上表示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64ef"/>
              </a:rPr>
              <a:t>据此回答下列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7" name="yt_shape_10588"/>
          <p:cNvSpPr txBox="1"/>
          <p:nvPr/>
        </p:nvSpPr>
        <p:spPr>
          <a:xfrm>
            <a:off x="479257" y="179756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8" name="yt_shape_10589"/>
          <p:cNvSpPr txBox="1"/>
          <p:nvPr/>
        </p:nvSpPr>
        <p:spPr>
          <a:xfrm>
            <a:off x="479376" y="227687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且折叠后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0965"/>
              </a:rPr>
              <a:t>两点重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7AE78F-F90D-62AF-F5D3-C0C482AF6C15}"/>
              </a:ext>
            </a:extLst>
          </p:cNvPr>
          <p:cNvSpPr txBox="1"/>
          <p:nvPr/>
        </p:nvSpPr>
        <p:spPr>
          <a:xfrm>
            <a:off x="3589646" y="175076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793</Words>
  <Application>Microsoft Office PowerPoint</Application>
  <PresentationFormat>宽屏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4" baseType="lpstr">
      <vt:lpstr>,isEnd</vt:lpstr>
      <vt:lpstr>_⨹_1_436ef,isEnd</vt:lpstr>
      <vt:lpstr>_⨹_1_73712</vt:lpstr>
      <vt:lpstr>_⨹_1_b946f</vt:lpstr>
      <vt:lpstr>_⨹_14_742aa</vt:lpstr>
      <vt:lpstr>_⨹_16_22864</vt:lpstr>
      <vt:lpstr>_⨹_2_d2e94</vt:lpstr>
      <vt:lpstr>_⨹_2_e0f57,isEnd</vt:lpstr>
      <vt:lpstr>_⨹_3_64210</vt:lpstr>
      <vt:lpstr>_⨹_3_e0965</vt:lpstr>
      <vt:lpstr>_⨹_4_3363c</vt:lpstr>
      <vt:lpstr>_⨹_4_ea70a,isEnd</vt:lpstr>
      <vt:lpstr>_⨹_6_764ef</vt:lpstr>
      <vt:lpstr>_⨹_8_eb59c</vt:lpstr>
      <vt:lpstr>Finished</vt:lpstr>
      <vt:lpstr>W:12.00504,H:37.44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2024-07-23T13:20:19Z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