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10" r:id="rId6"/>
    <p:sldId id="311" r:id="rId7"/>
    <p:sldId id="314" r:id="rId8"/>
    <p:sldId id="317" r:id="rId9"/>
    <p:sldId id="320" r:id="rId10"/>
    <p:sldId id="323" r:id="rId11"/>
    <p:sldId id="325" r:id="rId12"/>
    <p:sldId id="328" r:id="rId13"/>
    <p:sldId id="327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67" y="331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4" name="yt_shape_13504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503" name="yt_image_13503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06" name="yt_shape_13506"/>
          <p:cNvSpPr txBox="1"/>
          <p:nvPr/>
        </p:nvSpPr>
        <p:spPr>
          <a:xfrm>
            <a:off x="540000" y="1482165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商品销售问题</a:t>
            </a:r>
          </a:p>
        </p:txBody>
      </p:sp>
      <p:sp>
        <p:nvSpPr>
          <p:cNvPr id="13507" name="yt_shape_13507"/>
          <p:cNvSpPr txBox="1"/>
          <p:nvPr/>
        </p:nvSpPr>
        <p:spPr>
          <a:xfrm>
            <a:off x="540119" y="197159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超市店庆促销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某种书包原价每个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第一次降价打八折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199f7"/>
              </a:rPr>
              <a:t>第二次降价每个又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经过两次降价后售价为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则可列方程为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08" name="yt_table_1350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3373894"/>
              </p:ext>
            </p:extLst>
          </p:nvPr>
        </p:nvGraphicFramePr>
        <p:xfrm>
          <a:off x="540056" y="2931034"/>
          <a:ext cx="3398838" cy="1901952"/>
        </p:xfrm>
        <a:graphic>
          <a:graphicData uri="http://schemas.openxmlformats.org/drawingml/2006/table">
            <a:tbl>
              <a:tblPr/>
              <a:tblGrid>
                <a:gridCol w="3398838">
                  <a:extLst>
                    <a:ext uri="{9D8B030D-6E8A-4147-A177-3AD203B41FA5}">
                      <a16:colId xmlns:a16="http://schemas.microsoft.com/office/drawing/2014/main" val="106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08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3"/>
                  </a:ext>
                </a:extLst>
              </a:tr>
            </a:tbl>
          </a:graphicData>
        </a:graphic>
      </p:graphicFrame>
      <p:pic>
        <p:nvPicPr>
          <p:cNvPr id="3" name="yt_shape_1721657444336">
            <a:extLst>
              <a:ext uri="{FF2B5EF4-FFF2-40B4-BE49-F238E27FC236}">
                <a16:creationId xmlns:a16="http://schemas.microsoft.com/office/drawing/2014/main" id="{70E09626-4D75-22FE-6EEB-3ACA804274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F83248D-A810-336F-97D7-502C7AAFB89B}"/>
              </a:ext>
            </a:extLst>
          </p:cNvPr>
          <p:cNvSpPr txBox="1"/>
          <p:nvPr/>
        </p:nvSpPr>
        <p:spPr>
          <a:xfrm>
            <a:off x="8070107" y="240028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47" name="yt_shape_13547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546" name="yt_image_13546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49" name="yt_shape_13549"/>
          <p:cNvSpPr txBox="1"/>
          <p:nvPr/>
        </p:nvSpPr>
        <p:spPr>
          <a:xfrm>
            <a:off x="540119" y="1482165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一水果店第一次购进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千克西瓜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由于天气炎热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8537"/>
              </a:rPr>
              <a:t>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快卖完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该店马上又购进了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千克西瓜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进价比第一次每千克少了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e0e6"/>
              </a:rPr>
              <a:t>两次进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货共花费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4400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第一次购进的西瓜进价为每千克多少元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设第一次购进的西瓜进价为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则第二次购进的西瓜进价为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a0b1b"/>
              </a:rPr>
              <a:t>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4400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第一次购进的西瓜进价为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FC6CAB2-48E5-E4F3-6E37-F71B0C3DE2FC}"/>
              </a:ext>
            </a:extLst>
          </p:cNvPr>
          <p:cNvSpPr txBox="1"/>
          <p:nvPr/>
        </p:nvSpPr>
        <p:spPr>
          <a:xfrm>
            <a:off x="450108" y="3337311"/>
            <a:ext cx="11392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设第一次购进的西瓜进价为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则第二次购进的西瓜进价为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a0b1b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5CA43B8-9740-08B5-C026-14342C545D67}"/>
              </a:ext>
            </a:extLst>
          </p:cNvPr>
          <p:cNvSpPr txBox="1"/>
          <p:nvPr/>
        </p:nvSpPr>
        <p:spPr>
          <a:xfrm>
            <a:off x="450108" y="3812799"/>
            <a:ext cx="4074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A5325CB-FB41-2481-ED6C-D7E33979E44B}"/>
              </a:ext>
            </a:extLst>
          </p:cNvPr>
          <p:cNvSpPr txBox="1"/>
          <p:nvPr/>
        </p:nvSpPr>
        <p:spPr>
          <a:xfrm>
            <a:off x="450108" y="4288287"/>
            <a:ext cx="445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82BF58D-575B-D555-FDC6-C95C3C802438}"/>
              </a:ext>
            </a:extLst>
          </p:cNvPr>
          <p:cNvSpPr txBox="1"/>
          <p:nvPr/>
        </p:nvSpPr>
        <p:spPr>
          <a:xfrm>
            <a:off x="450108" y="4763776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907C34A-AC4C-D5F6-3377-EA4F67EE7098}"/>
              </a:ext>
            </a:extLst>
          </p:cNvPr>
          <p:cNvSpPr txBox="1"/>
          <p:nvPr/>
        </p:nvSpPr>
        <p:spPr>
          <a:xfrm>
            <a:off x="450108" y="5239263"/>
            <a:ext cx="5445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第一次购进的西瓜进价为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52" name="yt_shape_13552"/>
          <p:cNvSpPr txBox="1"/>
          <p:nvPr/>
        </p:nvSpPr>
        <p:spPr>
          <a:xfrm>
            <a:off x="540119" y="900000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在销售过程中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两次购进的西瓜每千克的售价相同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ada5f"/>
              </a:rPr>
              <a:t>由于西瓜是易坏水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果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从购进到全部售完会有部分损耗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第一次购进的西瓜有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的损耗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fdfe"/>
              </a:rPr>
              <a:t>第二次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购进的西瓜有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的损耗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该水果店售完这些西瓜共获利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3552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6b879"/>
              </a:rPr>
              <a:t>则每千克西瓜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的售价为多少元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设每千克西瓜的售价为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则第一次的销售额为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[400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第二次的销售额为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[800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总成本为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4400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4400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3552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每千克西瓜的售价为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9965E8B-34D1-8610-A99C-C62D3C353856}"/>
              </a:ext>
            </a:extLst>
          </p:cNvPr>
          <p:cNvSpPr txBox="1"/>
          <p:nvPr/>
        </p:nvSpPr>
        <p:spPr>
          <a:xfrm>
            <a:off x="450108" y="2755146"/>
            <a:ext cx="112068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设每千克西瓜的售价为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则第一次的销售额为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[400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044B1AE-9D81-E26A-DFA6-E327D1BAA806}"/>
              </a:ext>
            </a:extLst>
          </p:cNvPr>
          <p:cNvSpPr txBox="1"/>
          <p:nvPr/>
        </p:nvSpPr>
        <p:spPr>
          <a:xfrm>
            <a:off x="450108" y="3230634"/>
            <a:ext cx="7928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第二次的销售额为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[800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总成本为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7D5979F-402A-B42E-0203-FBB92E9A9AF3}"/>
              </a:ext>
            </a:extLst>
          </p:cNvPr>
          <p:cNvSpPr txBox="1"/>
          <p:nvPr/>
        </p:nvSpPr>
        <p:spPr>
          <a:xfrm>
            <a:off x="450108" y="3706122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096833C-E9D4-8CD6-483A-62422F325D81}"/>
              </a:ext>
            </a:extLst>
          </p:cNvPr>
          <p:cNvSpPr txBox="1"/>
          <p:nvPr/>
        </p:nvSpPr>
        <p:spPr>
          <a:xfrm>
            <a:off x="450108" y="4181610"/>
            <a:ext cx="70412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3552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3AB4D9A-3F00-B4FC-1536-8DFAAC043D1A}"/>
              </a:ext>
            </a:extLst>
          </p:cNvPr>
          <p:cNvSpPr txBox="1"/>
          <p:nvPr/>
        </p:nvSpPr>
        <p:spPr>
          <a:xfrm>
            <a:off x="450108" y="4657098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131E9AF-9D0E-BF92-E390-7136AA0E217C}"/>
              </a:ext>
            </a:extLst>
          </p:cNvPr>
          <p:cNvSpPr txBox="1"/>
          <p:nvPr/>
        </p:nvSpPr>
        <p:spPr>
          <a:xfrm>
            <a:off x="450108" y="5132586"/>
            <a:ext cx="414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每千克西瓜的售价为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55" name="yt_shape_13555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在商品营销问题中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找相等关系的题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把同一量用两种方法表示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售价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9eb85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进价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利润率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售价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进价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利润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进价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利润率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0" name="yt_shape_13510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某玩具商店周年店庆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全场八折促销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7_6665b"/>
              </a:rPr>
              <a:t>持会员卡可在促销活动的基础上再打六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小明持会员卡购买一个电动汽车花了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9f437"/>
              </a:rPr>
              <a:t>则这个电动汽车的原价是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11" name="yt_table_1351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1635167"/>
              </p:ext>
            </p:extLst>
          </p:nvPr>
        </p:nvGraphicFramePr>
        <p:xfrm>
          <a:off x="540056" y="2339566"/>
          <a:ext cx="4523106" cy="950976"/>
        </p:xfrm>
        <a:graphic>
          <a:graphicData uri="http://schemas.openxmlformats.org/drawingml/2006/table">
            <a:tbl>
              <a:tblPr/>
              <a:tblGrid>
                <a:gridCol w="2727643">
                  <a:extLst>
                    <a:ext uri="{9D8B030D-6E8A-4147-A177-3AD203B41FA5}">
                      <a16:colId xmlns:a16="http://schemas.microsoft.com/office/drawing/2014/main" val="10684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6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240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260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2D19B09-214C-76D0-09D5-B2D1A5D241B0}"/>
              </a:ext>
            </a:extLst>
          </p:cNvPr>
          <p:cNvSpPr txBox="1"/>
          <p:nvPr/>
        </p:nvSpPr>
        <p:spPr>
          <a:xfrm>
            <a:off x="1059709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3" name="yt_shape_13513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某商品的价格标签已丢失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售货员只知道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它的进价为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打七折售出后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07e2,isEnd"/>
              </a:rPr>
              <a:t>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可获利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你认为售货员应标在标签上的价格为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某品牌电饭煲按进价提高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后标价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若按标价的八折销售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55041,isEnd"/>
              </a:rPr>
              <a:t>某顾客购买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该电饭煲时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使用了一张满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元减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元的家用消费劵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仍需付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620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e45a7,isEnd"/>
              </a:rPr>
              <a:t>求该电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饭煲的进价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设电饭煲的进价为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,isEnd"/>
              </a:rPr>
              <a:t>得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该电饭煲的进价为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9A87DBF-BEE2-0C19-6BB3-4D6C81EFD269}"/>
              </a:ext>
            </a:extLst>
          </p:cNvPr>
          <p:cNvSpPr txBox="1"/>
          <p:nvPr/>
        </p:nvSpPr>
        <p:spPr>
          <a:xfrm>
            <a:off x="7460507" y="1328682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37BCE64-B378-64EB-605B-DE01CDD3444B}"/>
              </a:ext>
            </a:extLst>
          </p:cNvPr>
          <p:cNvSpPr txBox="1"/>
          <p:nvPr/>
        </p:nvSpPr>
        <p:spPr>
          <a:xfrm>
            <a:off x="450108" y="3230634"/>
            <a:ext cx="6285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设电饭煲的进价为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462F33B-A8F3-68FB-1052-82FDF13895AC}"/>
              </a:ext>
            </a:extLst>
          </p:cNvPr>
          <p:cNvSpPr txBox="1"/>
          <p:nvPr/>
        </p:nvSpPr>
        <p:spPr>
          <a:xfrm>
            <a:off x="450108" y="3706122"/>
            <a:ext cx="4829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79FA804-EBE7-AFB3-E189-962EEB40A655}"/>
              </a:ext>
            </a:extLst>
          </p:cNvPr>
          <p:cNvSpPr txBox="1"/>
          <p:nvPr/>
        </p:nvSpPr>
        <p:spPr>
          <a:xfrm>
            <a:off x="450108" y="4181610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0C0CAA2-2CB4-AA7D-6F7B-E4FC87BBC44C}"/>
              </a:ext>
            </a:extLst>
          </p:cNvPr>
          <p:cNvSpPr txBox="1"/>
          <p:nvPr/>
        </p:nvSpPr>
        <p:spPr>
          <a:xfrm>
            <a:off x="450108" y="4657098"/>
            <a:ext cx="4531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该电饭煲的进价为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8" name="yt_shape_13518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某书店购进了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两种故事书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进价分别为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购进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44fa8"/>
              </a:rPr>
              <a:t>种故事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种故事书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已知购进后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种故事书按标价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本出售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a681"/>
              </a:rPr>
              <a:t>种故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事书按标价的九折出售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全部售出后共获利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2640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种故事书的标价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种故事书的标价是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本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2640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种故事书的标价是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本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80B61E2-D14F-52A3-5995-F9A4C52CEA5D}"/>
              </a:ext>
            </a:extLst>
          </p:cNvPr>
          <p:cNvSpPr txBox="1"/>
          <p:nvPr/>
        </p:nvSpPr>
        <p:spPr>
          <a:xfrm>
            <a:off x="450108" y="2279658"/>
            <a:ext cx="6566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种故事书的标价是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本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8F6AFBE-7C79-744A-5A6E-E9F1DDFFE206}"/>
              </a:ext>
            </a:extLst>
          </p:cNvPr>
          <p:cNvSpPr txBox="1"/>
          <p:nvPr/>
        </p:nvSpPr>
        <p:spPr>
          <a:xfrm>
            <a:off x="450108" y="2755146"/>
            <a:ext cx="6353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2640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59576AC-F854-0947-7FDB-9137547D2516}"/>
              </a:ext>
            </a:extLst>
          </p:cNvPr>
          <p:cNvSpPr txBox="1"/>
          <p:nvPr/>
        </p:nvSpPr>
        <p:spPr>
          <a:xfrm>
            <a:off x="450108" y="3230634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6912848-4ECF-F6C2-611D-5C56BD63CFB4}"/>
              </a:ext>
            </a:extLst>
          </p:cNvPr>
          <p:cNvSpPr txBox="1"/>
          <p:nvPr/>
        </p:nvSpPr>
        <p:spPr>
          <a:xfrm>
            <a:off x="450108" y="3706122"/>
            <a:ext cx="46600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种故事书的标价是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本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22" name="yt_shape_13522"/>
          <p:cNvSpPr txBox="1"/>
          <p:nvPr/>
        </p:nvSpPr>
        <p:spPr>
          <a:xfrm>
            <a:off x="540000" y="900000"/>
            <a:ext cx="273632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储蓄问题</a:t>
            </a:r>
          </a:p>
        </p:txBody>
      </p:sp>
      <p:sp>
        <p:nvSpPr>
          <p:cNvPr id="13523" name="yt_shape_13523"/>
          <p:cNvSpPr txBox="1"/>
          <p:nvPr/>
        </p:nvSpPr>
        <p:spPr>
          <a:xfrm>
            <a:off x="540119" y="1389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佳佳的压岁钱由爸爸存入某银行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当年年利率为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cd2c0"/>
              </a:rPr>
              <a:t>一年后取出时得到本息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则佳佳的压岁钱是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24" name="yt_table_1352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8315289"/>
              </p:ext>
            </p:extLst>
          </p:nvPr>
        </p:nvGraphicFramePr>
        <p:xfrm>
          <a:off x="540056" y="2348869"/>
          <a:ext cx="4827906" cy="950976"/>
        </p:xfrm>
        <a:graphic>
          <a:graphicData uri="http://schemas.openxmlformats.org/drawingml/2006/table">
            <a:tbl>
              <a:tblPr/>
              <a:tblGrid>
                <a:gridCol w="2880043">
                  <a:extLst>
                    <a:ext uri="{9D8B030D-6E8A-4147-A177-3AD203B41FA5}">
                      <a16:colId xmlns:a16="http://schemas.microsoft.com/office/drawing/2014/main" val="10686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6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2060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3500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4100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7"/>
                  </a:ext>
                </a:extLst>
              </a:tr>
            </a:tbl>
          </a:graphicData>
        </a:graphic>
      </p:graphicFrame>
      <p:sp>
        <p:nvSpPr>
          <p:cNvPr id="13526" name="yt_shape_13526"/>
          <p:cNvSpPr txBox="1"/>
          <p:nvPr/>
        </p:nvSpPr>
        <p:spPr>
          <a:xfrm>
            <a:off x="540119" y="335042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广西自治区中考改编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妈妈用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万元为小明存了一个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年期的定期教育储蓄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dcbf,isEnd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年后总共能得到本息和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23456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则这种教育储蓄的年利率为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1657444411">
            <a:extLst>
              <a:ext uri="{FF2B5EF4-FFF2-40B4-BE49-F238E27FC236}">
                <a16:creationId xmlns:a16="http://schemas.microsoft.com/office/drawing/2014/main" id="{C1E82427-D0EE-BDF1-6DA1-9046C482C3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958AB6F-4126-D17F-1BC4-8DBDE90D050A}"/>
              </a:ext>
            </a:extLst>
          </p:cNvPr>
          <p:cNvSpPr txBox="1"/>
          <p:nvPr/>
        </p:nvSpPr>
        <p:spPr>
          <a:xfrm>
            <a:off x="5326908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94AD275-8F01-B20D-DC1C-57FCF629557C}"/>
              </a:ext>
            </a:extLst>
          </p:cNvPr>
          <p:cNvSpPr txBox="1"/>
          <p:nvPr/>
        </p:nvSpPr>
        <p:spPr>
          <a:xfrm>
            <a:off x="8832107" y="3779105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27" name="yt_shape_13527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对打折销售理解有误而出错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某种商品每件的进价为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标价为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为了增加销售量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b6f05,isEnd"/>
              </a:rPr>
              <a:t>商店准备打折销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若使利润率为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则商店应打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261CC03-8D1D-7A45-55AF-555BACD0FE6C}"/>
              </a:ext>
            </a:extLst>
          </p:cNvPr>
          <p:cNvSpPr txBox="1"/>
          <p:nvPr/>
        </p:nvSpPr>
        <p:spPr>
          <a:xfrm>
            <a:off x="5479308" y="180417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八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3529"/>
          <p:cNvSpPr txBox="1"/>
          <p:nvPr/>
        </p:nvSpPr>
        <p:spPr>
          <a:xfrm>
            <a:off x="540119" y="2322153"/>
            <a:ext cx="11079956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【变式题】求进价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某商品标价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现在打六折出售仍可获利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则这件商品的进价是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DFDF6B7-8DD5-3991-1536-C9B775E3AEDF}"/>
              </a:ext>
            </a:extLst>
          </p:cNvPr>
          <p:cNvSpPr txBox="1"/>
          <p:nvPr/>
        </p:nvSpPr>
        <p:spPr>
          <a:xfrm>
            <a:off x="10356108" y="275083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32" name="yt_shape_13532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531" name="yt_image_13531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34" name="yt_shape_13534"/>
          <p:cNvSpPr txBox="1"/>
          <p:nvPr/>
        </p:nvSpPr>
        <p:spPr>
          <a:xfrm>
            <a:off x="540119" y="148216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同样一款衣服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商店的进价比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商店的进价高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商店与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0f32a"/>
              </a:rPr>
              <a:t>商店的利润率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商店的售价比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商店的售价高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74971"/>
              </a:rPr>
              <a:t>商店的进价是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35" name="yt_table_1353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1171818"/>
              </p:ext>
            </p:extLst>
          </p:nvPr>
        </p:nvGraphicFramePr>
        <p:xfrm>
          <a:off x="540056" y="2921731"/>
          <a:ext cx="93338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688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689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690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6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8"/>
                  </a:ext>
                </a:extLst>
              </a:tr>
            </a:tbl>
          </a:graphicData>
        </a:graphic>
      </p:graphicFrame>
      <p:sp>
        <p:nvSpPr>
          <p:cNvPr id="13537" name="yt_shape_13537"/>
          <p:cNvSpPr txBox="1"/>
          <p:nvPr/>
        </p:nvSpPr>
        <p:spPr>
          <a:xfrm>
            <a:off x="540120" y="344790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已知某校服店有两件进价不同的运动衫都卖了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其中一件盈利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50bf"/>
              </a:rPr>
              <a:t>另一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件亏损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则这家服装店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38" name="yt_table_1353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0864040"/>
              </p:ext>
            </p:extLst>
          </p:nvPr>
        </p:nvGraphicFramePr>
        <p:xfrm>
          <a:off x="540056" y="4407337"/>
          <a:ext cx="7385686" cy="950976"/>
        </p:xfrm>
        <a:graphic>
          <a:graphicData uri="http://schemas.openxmlformats.org/drawingml/2006/table">
            <a:tbl>
              <a:tblPr/>
              <a:tblGrid>
                <a:gridCol w="5133023">
                  <a:extLst>
                    <a:ext uri="{9D8B030D-6E8A-4147-A177-3AD203B41FA5}">
                      <a16:colId xmlns:a16="http://schemas.microsoft.com/office/drawing/2014/main" val="10692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6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不盈不亏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盈利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盈利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亏损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008C153C-F0B1-D180-9B0E-DEFDC7E4B925}"/>
              </a:ext>
            </a:extLst>
          </p:cNvPr>
          <p:cNvSpPr txBox="1"/>
          <p:nvPr/>
        </p:nvSpPr>
        <p:spPr>
          <a:xfrm>
            <a:off x="1059708" y="238633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BEE64DB-8879-0730-FD63-5F29434C4BF5}"/>
              </a:ext>
            </a:extLst>
          </p:cNvPr>
          <p:cNvSpPr txBox="1"/>
          <p:nvPr/>
        </p:nvSpPr>
        <p:spPr>
          <a:xfrm>
            <a:off x="4717309" y="387658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40000" y="5352620"/>
            <a:ext cx="11316640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黑体" pitchFamily="24"/>
              </a:rPr>
              <a:t>【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黑体" pitchFamily="24"/>
              </a:rPr>
              <a:t>变式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黑体" pitchFamily="24"/>
              </a:rPr>
              <a:t>】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某书店以相同的价格卖出两套书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其中一套盈利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25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％，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另一套亏损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20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_⨹_2_33113,isEnd"/>
              </a:rPr>
              <a:t>％，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/>
            </a:r>
            <a:b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</a:b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若卖出两套书后书店会亏损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12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元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则亏损的那套书的进价是</a:t>
            </a:r>
            <a:r>
              <a:rPr lang="zh-CN" altLang="en-US"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en-US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lang="zh-CN" altLang="en-US"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824B5F9-774A-B397-4EB2-4A1ED915D017}"/>
              </a:ext>
            </a:extLst>
          </p:cNvPr>
          <p:cNvSpPr txBox="1"/>
          <p:nvPr/>
        </p:nvSpPr>
        <p:spPr>
          <a:xfrm>
            <a:off x="8760296" y="5805264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11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40" name="yt_shape_13540"/>
          <p:cNvSpPr txBox="1"/>
          <p:nvPr/>
        </p:nvSpPr>
        <p:spPr>
          <a:xfrm>
            <a:off x="540119" y="900000"/>
            <a:ext cx="11492915" cy="377295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题改编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某人三年前存了一份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元的教育储蓄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1cb07,isEnd"/>
              </a:rPr>
              <a:t>今年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到期时的本息和为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3243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请你算一算这种储蓄的年利率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若设年利率为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7ebf,isEnd"/>
              </a:rPr>
              <a:t>则可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列方程为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</a:t>
            </a:r>
            <a:r>
              <a:rPr sz="5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CA75E4F-9ABB-4FCC-E650-A308FB62CD6D}"/>
              </a:ext>
            </a:extLst>
          </p:cNvPr>
          <p:cNvSpPr txBox="1"/>
          <p:nvPr/>
        </p:nvSpPr>
        <p:spPr>
          <a:xfrm>
            <a:off x="1919536" y="1772816"/>
            <a:ext cx="4220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3000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％＝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3243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43" name="yt_shape_13543"/>
          <p:cNvSpPr txBox="1"/>
          <p:nvPr/>
        </p:nvSpPr>
        <p:spPr>
          <a:xfrm>
            <a:off x="563339" y="2394641"/>
            <a:ext cx="10005944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设该工厂申请了乙种贷款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则甲种贷款申请了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该工厂甲种贷款申请了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乙种贷款申请了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580E6D3-8977-ED62-258A-2DFE0048962C}"/>
              </a:ext>
            </a:extLst>
          </p:cNvPr>
          <p:cNvSpPr txBox="1"/>
          <p:nvPr/>
        </p:nvSpPr>
        <p:spPr>
          <a:xfrm>
            <a:off x="473328" y="2347835"/>
            <a:ext cx="100892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设该工厂申请了乙种贷款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则甲种贷款申请了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6BC12CB-12B2-024D-2617-2C509068713B}"/>
              </a:ext>
            </a:extLst>
          </p:cNvPr>
          <p:cNvSpPr txBox="1"/>
          <p:nvPr/>
        </p:nvSpPr>
        <p:spPr>
          <a:xfrm>
            <a:off x="473328" y="2823323"/>
            <a:ext cx="6431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DA8B850-F404-3E57-FCBF-95A5AD5F48BD}"/>
              </a:ext>
            </a:extLst>
          </p:cNvPr>
          <p:cNvSpPr txBox="1"/>
          <p:nvPr/>
        </p:nvSpPr>
        <p:spPr>
          <a:xfrm>
            <a:off x="473328" y="3298811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C3CE9FB-B24E-15F9-3E41-22FD717BC87A}"/>
              </a:ext>
            </a:extLst>
          </p:cNvPr>
          <p:cNvSpPr txBox="1"/>
          <p:nvPr/>
        </p:nvSpPr>
        <p:spPr>
          <a:xfrm>
            <a:off x="473328" y="3774299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0E3DCD5-E700-5D06-D8A9-AD41E0CD1482}"/>
              </a:ext>
            </a:extLst>
          </p:cNvPr>
          <p:cNvSpPr txBox="1"/>
          <p:nvPr/>
        </p:nvSpPr>
        <p:spPr>
          <a:xfrm>
            <a:off x="473328" y="4249787"/>
            <a:ext cx="8409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该工厂甲种贷款申请了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万元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乙种贷款申请了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万元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9376" y="908720"/>
            <a:ext cx="11466075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某工程向银行申请了甲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、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乙两种贷款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共计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每年需付利息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6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_⨹_1_38858,isEnd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/>
            </a:r>
            <a:b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</a:b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甲种贷款每年的利率是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5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％，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乙种贷款每年的利率是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5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5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％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10_17127,isEnd"/>
              </a:rPr>
              <a:t>求该工厂这两种贷款各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申请了多少万元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？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1052</Words>
  <Application>Microsoft Office PowerPoint</Application>
  <PresentationFormat>宽屏</PresentationFormat>
  <Paragraphs>109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51" baseType="lpstr">
      <vt:lpstr>,isEnd</vt:lpstr>
      <vt:lpstr>_⨹_1_2dcbf,isEnd</vt:lpstr>
      <vt:lpstr>_⨹_1_38537</vt:lpstr>
      <vt:lpstr>_⨹_1_38858,isEnd</vt:lpstr>
      <vt:lpstr>_⨹_1_607e2,isEnd</vt:lpstr>
      <vt:lpstr>_⨹_1_9eb85</vt:lpstr>
      <vt:lpstr>_⨹_1_a0b1b</vt:lpstr>
      <vt:lpstr>_⨹_10_17127,isEnd</vt:lpstr>
      <vt:lpstr>_⨹_10_cd2c0</vt:lpstr>
      <vt:lpstr>_⨹_11_9f437</vt:lpstr>
      <vt:lpstr>_⨹_17_6665b</vt:lpstr>
      <vt:lpstr>_⨹_2_1cb07,isEnd</vt:lpstr>
      <vt:lpstr>_⨹_2_33113,isEnd</vt:lpstr>
      <vt:lpstr>_⨹_2_87ebf,isEnd</vt:lpstr>
      <vt:lpstr>_⨹_2_c50bf</vt:lpstr>
      <vt:lpstr>_⨹_2_ea681</vt:lpstr>
      <vt:lpstr>_⨹_3_44fa8</vt:lpstr>
      <vt:lpstr>_⨹_3_7e0e6</vt:lpstr>
      <vt:lpstr>_⨹_3_7fdfe</vt:lpstr>
      <vt:lpstr>_⨹_3_e45a7,isEnd</vt:lpstr>
      <vt:lpstr>_⨹_5_55041,isEnd</vt:lpstr>
      <vt:lpstr>_⨹_6_0f32a</vt:lpstr>
      <vt:lpstr>_⨹_6_6b879</vt:lpstr>
      <vt:lpstr>_⨹_6_74971</vt:lpstr>
      <vt:lpstr>_⨹_7_b6f05,isEnd</vt:lpstr>
      <vt:lpstr>_⨹_8_199f7</vt:lpstr>
      <vt:lpstr>_⨹_8_ada5f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11</cp:revision>
  <dcterms:created xsi:type="dcterms:W3CDTF">2024-07-22T14:01:11Z</dcterms:created>
  <dcterms:modified xsi:type="dcterms:W3CDTF">2024-07-23T15:46:07Z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