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9" r:id="rId5"/>
    <p:sldId id="312" r:id="rId6"/>
    <p:sldId id="315" r:id="rId7"/>
    <p:sldId id="319" r:id="rId8"/>
    <p:sldId id="321" r:id="rId9"/>
    <p:sldId id="323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2" name="yt_shape_12972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971" name="yt_image_12971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74" name="yt_shape_12974"/>
          <p:cNvSpPr txBox="1"/>
          <p:nvPr/>
        </p:nvSpPr>
        <p:spPr>
          <a:xfrm>
            <a:off x="540000" y="1482165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方程的解</a:t>
            </a:r>
          </a:p>
        </p:txBody>
      </p:sp>
      <p:sp>
        <p:nvSpPr>
          <p:cNvPr id="12975" name="yt_shape_12975"/>
          <p:cNvSpPr txBox="1"/>
          <p:nvPr/>
        </p:nvSpPr>
        <p:spPr>
          <a:xfrm>
            <a:off x="540000" y="1971599"/>
            <a:ext cx="65338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76" name="yt_table_1297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707244"/>
              </p:ext>
            </p:extLst>
          </p:nvPr>
        </p:nvGraphicFramePr>
        <p:xfrm>
          <a:off x="540056" y="2450902"/>
          <a:ext cx="6950393" cy="950976"/>
        </p:xfrm>
        <a:graphic>
          <a:graphicData uri="http://schemas.openxmlformats.org/drawingml/2006/table">
            <a:tbl>
              <a:tblPr/>
              <a:tblGrid>
                <a:gridCol w="3932555">
                  <a:extLst>
                    <a:ext uri="{9D8B030D-6E8A-4147-A177-3AD203B41FA5}">
                      <a16:colId xmlns:a16="http://schemas.microsoft.com/office/drawing/2014/main" val="10595"/>
                    </a:ext>
                  </a:extLst>
                </a:gridCol>
                <a:gridCol w="3017838">
                  <a:extLst>
                    <a:ext uri="{9D8B030D-6E8A-4147-A177-3AD203B41FA5}">
                      <a16:colId xmlns:a16="http://schemas.microsoft.com/office/drawing/2014/main" val="105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2"/>
                  </a:ext>
                </a:extLst>
              </a:tr>
            </a:tbl>
          </a:graphicData>
        </a:graphic>
      </p:graphicFrame>
      <p:sp>
        <p:nvSpPr>
          <p:cNvPr id="12978" name="yt_shape_12978"/>
          <p:cNvSpPr txBox="1"/>
          <p:nvPr/>
        </p:nvSpPr>
        <p:spPr>
          <a:xfrm>
            <a:off x="540119" y="345245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中的一项被墨水盖住了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已知方程的解是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bcab,isEnd"/>
              </a:rPr>
              <a:t>处的数字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7355164">
            <a:extLst>
              <a:ext uri="{FF2B5EF4-FFF2-40B4-BE49-F238E27FC236}">
                <a16:creationId xmlns:a16="http://schemas.microsoft.com/office/drawing/2014/main" id="{3BCA3AE2-F6BB-9A2B-A667-619709DCB1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64FBCB7-D7C8-428E-D111-E7661C1BA96C}"/>
              </a:ext>
            </a:extLst>
          </p:cNvPr>
          <p:cNvSpPr txBox="1"/>
          <p:nvPr/>
        </p:nvSpPr>
        <p:spPr>
          <a:xfrm>
            <a:off x="6090377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E25633-D219-1F7F-B160-3FE680CF5505}"/>
              </a:ext>
            </a:extLst>
          </p:cNvPr>
          <p:cNvSpPr txBox="1"/>
          <p:nvPr/>
        </p:nvSpPr>
        <p:spPr>
          <a:xfrm>
            <a:off x="1059708" y="388113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0" name="yt_shape_12980"/>
          <p:cNvSpPr txBox="1"/>
          <p:nvPr/>
        </p:nvSpPr>
        <p:spPr>
          <a:xfrm>
            <a:off x="530262" y="1479484"/>
            <a:ext cx="8696291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方程左边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方程右边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左边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不是方程的解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方程左边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方程右边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是方程的解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F557511-F470-5342-4600-DE2963E5296A}"/>
              </a:ext>
            </a:extLst>
          </p:cNvPr>
          <p:cNvSpPr txBox="1"/>
          <p:nvPr/>
        </p:nvSpPr>
        <p:spPr>
          <a:xfrm>
            <a:off x="440251" y="1432678"/>
            <a:ext cx="8792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E167C3E-6472-E602-4BF3-89E82B9CA38D}"/>
              </a:ext>
            </a:extLst>
          </p:cNvPr>
          <p:cNvSpPr txBox="1"/>
          <p:nvPr/>
        </p:nvSpPr>
        <p:spPr>
          <a:xfrm>
            <a:off x="440251" y="1908166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左边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6E69A7-917D-825E-355B-A3A85557C8B3}"/>
              </a:ext>
            </a:extLst>
          </p:cNvPr>
          <p:cNvSpPr txBox="1"/>
          <p:nvPr/>
        </p:nvSpPr>
        <p:spPr>
          <a:xfrm>
            <a:off x="440251" y="2383654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不是方程的解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EFCB8B5-1AAA-FDFC-9A80-951D127155C4}"/>
              </a:ext>
            </a:extLst>
          </p:cNvPr>
          <p:cNvSpPr txBox="1"/>
          <p:nvPr/>
        </p:nvSpPr>
        <p:spPr>
          <a:xfrm>
            <a:off x="440251" y="2859142"/>
            <a:ext cx="787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2633932-A6A8-FF7D-E573-04B358F42BAC}"/>
              </a:ext>
            </a:extLst>
          </p:cNvPr>
          <p:cNvSpPr txBox="1"/>
          <p:nvPr/>
        </p:nvSpPr>
        <p:spPr>
          <a:xfrm>
            <a:off x="440251" y="333463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8D7F73-6F78-990B-F6AB-943E377A5A7A}"/>
              </a:ext>
            </a:extLst>
          </p:cNvPr>
          <p:cNvSpPr txBox="1"/>
          <p:nvPr/>
        </p:nvSpPr>
        <p:spPr>
          <a:xfrm>
            <a:off x="440251" y="3810118"/>
            <a:ext cx="3153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是方程的解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979"/>
          <p:cNvSpPr txBox="1"/>
          <p:nvPr/>
        </p:nvSpPr>
        <p:spPr>
          <a:xfrm>
            <a:off x="551384" y="836712"/>
            <a:ext cx="76238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检验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是否为方程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1" name="yt_shape_12981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一元一次方程的概念</a:t>
            </a:r>
          </a:p>
        </p:txBody>
      </p:sp>
      <p:sp>
        <p:nvSpPr>
          <p:cNvPr id="12982" name="yt_shape_12982"/>
          <p:cNvSpPr txBox="1"/>
          <p:nvPr/>
        </p:nvSpPr>
        <p:spPr>
          <a:xfrm>
            <a:off x="540000" y="1389434"/>
            <a:ext cx="64552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是一元一次方程的是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83" name="yt_table_12983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44079508"/>
                  </p:ext>
                </p:extLst>
              </p:nvPr>
            </p:nvGraphicFramePr>
            <p:xfrm>
              <a:off x="540056" y="1868737"/>
              <a:ext cx="5733987" cy="1149541"/>
            </p:xfrm>
            <a:graphic>
              <a:graphicData uri="http://schemas.openxmlformats.org/drawingml/2006/table">
                <a:tbl>
                  <a:tblPr/>
                  <a:tblGrid>
                    <a:gridCol w="3340418">
                      <a:extLst>
                        <a:ext uri="{9D8B030D-6E8A-4147-A177-3AD203B41FA5}">
                          <a16:colId xmlns:a16="http://schemas.microsoft.com/office/drawing/2014/main" val="10597"/>
                        </a:ext>
                      </a:extLst>
                    </a:gridCol>
                    <a:gridCol w="2393569">
                      <a:extLst>
                        <a:ext uri="{9D8B030D-6E8A-4147-A177-3AD203B41FA5}">
                          <a16:colId xmlns:a16="http://schemas.microsoft.com/office/drawing/2014/main" val="1059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983" name="yt_table_12983" descr="{&quot;rangeId&quot;:5,&quot;type&quot;:&quot;Option&quot;}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44079508"/>
                  </p:ext>
                </p:extLst>
              </p:nvPr>
            </p:nvGraphicFramePr>
            <p:xfrm>
              <a:off x="540056" y="1868737"/>
              <a:ext cx="5733987" cy="1059562"/>
            </p:xfrm>
            <a:graphic>
              <a:graphicData uri="http://schemas.openxmlformats.org/drawingml/2006/table">
                <a:tbl>
                  <a:tblPr/>
                  <a:tblGrid>
                    <a:gridCol w="3340418">
                      <a:extLst>
                        <a:ext uri="{9D8B030D-6E8A-4147-A177-3AD203B41FA5}">
                          <a16:colId xmlns:a16="http://schemas.microsoft.com/office/drawing/2014/main" val="10597"/>
                        </a:ext>
                      </a:extLst>
                    </a:gridCol>
                    <a:gridCol w="2393569">
                      <a:extLst>
                        <a:ext uri="{9D8B030D-6E8A-4147-A177-3AD203B41FA5}">
                          <a16:colId xmlns:a16="http://schemas.microsoft.com/office/drawing/2014/main" val="10598"/>
                        </a:ext>
                      </a:extLst>
                    </a:gridCol>
                  </a:tblGrid>
                  <a:tr h="63519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9695" b="-9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0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984" name="yt_shape_12984"/>
          <p:cNvSpPr txBox="1"/>
          <p:nvPr/>
        </p:nvSpPr>
        <p:spPr>
          <a:xfrm>
            <a:off x="540000" y="3101839"/>
            <a:ext cx="83468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的一元一次方程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7355226">
            <a:extLst>
              <a:ext uri="{FF2B5EF4-FFF2-40B4-BE49-F238E27FC236}">
                <a16:creationId xmlns:a16="http://schemas.microsoft.com/office/drawing/2014/main" id="{2CEE56F1-C9BC-89DF-F8C1-4AC6777CD5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CC0D81E-923E-65DA-C934-4EDCCCB6EF69}"/>
              </a:ext>
            </a:extLst>
          </p:cNvPr>
          <p:cNvSpPr txBox="1"/>
          <p:nvPr/>
        </p:nvSpPr>
        <p:spPr>
          <a:xfrm>
            <a:off x="60125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9B9C7A-4430-E78D-3521-75B770BF9074}"/>
              </a:ext>
            </a:extLst>
          </p:cNvPr>
          <p:cNvSpPr txBox="1"/>
          <p:nvPr/>
        </p:nvSpPr>
        <p:spPr>
          <a:xfrm>
            <a:off x="8106501" y="3055033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5" name="yt_shape_12985"/>
          <p:cNvSpPr txBox="1"/>
          <p:nvPr/>
        </p:nvSpPr>
        <p:spPr>
          <a:xfrm>
            <a:off x="540000" y="900000"/>
            <a:ext cx="1061829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对一元一次方程的概念理解不透彻而出错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7B2E989-13E9-BF7D-FCC1-6DCF4E483746}"/>
              </a:ext>
            </a:extLst>
          </p:cNvPr>
          <p:cNvSpPr txBox="1"/>
          <p:nvPr/>
        </p:nvSpPr>
        <p:spPr>
          <a:xfrm>
            <a:off x="10051189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2987"/>
          <p:cNvSpPr txBox="1"/>
          <p:nvPr/>
        </p:nvSpPr>
        <p:spPr>
          <a:xfrm>
            <a:off x="540000" y="198884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7fe6,isEnd"/>
              </a:rPr>
              <a:t>的一元一次方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62A4BAD-71C9-65BB-865C-124C384C674D}"/>
              </a:ext>
            </a:extLst>
          </p:cNvPr>
          <p:cNvSpPr txBox="1"/>
          <p:nvPr/>
        </p:nvSpPr>
        <p:spPr>
          <a:xfrm>
            <a:off x="2289902" y="241752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9" name="yt_shape_12989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988" name="yt_image_12988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91" name="yt_shape_12991"/>
          <p:cNvSpPr txBox="1"/>
          <p:nvPr/>
        </p:nvSpPr>
        <p:spPr>
          <a:xfrm>
            <a:off x="540000" y="1482165"/>
            <a:ext cx="100396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92" name="yt_table_1299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197993"/>
              </p:ext>
            </p:extLst>
          </p:nvPr>
        </p:nvGraphicFramePr>
        <p:xfrm>
          <a:off x="540056" y="1961468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9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0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0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6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5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2994" name="yt_shape_12994"/>
              <p:cNvSpPr txBox="1"/>
              <p:nvPr/>
            </p:nvSpPr>
            <p:spPr>
              <a:xfrm>
                <a:off x="540119" y="2487639"/>
                <a:ext cx="11492915" cy="227068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的一元一次方程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8c228,isEnd"/>
                  </a:rPr>
                  <a:t>的一元一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次方程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>
          <p:sp>
            <p:nvSpPr>
              <p:cNvPr id="12994" name="yt_shape_129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87639"/>
                <a:ext cx="11492915" cy="2270686"/>
              </a:xfrm>
              <a:prstGeom prst="rect">
                <a:avLst/>
              </a:prstGeom>
              <a:blipFill>
                <a:blip r:embed="rId3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FA4E52C-3305-36D6-4A07-9335273428F2}"/>
              </a:ext>
            </a:extLst>
          </p:cNvPr>
          <p:cNvSpPr txBox="1"/>
          <p:nvPr/>
        </p:nvSpPr>
        <p:spPr>
          <a:xfrm>
            <a:off x="9579701" y="14353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57735F-D2D8-4824-5D19-0EC23BB58035}"/>
              </a:ext>
            </a:extLst>
          </p:cNvPr>
          <p:cNvSpPr txBox="1"/>
          <p:nvPr/>
        </p:nvSpPr>
        <p:spPr>
          <a:xfrm>
            <a:off x="7789121" y="3115267"/>
            <a:ext cx="637285" cy="7680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7" name="yt_shape_12997"/>
          <p:cNvSpPr txBox="1"/>
          <p:nvPr/>
        </p:nvSpPr>
        <p:spPr>
          <a:xfrm>
            <a:off x="551384" y="1840703"/>
            <a:ext cx="8853386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根据题意可列出方程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哪一个是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中所列方程的解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所以等号的左右两边相等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中所列方程的解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AEDB8F1-D8DB-7902-A095-B04AF80E6DA3}"/>
              </a:ext>
            </a:extLst>
          </p:cNvPr>
          <p:cNvSpPr txBox="1"/>
          <p:nvPr/>
        </p:nvSpPr>
        <p:spPr>
          <a:xfrm>
            <a:off x="4576173" y="1793897"/>
            <a:ext cx="262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5B90E2-4DAD-AAA5-7DC0-2BB306D21B7F}"/>
              </a:ext>
            </a:extLst>
          </p:cNvPr>
          <p:cNvSpPr txBox="1"/>
          <p:nvPr/>
        </p:nvSpPr>
        <p:spPr>
          <a:xfrm>
            <a:off x="461373" y="2744873"/>
            <a:ext cx="6814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01443E-08B5-0EC9-4C20-A6072495A06E}"/>
              </a:ext>
            </a:extLst>
          </p:cNvPr>
          <p:cNvSpPr txBox="1"/>
          <p:nvPr/>
        </p:nvSpPr>
        <p:spPr>
          <a:xfrm>
            <a:off x="461373" y="3220361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所以等号的左右两边相等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3A8084-3A63-83B0-8927-4B53CA67FE10}"/>
              </a:ext>
            </a:extLst>
          </p:cNvPr>
          <p:cNvSpPr txBox="1"/>
          <p:nvPr/>
        </p:nvSpPr>
        <p:spPr>
          <a:xfrm>
            <a:off x="461373" y="3695849"/>
            <a:ext cx="4829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中所列方程的解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1384" y="764704"/>
            <a:ext cx="11388648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9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小张去水果市场购买苹果和橘子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已知每千克苹果要比每千克橘子多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6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买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1_18635,isEnd"/>
              </a:rPr>
              <a:t>千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克苹果与买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千克橘子的费用相等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设橘子的售价为每千克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1" name="yt_shape_13001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000" name="yt_image_13000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03" name="yt_shape_13003"/>
          <p:cNvSpPr txBox="1"/>
          <p:nvPr/>
        </p:nvSpPr>
        <p:spPr>
          <a:xfrm>
            <a:off x="540000" y="1482165"/>
            <a:ext cx="66941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请你先阅读下面的对话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再解决后面的问题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04" name="yt_shape_13004"/>
              <p:cNvSpPr txBox="1"/>
              <p:nvPr/>
            </p:nvSpPr>
            <p:spPr>
              <a:xfrm>
                <a:off x="540119" y="1961468"/>
                <a:ext cx="11492915" cy="1645506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小红说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我手里有四张卡片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分别写有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.”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小丽说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我用等号将这四张卡片中的任意两张卡片上的数或式子连接起来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1_48252"/>
                  </a:rPr>
                  <a:t>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会得到等式或一元一次方程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.”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004" name="yt_shape_13004" descr="{&quot;rangeId&quot;:1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61468"/>
                <a:ext cx="11111999" cy="1645506"/>
              </a:xfrm>
              <a:prstGeom prst="rect">
                <a:avLst/>
              </a:prstGeom>
              <a:blipFill>
                <a:blip r:embed="rId3"/>
                <a:stretch>
                  <a:fillRect l="-987" b="-5147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006" name="yt_shape_13006"/>
          <p:cNvSpPr txBox="1"/>
          <p:nvPr/>
        </p:nvSpPr>
        <p:spPr>
          <a:xfrm>
            <a:off x="540000" y="3657762"/>
            <a:ext cx="923330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任务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007" name="yt_shape_13007"/>
          <p:cNvSpPr txBox="1"/>
          <p:nvPr/>
        </p:nvSpPr>
        <p:spPr>
          <a:xfrm>
            <a:off x="540000" y="4120586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小丽一共能写出几个等式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08" name="yt_shape_13008"/>
              <p:cNvSpPr txBox="1"/>
              <p:nvPr/>
            </p:nvSpPr>
            <p:spPr>
              <a:xfrm>
                <a:off x="540000" y="4599889"/>
                <a:ext cx="7033592" cy="13220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个等式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008" name="yt_shape_13008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99889"/>
                <a:ext cx="7033592" cy="1322029"/>
              </a:xfrm>
              <a:prstGeom prst="rect">
                <a:avLst/>
              </a:prstGeom>
              <a:blipFill>
                <a:blip r:embed="rId4"/>
                <a:stretch>
                  <a:fillRect l="-2689" r="-1735" b="-69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6A63C16-AADF-33CA-F459-922980CE7723}"/>
                  </a:ext>
                </a:extLst>
              </p:cNvPr>
              <p:cNvSpPr txBox="1"/>
              <p:nvPr/>
            </p:nvSpPr>
            <p:spPr>
              <a:xfrm>
                <a:off x="449989" y="4553083"/>
                <a:ext cx="7145655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个等式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16, 'mathAnswerShape': 1}">
                <a:extLst>
                  <a:ext uri="{FF2B5EF4-FFF2-40B4-BE49-F238E27FC236}">
                    <a16:creationId xmlns:a16="http://schemas.microsoft.com/office/drawing/2014/main" id="{E6A63C16-AADF-33CA-F459-922980CE77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53083"/>
                <a:ext cx="7145655" cy="767665"/>
              </a:xfrm>
              <a:prstGeom prst="rect">
                <a:avLst/>
              </a:prstGeom>
              <a:blipFill>
                <a:blip r:embed="rId5"/>
                <a:stretch>
                  <a:fillRect l="-1365" r="-136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56D1EB3-2AF6-22E7-3EFA-D277787663C3}"/>
                  </a:ext>
                </a:extLst>
              </p:cNvPr>
              <p:cNvSpPr txBox="1"/>
              <p:nvPr/>
            </p:nvSpPr>
            <p:spPr>
              <a:xfrm>
                <a:off x="449989" y="5227136"/>
                <a:ext cx="5729224" cy="72880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16, 'mathAnswerShape': 1}">
                <a:extLst>
                  <a:ext uri="{FF2B5EF4-FFF2-40B4-BE49-F238E27FC236}">
                    <a16:creationId xmlns:a16="http://schemas.microsoft.com/office/drawing/2014/main" id="{756D1EB3-2AF6-22E7-3EFA-D277787663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27136"/>
                <a:ext cx="5729224" cy="728802"/>
              </a:xfrm>
              <a:prstGeom prst="rect">
                <a:avLst/>
              </a:prstGeom>
              <a:blipFill>
                <a:blip r:embed="rId6"/>
                <a:stretch>
                  <a:fillRect l="-1702" r="-1702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10" name="yt_shape_13010"/>
              <p:cNvSpPr txBox="1"/>
              <p:nvPr/>
            </p:nvSpPr>
            <p:spPr>
              <a:xfrm>
                <a:off x="540000" y="900000"/>
                <a:ext cx="7848302" cy="17970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在小丽写的这些等式中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有哪几个是一元一次方程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三个一元一次方程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10" name="yt_shape_13010" descr="{&quot;rangeId&quot;:1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848302" cy="1797030"/>
              </a:xfrm>
              <a:prstGeom prst="rect">
                <a:avLst/>
              </a:prstGeom>
              <a:blipFill>
                <a:blip r:embed="rId2"/>
                <a:stretch>
                  <a:fillRect l="-2409" t="-3061" r="-1399" b="-51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7A800E5-DEF3-5349-1D78-ED3198BF0C70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75222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三个一元一次方程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}">
                <a:extLst>
                  <a:ext uri="{FF2B5EF4-FFF2-40B4-BE49-F238E27FC236}">
                    <a16:creationId xmlns:a16="http://schemas.microsoft.com/office/drawing/2014/main" id="{87A800E5-DEF3-5349-1D78-ED3198BF0C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7522273" cy="765061"/>
              </a:xfrm>
              <a:prstGeom prst="rect">
                <a:avLst/>
              </a:prstGeom>
              <a:blipFill>
                <a:blip r:embed="rId3"/>
                <a:stretch>
                  <a:fillRect l="-1297" r="-121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20F9EA7-091C-25F6-5807-FC78020C967E}"/>
                  </a:ext>
                </a:extLst>
              </p:cNvPr>
              <p:cNvSpPr txBox="1"/>
              <p:nvPr/>
            </p:nvSpPr>
            <p:spPr>
              <a:xfrm>
                <a:off x="449989" y="2000131"/>
                <a:ext cx="23406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}">
                <a:extLst>
                  <a:ext uri="{FF2B5EF4-FFF2-40B4-BE49-F238E27FC236}">
                    <a16:creationId xmlns:a16="http://schemas.microsoft.com/office/drawing/2014/main" id="{520F9EA7-091C-25F6-5807-FC78020C96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0131"/>
                <a:ext cx="2340674" cy="726326"/>
              </a:xfrm>
              <a:prstGeom prst="rect">
                <a:avLst/>
              </a:prstGeom>
              <a:blipFill>
                <a:blip r:embed="rId4"/>
                <a:stretch>
                  <a:fillRect l="-4167" r="-390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847</Words>
  <Application>Microsoft Office PowerPoint</Application>
  <PresentationFormat>宽屏</PresentationFormat>
  <Paragraphs>76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7" baseType="lpstr">
      <vt:lpstr>,isEnd</vt:lpstr>
      <vt:lpstr>_⨹_1_18635,isEnd</vt:lpstr>
      <vt:lpstr>_⨹_1_48252</vt:lpstr>
      <vt:lpstr>_⨹_4_8c228,isEnd</vt:lpstr>
      <vt:lpstr>_⨹_4_fbcab,isEnd</vt:lpstr>
      <vt:lpstr>_⨹_6_67fe6,isEnd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10</cp:revision>
  <dcterms:created xsi:type="dcterms:W3CDTF">2024-07-22T14:01:11Z</dcterms:created>
  <dcterms:modified xsi:type="dcterms:W3CDTF">2024-07-23T15:35:03Z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