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30" r:id="rId6"/>
    <p:sldId id="309" r:id="rId7"/>
    <p:sldId id="316" r:id="rId8"/>
    <p:sldId id="319" r:id="rId9"/>
    <p:sldId id="321" r:id="rId10"/>
    <p:sldId id="324" r:id="rId11"/>
    <p:sldId id="326" r:id="rId12"/>
    <p:sldId id="331" r:id="rId13"/>
    <p:sldId id="327" r:id="rId14"/>
    <p:sldId id="332" r:id="rId15"/>
    <p:sldId id="328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67" y="33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0.png"/><Relationship Id="rId7" Type="http://schemas.openxmlformats.org/officeDocument/2006/relationships/image" Target="../media/image1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5" name="yt_shape_11075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074" name="yt_image_11074">
            <a:extLst>
              <a:ext uri="">
                <a16:creationId xmlns=""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77" name="yt_shape_11077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有理数的乘法法则</a:t>
            </a:r>
          </a:p>
        </p:txBody>
      </p:sp>
      <p:sp>
        <p:nvSpPr>
          <p:cNvPr id="11078" name="yt_shape_11078"/>
          <p:cNvSpPr txBox="1"/>
          <p:nvPr/>
        </p:nvSpPr>
        <p:spPr>
          <a:xfrm>
            <a:off x="540000" y="1971599"/>
            <a:ext cx="55143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下列算式中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积为正数的是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79" name="yt_table_1107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0766667"/>
              </p:ext>
            </p:extLst>
          </p:nvPr>
        </p:nvGraphicFramePr>
        <p:xfrm>
          <a:off x="540056" y="2450902"/>
          <a:ext cx="7792085" cy="950976"/>
        </p:xfrm>
        <a:graphic>
          <a:graphicData uri="http://schemas.openxmlformats.org/drawingml/2006/table">
            <a:tbl>
              <a:tblPr/>
              <a:tblGrid>
                <a:gridCol w="4871085">
                  <a:extLst>
                    <a:ext uri="{9D8B030D-6E8A-4147-A177-3AD203B41FA5}">
                      <a16:colId xmlns:a16="http://schemas.microsoft.com/office/drawing/2014/main" val="10244"/>
                    </a:ext>
                  </a:extLst>
                </a:gridCol>
                <a:gridCol w="2921000">
                  <a:extLst>
                    <a:ext uri="{9D8B030D-6E8A-4147-A177-3AD203B41FA5}">
                      <a16:colId xmlns:a16="http://schemas.microsoft.com/office/drawing/2014/main" val="102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081" name="yt_shape_11081"/>
              <p:cNvSpPr txBox="1"/>
              <p:nvPr/>
            </p:nvSpPr>
            <p:spPr>
              <a:xfrm>
                <a:off x="540000" y="3452456"/>
                <a:ext cx="8681864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天津市中考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m="http://schemas.openxmlformats.org/officeDocument/2006/math" xmlns:p14="http://schemas.microsoft.com/office/powerpoint/2010/main">
          <p:sp>
            <p:nvSpPr>
              <p:cNvPr id="11081" name="yt_shape_11081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52456"/>
                <a:ext cx="8681864" cy="638893"/>
              </a:xfrm>
              <a:prstGeom prst="rect">
                <a:avLst/>
              </a:prstGeom>
              <a:blipFill>
                <a:blip r:embed="rId3"/>
                <a:stretch>
                  <a:fillRect l="-2177" r="-1124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083" name="yt_table_11083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29576178"/>
                  </p:ext>
                </p:extLst>
              </p:nvPr>
            </p:nvGraphicFramePr>
            <p:xfrm>
              <a:off x="540056" y="4142137"/>
              <a:ext cx="8124191" cy="640017"/>
            </p:xfrm>
            <a:graphic>
              <a:graphicData uri="http://schemas.openxmlformats.org/drawingml/2006/table">
                <a:tbl>
                  <a:tblPr/>
                  <a:tblGrid>
                    <a:gridCol w="2465705">
                      <a:extLst>
                        <a:ext uri="{9D8B030D-6E8A-4147-A177-3AD203B41FA5}">
                          <a16:colId xmlns:a16="http://schemas.microsoft.com/office/drawing/2014/main" val="10246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247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248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24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8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m="http://schemas.openxmlformats.org/officeDocument/2006/math" xmlns:p14="http://schemas.microsoft.com/office/powerpoint/2010/main">
          <p:graphicFrame>
            <p:nvGraphicFramePr>
              <p:cNvPr id="11083" name="yt_table_11083" descr="{&quot;rangeId&quot;:3,&quot;type&quot;:&quot;Option&quot;}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29576178"/>
                  </p:ext>
                </p:extLst>
              </p:nvPr>
            </p:nvGraphicFramePr>
            <p:xfrm>
              <a:off x="540056" y="4142137"/>
              <a:ext cx="8124191" cy="640017"/>
            </p:xfrm>
            <a:graphic>
              <a:graphicData uri="http://schemas.openxmlformats.org/drawingml/2006/table">
                <a:tbl>
                  <a:tblPr/>
                  <a:tblGrid>
                    <a:gridCol w="2465705">
                      <a:extLst>
                        <a:ext uri="{9D8B030D-6E8A-4147-A177-3AD203B41FA5}">
                          <a16:colId xmlns:a16="http://schemas.microsoft.com/office/drawing/2014/main" val="10246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247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248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249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29383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35988" r="-5752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1657069941">
            <a:extLst>
              <a:ext uri="{FF2B5EF4-FFF2-40B4-BE49-F238E27FC236}">
                <a16:creationId xmlns:a16="http://schemas.microsoft.com/office/drawing/2014/main" id="{402D8C37-9CB5-6C52-518D-A7DFCA43F7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DBD5800-4025-8213-FC9D-BA5F4D947C19}"/>
              </a:ext>
            </a:extLst>
          </p:cNvPr>
          <p:cNvSpPr txBox="1"/>
          <p:nvPr/>
        </p:nvSpPr>
        <p:spPr>
          <a:xfrm>
            <a:off x="50981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5A70BF-3DA4-4BF9-D3E7-FEC32D1B13AE}"/>
              </a:ext>
            </a:extLst>
          </p:cNvPr>
          <p:cNvSpPr txBox="1"/>
          <p:nvPr/>
        </p:nvSpPr>
        <p:spPr>
          <a:xfrm>
            <a:off x="8217626" y="3405650"/>
            <a:ext cx="400748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40" name="yt_shape_11140"/>
              <p:cNvSpPr txBox="1"/>
              <p:nvPr/>
            </p:nvSpPr>
            <p:spPr>
              <a:xfrm>
                <a:off x="540000" y="900000"/>
                <a:ext cx="4203074" cy="50132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140" name="yt_shape_11140" descr="{&quot;rangeId&quot;:2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203074" cy="5013295"/>
              </a:xfrm>
              <a:prstGeom prst="rect">
                <a:avLst/>
              </a:prstGeom>
              <a:blipFill>
                <a:blip r:embed="rId2"/>
                <a:stretch>
                  <a:fillRect l="-4499" t="-1095" r="-3483" b="-6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035ED53-6755-1C92-2B24-E41F3901285B}"/>
                  </a:ext>
                </a:extLst>
              </p:cNvPr>
              <p:cNvSpPr txBox="1"/>
              <p:nvPr/>
            </p:nvSpPr>
            <p:spPr>
              <a:xfrm>
                <a:off x="449989" y="2003560"/>
                <a:ext cx="2761361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5}">
                <a:extLst>
                  <a:ext uri="{FF2B5EF4-FFF2-40B4-BE49-F238E27FC236}">
                    <a16:creationId xmlns:a16="http://schemas.microsoft.com/office/drawing/2014/main" id="{C035ED53-6755-1C92-2B24-E41F390128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3560"/>
                <a:ext cx="2761361" cy="775221"/>
              </a:xfrm>
              <a:prstGeom prst="rect">
                <a:avLst/>
              </a:prstGeom>
              <a:blipFill>
                <a:blip r:embed="rId3"/>
                <a:stretch>
                  <a:fillRect l="-3532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3AE7367-7314-02FC-8DE8-B261A26BDE47}"/>
              </a:ext>
            </a:extLst>
          </p:cNvPr>
          <p:cNvSpPr txBox="1"/>
          <p:nvPr/>
        </p:nvSpPr>
        <p:spPr>
          <a:xfrm>
            <a:off x="1689145" y="268516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608C418-B935-823B-E1F7-421B465C418E}"/>
                  </a:ext>
                </a:extLst>
              </p:cNvPr>
              <p:cNvSpPr txBox="1"/>
              <p:nvPr/>
            </p:nvSpPr>
            <p:spPr>
              <a:xfrm>
                <a:off x="449989" y="3835535"/>
                <a:ext cx="393293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5}">
                <a:extLst>
                  <a:ext uri="{FF2B5EF4-FFF2-40B4-BE49-F238E27FC236}">
                    <a16:creationId xmlns:a16="http://schemas.microsoft.com/office/drawing/2014/main" id="{B608C418-B935-823B-E1F7-421B465C41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35535"/>
                <a:ext cx="3932936" cy="768490"/>
              </a:xfrm>
              <a:prstGeom prst="rect">
                <a:avLst/>
              </a:prstGeom>
              <a:blipFill>
                <a:blip r:embed="rId4"/>
                <a:stretch>
                  <a:fillRect l="-2481" r="-232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DB5FE0E-F876-CEA3-BAC4-07FBA75A0903}"/>
                  </a:ext>
                </a:extLst>
              </p:cNvPr>
              <p:cNvSpPr txBox="1"/>
              <p:nvPr/>
            </p:nvSpPr>
            <p:spPr>
              <a:xfrm>
                <a:off x="1649135" y="4510413"/>
                <a:ext cx="1494537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DB5FE0E-F876-CEA3-BAC4-07FBA75A09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9135" y="4510413"/>
                <a:ext cx="1494537" cy="768490"/>
              </a:xfrm>
              <a:prstGeom prst="rect">
                <a:avLst/>
              </a:prstGeom>
              <a:blipFill>
                <a:blip r:embed="rId5"/>
                <a:stretch>
                  <a:fillRect l="-65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69ED2CB-E235-7B54-B636-3922729B2E49}"/>
                  </a:ext>
                </a:extLst>
              </p:cNvPr>
              <p:cNvSpPr txBox="1"/>
              <p:nvPr/>
            </p:nvSpPr>
            <p:spPr>
              <a:xfrm>
                <a:off x="1649135" y="5185291"/>
                <a:ext cx="8611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69ED2CB-E235-7B54-B636-3922729B2E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9135" y="5185291"/>
                <a:ext cx="861124" cy="726326"/>
              </a:xfrm>
              <a:prstGeom prst="rect">
                <a:avLst/>
              </a:prstGeom>
              <a:blipFill>
                <a:blip r:embed="rId6"/>
                <a:stretch>
                  <a:fillRect l="-11348" r="-11348" b="-2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48" name="yt_shape_11148"/>
              <p:cNvSpPr txBox="1"/>
              <p:nvPr/>
            </p:nvSpPr>
            <p:spPr>
              <a:xfrm>
                <a:off x="540000" y="900000"/>
                <a:ext cx="3557064" cy="24645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357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148" name="yt_shape_11148" descr="{&quot;rangeId&quot;:2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557064" cy="2464585"/>
              </a:xfrm>
              <a:prstGeom prst="rect">
                <a:avLst/>
              </a:prstGeom>
              <a:blipFill>
                <a:blip r:embed="rId2"/>
                <a:stretch>
                  <a:fillRect l="-5317" r="-4288" b="-66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7111363-0543-FD35-5708-39F32338E16E}"/>
                  </a:ext>
                </a:extLst>
              </p:cNvPr>
              <p:cNvSpPr txBox="1"/>
              <p:nvPr/>
            </p:nvSpPr>
            <p:spPr>
              <a:xfrm>
                <a:off x="449989" y="1524643"/>
                <a:ext cx="370274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7}">
                <a:extLst>
                  <a:ext uri="{FF2B5EF4-FFF2-40B4-BE49-F238E27FC236}">
                    <a16:creationId xmlns:a16="http://schemas.microsoft.com/office/drawing/2014/main" id="{F7111363-0543-FD35-5708-39F32338E1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4643"/>
                <a:ext cx="3702748" cy="766077"/>
              </a:xfrm>
              <a:prstGeom prst="rect">
                <a:avLst/>
              </a:prstGeom>
              <a:blipFill>
                <a:blip r:embed="rId3"/>
                <a:stretch>
                  <a:fillRect l="-2636" r="-263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86E01AB-E020-B08B-7356-FECE65266B94}"/>
                  </a:ext>
                </a:extLst>
              </p:cNvPr>
              <p:cNvSpPr txBox="1"/>
              <p:nvPr/>
            </p:nvSpPr>
            <p:spPr>
              <a:xfrm>
                <a:off x="1629763" y="2197108"/>
                <a:ext cx="1873949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86E01AB-E020-B08B-7356-FECE65266B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9763" y="2197108"/>
                <a:ext cx="1873949" cy="766077"/>
              </a:xfrm>
              <a:prstGeom prst="rect">
                <a:avLst/>
              </a:prstGeom>
              <a:blipFill>
                <a:blip r:embed="rId4"/>
                <a:stretch>
                  <a:fillRect l="-4870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0884DF9-0626-94A6-8894-70F9015E6C0D}"/>
              </a:ext>
            </a:extLst>
          </p:cNvPr>
          <p:cNvSpPr txBox="1"/>
          <p:nvPr/>
        </p:nvSpPr>
        <p:spPr>
          <a:xfrm>
            <a:off x="1629763" y="2869573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2" name="yt_shape_11152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情境题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某超市现有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筐白菜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以每筐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千克为标准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a57a7"/>
              </a:rPr>
              <a:t>超过和不足的千克数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分别用正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负数来表示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记录如下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1153" name="yt_table_11153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556854"/>
              </p:ext>
            </p:extLst>
          </p:nvPr>
        </p:nvGraphicFramePr>
        <p:xfrm>
          <a:off x="540000" y="1995319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097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3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3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38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3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338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3313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与标准质量的差值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筐数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155" name="yt_shape_11155"/>
          <p:cNvSpPr txBox="1"/>
          <p:nvPr/>
        </p:nvSpPr>
        <p:spPr>
          <a:xfrm>
            <a:off x="540000" y="3398925"/>
            <a:ext cx="830996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筐白菜中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最重的一筐比最轻的一筐重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1157" name="yt_shape_11157"/>
          <p:cNvSpPr txBox="1"/>
          <p:nvPr/>
        </p:nvSpPr>
        <p:spPr>
          <a:xfrm>
            <a:off x="540119" y="3933056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与标准质量比较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筐白菜总计超过或不足多少千克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7547b"/>
              </a:rPr>
              <a:t>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千克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所以与标准质量比较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筐白菜总计超过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D76F152-240A-21E3-1310-E802D38C221B}"/>
              </a:ext>
            </a:extLst>
          </p:cNvPr>
          <p:cNvSpPr txBox="1"/>
          <p:nvPr/>
        </p:nvSpPr>
        <p:spPr>
          <a:xfrm>
            <a:off x="7307989" y="335211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C2FC02A-95A0-697E-699C-48D17F3BA5E8}"/>
              </a:ext>
            </a:extLst>
          </p:cNvPr>
          <p:cNvSpPr txBox="1"/>
          <p:nvPr/>
        </p:nvSpPr>
        <p:spPr>
          <a:xfrm>
            <a:off x="450108" y="4361738"/>
            <a:ext cx="10924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7547b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F9AC1BB-B0BB-3DAE-F192-655EDA8325DF}"/>
              </a:ext>
            </a:extLst>
          </p:cNvPr>
          <p:cNvSpPr txBox="1"/>
          <p:nvPr/>
        </p:nvSpPr>
        <p:spPr>
          <a:xfrm>
            <a:off x="450108" y="4837226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6F9F06C-F796-4801-2833-DE30E29F11E9}"/>
              </a:ext>
            </a:extLst>
          </p:cNvPr>
          <p:cNvSpPr txBox="1"/>
          <p:nvPr/>
        </p:nvSpPr>
        <p:spPr>
          <a:xfrm>
            <a:off x="450108" y="5312715"/>
            <a:ext cx="6885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所以与标准质量比较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筐白菜总计超过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9" name="yt_shape_11159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若该超市参与了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送温暖惠民工程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白菜每千克的售价为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a618"/>
              </a:rPr>
              <a:t>则出售这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筐白菜可卖多少元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657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所以出售这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筐白菜可卖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657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DE124EB-7956-9653-E048-CE6A6712AC5F}"/>
              </a:ext>
            </a:extLst>
          </p:cNvPr>
          <p:cNvSpPr txBox="1"/>
          <p:nvPr/>
        </p:nvSpPr>
        <p:spPr>
          <a:xfrm>
            <a:off x="450108" y="1804170"/>
            <a:ext cx="7647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125C67F-7636-3E30-7F9D-E92AD18E5AA6}"/>
              </a:ext>
            </a:extLst>
          </p:cNvPr>
          <p:cNvSpPr txBox="1"/>
          <p:nvPr/>
        </p:nvSpPr>
        <p:spPr>
          <a:xfrm>
            <a:off x="450108" y="2279658"/>
            <a:ext cx="444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所以出售这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筐白菜可卖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2" name="yt_shape_11162"/>
          <p:cNvSpPr txBox="1"/>
          <p:nvPr/>
        </p:nvSpPr>
        <p:spPr>
          <a:xfrm>
            <a:off x="540000" y="764704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161" name="yt_image_11161">
            <a:extLst>
              <a:ext uri="">
                <a16:creationId xmlns="" xmlns:a14="http://schemas.microsoft.com/office/drawing/2010/main" xmlns:a16="http://schemas.microsoft.com/office/drawing/2014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17993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164" name="yt_shape_11164"/>
              <p:cNvSpPr txBox="1"/>
              <p:nvPr/>
            </p:nvSpPr>
            <p:spPr>
              <a:xfrm>
                <a:off x="540119" y="1296081"/>
                <a:ext cx="11492915" cy="19207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推理能力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定义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是不为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的有理数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我们把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称为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的差倒数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9af4d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的差倒数是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的差倒数是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743e6"/>
                  </a:rPr>
                  <a:t>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差倒数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的差倒数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的差倒数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以此类推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164" name="yt_shape_111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96081"/>
                <a:ext cx="11492915" cy="1920782"/>
              </a:xfrm>
              <a:prstGeom prst="rect">
                <a:avLst/>
              </a:prstGeom>
              <a:blipFill>
                <a:blip r:embed="rId3"/>
                <a:stretch>
                  <a:fillRect l="-1645" b="-69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66" name="yt_shape_11166"/>
          <p:cNvSpPr txBox="1"/>
          <p:nvPr/>
        </p:nvSpPr>
        <p:spPr>
          <a:xfrm>
            <a:off x="540000" y="3267651"/>
            <a:ext cx="352981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167" name="yt_shape_11167"/>
              <p:cNvSpPr txBox="1"/>
              <p:nvPr/>
            </p:nvSpPr>
            <p:spPr>
              <a:xfrm>
                <a:off x="540000" y="3746954"/>
                <a:ext cx="4905189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167" name="yt_shape_111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46954"/>
                <a:ext cx="4905189" cy="641201"/>
              </a:xfrm>
              <a:prstGeom prst="rect">
                <a:avLst/>
              </a:prstGeom>
              <a:blipFill>
                <a:blip r:embed="rId4"/>
                <a:stretch>
                  <a:fillRect l="-3856" r="-286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69" name="yt_shape_11169"/>
          <p:cNvSpPr txBox="1"/>
          <p:nvPr/>
        </p:nvSpPr>
        <p:spPr>
          <a:xfrm>
            <a:off x="540000" y="4438943"/>
            <a:ext cx="24590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170" name="yt_shape_11170"/>
              <p:cNvSpPr txBox="1"/>
              <p:nvPr/>
            </p:nvSpPr>
            <p:spPr>
              <a:xfrm>
                <a:off x="540000" y="4918246"/>
                <a:ext cx="8608126" cy="18004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经计算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发现结果以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三个数依次不断循环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674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……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170" name="yt_shape_111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18246"/>
                <a:ext cx="8608126" cy="1800429"/>
              </a:xfrm>
              <a:prstGeom prst="rect">
                <a:avLst/>
              </a:prstGeom>
              <a:blipFill>
                <a:blip r:embed="rId5"/>
                <a:stretch>
                  <a:fillRect l="-2195" r="-1133" b="-47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E49BA77-BDC0-26F9-9531-7F34F1AC7249}"/>
                  </a:ext>
                </a:extLst>
              </p:cNvPr>
              <p:cNvSpPr txBox="1"/>
              <p:nvPr/>
            </p:nvSpPr>
            <p:spPr>
              <a:xfrm>
                <a:off x="449989" y="3700148"/>
                <a:ext cx="5037836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E49BA77-BDC0-26F9-9531-7F34F1AC72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00148"/>
                <a:ext cx="5037836" cy="728612"/>
              </a:xfrm>
              <a:prstGeom prst="rect">
                <a:avLst/>
              </a:prstGeom>
              <a:blipFill>
                <a:blip r:embed="rId6"/>
                <a:stretch>
                  <a:fillRect l="-1937" r="-1937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6F18AFB-4702-2B4F-D5C0-E4F6397919CC}"/>
                  </a:ext>
                </a:extLst>
              </p:cNvPr>
              <p:cNvSpPr txBox="1"/>
              <p:nvPr/>
            </p:nvSpPr>
            <p:spPr>
              <a:xfrm>
                <a:off x="449989" y="4871440"/>
                <a:ext cx="8704962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经计算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发现结果以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三个数依次不断循环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6F18AFB-4702-2B4F-D5C0-E4F6397919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71440"/>
                <a:ext cx="8704962" cy="767474"/>
              </a:xfrm>
              <a:prstGeom prst="rect">
                <a:avLst/>
              </a:prstGeom>
              <a:blipFill>
                <a:blip r:embed="rId7"/>
                <a:stretch>
                  <a:fillRect l="-1120" r="-105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941A840-36F4-F588-1407-B15D39642F72}"/>
              </a:ext>
            </a:extLst>
          </p:cNvPr>
          <p:cNvSpPr txBox="1"/>
          <p:nvPr/>
        </p:nvSpPr>
        <p:spPr>
          <a:xfrm>
            <a:off x="449989" y="5545302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674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……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DF6A9E7-F7D0-D6AD-310C-CACB4F705DDD}"/>
                  </a:ext>
                </a:extLst>
              </p:cNvPr>
              <p:cNvSpPr txBox="1"/>
              <p:nvPr/>
            </p:nvSpPr>
            <p:spPr>
              <a:xfrm>
                <a:off x="449989" y="6020790"/>
                <a:ext cx="268357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DF6A9E7-F7D0-D6AD-310C-CACB4F705D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20790"/>
                <a:ext cx="2683574" cy="727279"/>
              </a:xfrm>
              <a:prstGeom prst="rect">
                <a:avLst/>
              </a:prstGeom>
              <a:blipFill>
                <a:blip r:embed="rId8"/>
                <a:stretch>
                  <a:fillRect l="-3636" r="-3636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4" name="yt_shape_11084"/>
          <p:cNvSpPr txBox="1"/>
          <p:nvPr/>
        </p:nvSpPr>
        <p:spPr>
          <a:xfrm>
            <a:off x="540000" y="900000"/>
            <a:ext cx="115416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1085" name="yt_table_11085" title="H_178.5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2636997"/>
              </p:ext>
            </p:extLst>
          </p:nvPr>
        </p:nvGraphicFramePr>
        <p:xfrm>
          <a:off x="540000" y="1531667"/>
          <a:ext cx="11111998" cy="226771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023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23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024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028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020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因数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因数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积的符号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积的绝对值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积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088" name="yt_shape_11088"/>
              <p:cNvSpPr txBox="1"/>
              <p:nvPr/>
            </p:nvSpPr>
            <p:spPr>
              <a:xfrm>
                <a:off x="540000" y="3849667"/>
                <a:ext cx="5078313" cy="255775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1088" name="yt_shape_110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49667"/>
                <a:ext cx="5078313" cy="2557751"/>
              </a:xfrm>
              <a:prstGeom prst="rect">
                <a:avLst/>
              </a:prstGeom>
              <a:blipFill>
                <a:blip r:embed="rId2"/>
                <a:stretch>
                  <a:fillRect l="-3721" t="-2148" r="-2641" b="-6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8F5688A-8FCE-1314-284B-C47D571770DD}"/>
              </a:ext>
            </a:extLst>
          </p:cNvPr>
          <p:cNvSpPr txBox="1"/>
          <p:nvPr/>
        </p:nvSpPr>
        <p:spPr>
          <a:xfrm>
            <a:off x="4665930" y="2324153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BF2819F-F05F-B5EC-1C7A-90C574928018}"/>
              </a:ext>
            </a:extLst>
          </p:cNvPr>
          <p:cNvSpPr txBox="1"/>
          <p:nvPr/>
        </p:nvSpPr>
        <p:spPr>
          <a:xfrm>
            <a:off x="7682689" y="2247953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D4598C7-52F6-AD01-867B-56E8CE9B8682}"/>
              </a:ext>
            </a:extLst>
          </p:cNvPr>
          <p:cNvSpPr txBox="1"/>
          <p:nvPr/>
        </p:nvSpPr>
        <p:spPr>
          <a:xfrm>
            <a:off x="10204462" y="224795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BC0E2DF-FA8D-0012-EED0-B844786611D0}"/>
              </a:ext>
            </a:extLst>
          </p:cNvPr>
          <p:cNvSpPr txBox="1"/>
          <p:nvPr/>
        </p:nvSpPr>
        <p:spPr>
          <a:xfrm>
            <a:off x="4665930" y="2786306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49C279C-673D-69B3-AED1-370E71D7ECED}"/>
              </a:ext>
            </a:extLst>
          </p:cNvPr>
          <p:cNvSpPr txBox="1"/>
          <p:nvPr/>
        </p:nvSpPr>
        <p:spPr>
          <a:xfrm>
            <a:off x="7644589" y="2805356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3DAD6D2-4D3A-6ABD-9AA5-38C755D1B8AD}"/>
              </a:ext>
            </a:extLst>
          </p:cNvPr>
          <p:cNvSpPr txBox="1"/>
          <p:nvPr/>
        </p:nvSpPr>
        <p:spPr>
          <a:xfrm>
            <a:off x="10337812" y="2805356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1F46E60-CB63-5607-D2FD-AC032DE2140D}"/>
              </a:ext>
            </a:extLst>
          </p:cNvPr>
          <p:cNvSpPr txBox="1"/>
          <p:nvPr/>
        </p:nvSpPr>
        <p:spPr>
          <a:xfrm>
            <a:off x="4665930" y="3458009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EDAE775-E0D7-3BD0-7574-77AE1DA21861}"/>
              </a:ext>
            </a:extLst>
          </p:cNvPr>
          <p:cNvSpPr txBox="1"/>
          <p:nvPr/>
        </p:nvSpPr>
        <p:spPr>
          <a:xfrm>
            <a:off x="7682689" y="3381809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E988C5C-734F-B466-9BE6-107B646683EC}"/>
              </a:ext>
            </a:extLst>
          </p:cNvPr>
          <p:cNvSpPr txBox="1"/>
          <p:nvPr/>
        </p:nvSpPr>
        <p:spPr>
          <a:xfrm>
            <a:off x="10204462" y="338180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51A5762-6A61-0193-73E6-10C0C2DD30A2}"/>
                  </a:ext>
                </a:extLst>
              </p:cNvPr>
              <p:cNvSpPr txBox="1"/>
              <p:nvPr/>
            </p:nvSpPr>
            <p:spPr>
              <a:xfrm>
                <a:off x="4450489" y="4278349"/>
                <a:ext cx="789686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1" name="文本框 10" descr="{'rangeId': 5, 'mathAnswerShape': 1}">
                <a:extLst>
                  <a:ext uri="{FF2B5EF4-FFF2-40B4-BE49-F238E27FC236}">
                    <a16:creationId xmlns:a16="http://schemas.microsoft.com/office/drawing/2014/main" id="{151A5762-6A61-0193-73E6-10C0C2DD30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0489" y="4278349"/>
                <a:ext cx="789686" cy="77579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F8388DF4-B99D-8C04-5A22-15DEF581BFBC}"/>
              </a:ext>
            </a:extLst>
          </p:cNvPr>
          <p:cNvCxnSpPr/>
          <p:nvPr/>
        </p:nvCxnSpPr>
        <p:spPr>
          <a:xfrm>
            <a:off x="4188075" y="5026386"/>
            <a:ext cx="96208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D1CDC7BA-5521-CA7B-E1E8-672CA9472FCA}"/>
              </a:ext>
            </a:extLst>
          </p:cNvPr>
          <p:cNvSpPr txBox="1"/>
          <p:nvPr/>
        </p:nvSpPr>
        <p:spPr>
          <a:xfrm>
            <a:off x="4259989" y="496053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BFF5A80-8C02-4007-DCA6-14584767E73E}"/>
              </a:ext>
            </a:extLst>
          </p:cNvPr>
          <p:cNvSpPr txBox="1"/>
          <p:nvPr/>
        </p:nvSpPr>
        <p:spPr>
          <a:xfrm>
            <a:off x="4259989" y="543601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8B85654-DB8C-1B20-E366-1194FC46E4C3}"/>
              </a:ext>
            </a:extLst>
          </p:cNvPr>
          <p:cNvSpPr txBox="1"/>
          <p:nvPr/>
        </p:nvSpPr>
        <p:spPr>
          <a:xfrm>
            <a:off x="3497989" y="5911506"/>
            <a:ext cx="12468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3" grpId="0" build="allAtOnce"/>
      <p:bldP spid="14" grpId="0" build="allAtOnce"/>
      <p:bldP spid="1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3" name="yt_shape_11093"/>
          <p:cNvSpPr txBox="1"/>
          <p:nvPr/>
        </p:nvSpPr>
        <p:spPr>
          <a:xfrm>
            <a:off x="540000" y="900000"/>
            <a:ext cx="4539704" cy="52298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0AC8BAD-437D-85FB-3F24-3175C636CA77}"/>
              </a:ext>
            </a:extLst>
          </p:cNvPr>
          <p:cNvSpPr txBox="1"/>
          <p:nvPr/>
        </p:nvSpPr>
        <p:spPr>
          <a:xfrm>
            <a:off x="449989" y="1804170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BB9074D-0C9A-3D4D-C4E3-5220422ED870}"/>
              </a:ext>
            </a:extLst>
          </p:cNvPr>
          <p:cNvSpPr txBox="1"/>
          <p:nvPr/>
        </p:nvSpPr>
        <p:spPr>
          <a:xfrm>
            <a:off x="767408" y="2279658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051B296-88D5-6BE6-2E8E-D6A2FE473F03}"/>
              </a:ext>
            </a:extLst>
          </p:cNvPr>
          <p:cNvSpPr txBox="1"/>
          <p:nvPr/>
        </p:nvSpPr>
        <p:spPr>
          <a:xfrm>
            <a:off x="449989" y="3230634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B94E31E-CB5A-333F-442F-79FB6D8C86E5}"/>
              </a:ext>
            </a:extLst>
          </p:cNvPr>
          <p:cNvSpPr txBox="1"/>
          <p:nvPr/>
        </p:nvSpPr>
        <p:spPr>
          <a:xfrm>
            <a:off x="911424" y="3706122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33E47CF-DFD9-64CF-05EC-205478D71492}"/>
              </a:ext>
            </a:extLst>
          </p:cNvPr>
          <p:cNvSpPr txBox="1"/>
          <p:nvPr/>
        </p:nvSpPr>
        <p:spPr>
          <a:xfrm>
            <a:off x="911424" y="418161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E5AD119-B564-D3CE-ACA7-422AD8C46EEB}"/>
              </a:ext>
            </a:extLst>
          </p:cNvPr>
          <p:cNvSpPr txBox="1"/>
          <p:nvPr/>
        </p:nvSpPr>
        <p:spPr>
          <a:xfrm>
            <a:off x="449989" y="5132586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83C73C1-1EF5-D7D1-B3EE-5ADFF64CD6EB}"/>
              </a:ext>
            </a:extLst>
          </p:cNvPr>
          <p:cNvSpPr txBox="1"/>
          <p:nvPr/>
        </p:nvSpPr>
        <p:spPr>
          <a:xfrm>
            <a:off x="769810" y="560807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00" name="yt_shape_11100"/>
              <p:cNvSpPr txBox="1"/>
              <p:nvPr/>
            </p:nvSpPr>
            <p:spPr>
              <a:xfrm>
                <a:off x="540000" y="900000"/>
                <a:ext cx="3659656" cy="24860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100" name="yt_shape_11100" descr="{&quot;rangeId&quot;:3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659656" cy="2486002"/>
              </a:xfrm>
              <a:prstGeom prst="rect">
                <a:avLst/>
              </a:prstGeom>
              <a:blipFill>
                <a:blip r:embed="rId2"/>
                <a:stretch>
                  <a:fillRect l="-5167" r="-4000" b="-68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AE15162-0400-EFF2-20E9-CBFB4E7B4215}"/>
                  </a:ext>
                </a:extLst>
              </p:cNvPr>
              <p:cNvSpPr txBox="1"/>
              <p:nvPr/>
            </p:nvSpPr>
            <p:spPr>
              <a:xfrm>
                <a:off x="449989" y="1532390"/>
                <a:ext cx="3499548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35}">
                <a:extLst>
                  <a:ext uri="{FF2B5EF4-FFF2-40B4-BE49-F238E27FC236}">
                    <a16:creationId xmlns:a16="http://schemas.microsoft.com/office/drawing/2014/main" id="{7AE15162-0400-EFF2-20E9-CBFB4E7B42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2390"/>
                <a:ext cx="3499548" cy="772808"/>
              </a:xfrm>
              <a:prstGeom prst="rect">
                <a:avLst/>
              </a:prstGeom>
              <a:blipFill>
                <a:blip r:embed="rId3"/>
                <a:stretch>
                  <a:fillRect l="-2787" r="-2613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DC81255-DD09-23CB-2C18-003E7D14695E}"/>
                  </a:ext>
                </a:extLst>
              </p:cNvPr>
              <p:cNvSpPr txBox="1"/>
              <p:nvPr/>
            </p:nvSpPr>
            <p:spPr>
              <a:xfrm>
                <a:off x="935331" y="2211586"/>
                <a:ext cx="2280349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DC81255-DD09-23CB-2C18-003E7D1469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5331" y="2211586"/>
                <a:ext cx="2280349" cy="772808"/>
              </a:xfrm>
              <a:prstGeom prst="rect">
                <a:avLst/>
              </a:prstGeom>
              <a:blipFill>
                <a:blip r:embed="rId4"/>
                <a:stretch>
                  <a:fillRect l="-4000" r="-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3860AC1-F036-B279-F6FD-1F949108FC55}"/>
              </a:ext>
            </a:extLst>
          </p:cNvPr>
          <p:cNvSpPr txBox="1"/>
          <p:nvPr/>
        </p:nvSpPr>
        <p:spPr>
          <a:xfrm>
            <a:off x="935331" y="289078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4" name="yt_shape_11104"/>
          <p:cNvSpPr txBox="1"/>
          <p:nvPr/>
        </p:nvSpPr>
        <p:spPr>
          <a:xfrm>
            <a:off x="540000" y="900198"/>
            <a:ext cx="3044103" cy="41036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倒数的概念</a:t>
            </a:r>
          </a:p>
        </p:txBody>
      </p:sp>
      <p:sp>
        <p:nvSpPr>
          <p:cNvPr id="11105" name="yt_shape_11105"/>
          <p:cNvSpPr txBox="1"/>
          <p:nvPr/>
        </p:nvSpPr>
        <p:spPr>
          <a:xfrm>
            <a:off x="540000" y="1361367"/>
            <a:ext cx="6609182" cy="4008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内蒙古自治区中考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的倒数是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106" name="yt_table_11106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36856117"/>
                  </p:ext>
                </p:extLst>
              </p:nvPr>
            </p:nvGraphicFramePr>
            <p:xfrm>
              <a:off x="540056" y="1812982"/>
              <a:ext cx="8124191" cy="622554"/>
            </p:xfrm>
            <a:graphic>
              <a:graphicData uri="http://schemas.openxmlformats.org/drawingml/2006/table">
                <a:tbl>
                  <a:tblPr/>
                  <a:tblGrid>
                    <a:gridCol w="2465705">
                      <a:extLst>
                        <a:ext uri="{9D8B030D-6E8A-4147-A177-3AD203B41FA5}">
                          <a16:colId xmlns:a16="http://schemas.microsoft.com/office/drawing/2014/main" val="10250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251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252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253"/>
                        </a:ext>
                      </a:extLst>
                    </a:gridCol>
                  </a:tblGrid>
                  <a:tr h="586682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9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1106" name="yt_table_11106" descr="{&quot;rangeId&quot;:8,&quot;type&quot;:&quot;Option&quot;}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36856117"/>
                  </p:ext>
                </p:extLst>
              </p:nvPr>
            </p:nvGraphicFramePr>
            <p:xfrm>
              <a:off x="540056" y="1812982"/>
              <a:ext cx="8124191" cy="596646"/>
            </p:xfrm>
            <a:graphic>
              <a:graphicData uri="http://schemas.openxmlformats.org/drawingml/2006/table">
                <a:tbl>
                  <a:tblPr/>
                  <a:tblGrid>
                    <a:gridCol w="2465705">
                      <a:extLst>
                        <a:ext uri="{9D8B030D-6E8A-4147-A177-3AD203B41FA5}">
                          <a16:colId xmlns:a16="http://schemas.microsoft.com/office/drawing/2014/main" val="10250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251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252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253"/>
                        </a:ext>
                      </a:extLst>
                    </a:gridCol>
                  </a:tblGrid>
                  <a:tr h="59664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29383" b="-161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19469" r="-174041" b="-161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107" name="yt_shape_11107"/>
          <p:cNvSpPr txBox="1"/>
          <p:nvPr/>
        </p:nvSpPr>
        <p:spPr>
          <a:xfrm>
            <a:off x="540000" y="2460428"/>
            <a:ext cx="5822107" cy="4008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互为倒数的是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108" name="yt_table_11108" title="H_100.1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35691804"/>
                  </p:ext>
                </p:extLst>
              </p:nvPr>
            </p:nvGraphicFramePr>
            <p:xfrm>
              <a:off x="540056" y="2912043"/>
              <a:ext cx="6501448" cy="1245489"/>
            </p:xfrm>
            <a:graphic>
              <a:graphicData uri="http://schemas.openxmlformats.org/drawingml/2006/table">
                <a:tbl>
                  <a:tblPr/>
                  <a:tblGrid>
                    <a:gridCol w="4532948">
                      <a:extLst>
                        <a:ext uri="{9D8B030D-6E8A-4147-A177-3AD203B41FA5}">
                          <a16:colId xmlns:a16="http://schemas.microsoft.com/office/drawing/2014/main" val="10254"/>
                        </a:ext>
                      </a:extLst>
                    </a:gridCol>
                    <a:gridCol w="1968500">
                      <a:extLst>
                        <a:ext uri="{9D8B030D-6E8A-4147-A177-3AD203B41FA5}">
                          <a16:colId xmlns:a16="http://schemas.microsoft.com/office/drawing/2014/main" val="10255"/>
                        </a:ext>
                      </a:extLst>
                    </a:gridCol>
                  </a:tblGrid>
                  <a:tr h="586682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0"/>
                      </a:ext>
                    </a:extLst>
                  </a:tr>
                  <a:tr h="587034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1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1108" name="yt_table_11108" descr="{&quot;rangeId&quot;:9,&quot;type&quot;:&quot;Option&quot;}" title="H_100.1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35691804"/>
                  </p:ext>
                </p:extLst>
              </p:nvPr>
            </p:nvGraphicFramePr>
            <p:xfrm>
              <a:off x="540056" y="2912043"/>
              <a:ext cx="6501448" cy="1218692"/>
            </p:xfrm>
            <a:graphic>
              <a:graphicData uri="http://schemas.openxmlformats.org/drawingml/2006/table">
                <a:tbl>
                  <a:tblPr/>
                  <a:tblGrid>
                    <a:gridCol w="4532948">
                      <a:extLst>
                        <a:ext uri="{9D8B030D-6E8A-4147-A177-3AD203B41FA5}">
                          <a16:colId xmlns:a16="http://schemas.microsoft.com/office/drawing/2014/main" val="10254"/>
                        </a:ext>
                      </a:extLst>
                    </a:gridCol>
                    <a:gridCol w="1968500">
                      <a:extLst>
                        <a:ext uri="{9D8B030D-6E8A-4147-A177-3AD203B41FA5}">
                          <a16:colId xmlns:a16="http://schemas.microsoft.com/office/drawing/2014/main" val="10255"/>
                        </a:ext>
                      </a:extLst>
                    </a:gridCol>
                  </a:tblGrid>
                  <a:tr h="6216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43356" b="-11068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30650" b="-11068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0"/>
                      </a:ext>
                    </a:extLst>
                  </a:tr>
                  <a:tr h="59702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5102" r="-43356" b="-163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30650" t="-105102" b="-1632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09" name="yt_shape_11109"/>
              <p:cNvSpPr txBox="1"/>
              <p:nvPr/>
            </p:nvSpPr>
            <p:spPr>
              <a:xfrm>
                <a:off x="540000" y="4181535"/>
                <a:ext cx="3736600" cy="6074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的倒数是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1109" name="yt_shape_11109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81535"/>
                <a:ext cx="3736600" cy="607410"/>
              </a:xfrm>
              <a:prstGeom prst="rect">
                <a:avLst/>
              </a:prstGeom>
              <a:blipFill>
                <a:blip r:embed="rId4"/>
                <a:stretch>
                  <a:fillRect l="-5057" r="-3915" b="-1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11" name="yt_shape_11111"/>
              <p:cNvSpPr txBox="1"/>
              <p:nvPr/>
            </p:nvSpPr>
            <p:spPr>
              <a:xfrm>
                <a:off x="540000" y="4839745"/>
                <a:ext cx="8305159" cy="6019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一个数的相反数是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那么这个数的倒数是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1111" name="yt_shape_111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39745"/>
                <a:ext cx="8305159" cy="601960"/>
              </a:xfrm>
              <a:prstGeom prst="rect">
                <a:avLst/>
              </a:prstGeom>
              <a:blipFill>
                <a:blip r:embed="rId5"/>
                <a:stretch>
                  <a:fillRect l="-2276" r="-1248" b="-15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1113">
            <a:extLst>
              <a:ext uri="{FF2B5EF4-FFF2-40B4-BE49-F238E27FC236}">
                <a16:creationId xmlns:a16="http://schemas.microsoft.com/office/drawing/2014/main" id="{2F77FADA-BE16-BBEE-D033-759C54DA8487}"/>
              </a:ext>
            </a:extLst>
          </p:cNvPr>
          <p:cNvSpPr txBox="1"/>
          <p:nvPr/>
        </p:nvSpPr>
        <p:spPr>
          <a:xfrm>
            <a:off x="540119" y="5492505"/>
            <a:ext cx="5232202" cy="4008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倒数等于它本身的数是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114">
                <a:extLst>
                  <a:ext uri="{FF2B5EF4-FFF2-40B4-BE49-F238E27FC236}">
                    <a16:creationId xmlns:a16="http://schemas.microsoft.com/office/drawing/2014/main" id="{8A89C472-C4C0-F1A1-EF38-F52E25D3D28E}"/>
                  </a:ext>
                </a:extLst>
              </p:cNvPr>
              <p:cNvSpPr txBox="1"/>
              <p:nvPr/>
            </p:nvSpPr>
            <p:spPr>
              <a:xfrm>
                <a:off x="540119" y="5944120"/>
                <a:ext cx="5612114" cy="6024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的相反数的倒数是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3" name="yt_shape_11114">
                <a:extLst>
                  <a:ext uri="{FF2B5EF4-FFF2-40B4-BE49-F238E27FC236}">
                    <a16:creationId xmlns:a16="http://schemas.microsoft.com/office/drawing/2014/main" id="{8A89C472-C4C0-F1A1-EF38-F52E25D3D2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944120"/>
                <a:ext cx="5612114" cy="602473"/>
              </a:xfrm>
              <a:prstGeom prst="rect">
                <a:avLst/>
              </a:prstGeom>
              <a:blipFill>
                <a:blip r:embed="rId6"/>
                <a:stretch>
                  <a:fillRect l="-3370" r="-2391" b="-16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yt_shape_1721657070028">
            <a:extLst>
              <a:ext uri="{FF2B5EF4-FFF2-40B4-BE49-F238E27FC236}">
                <a16:creationId xmlns:a16="http://schemas.microsoft.com/office/drawing/2014/main" id="{D6C0D321-8CF9-082E-9A68-65D2DD52211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6649"/>
            <a:ext cx="1186052" cy="333499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43B06664-2327-CE57-75E9-1DD92100F96F}"/>
              </a:ext>
            </a:extLst>
          </p:cNvPr>
          <p:cNvSpPr txBox="1"/>
          <p:nvPr/>
        </p:nvSpPr>
        <p:spPr>
          <a:xfrm>
            <a:off x="6164989" y="1314561"/>
            <a:ext cx="400748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94DC68B-488E-24DA-5004-28D80EF88BA0}"/>
              </a:ext>
            </a:extLst>
          </p:cNvPr>
          <p:cNvSpPr txBox="1"/>
          <p:nvPr/>
        </p:nvSpPr>
        <p:spPr>
          <a:xfrm>
            <a:off x="5402989" y="2413622"/>
            <a:ext cx="383286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19DD98B-0DF8-D85D-0ED4-40DC43AB1A60}"/>
                  </a:ext>
                </a:extLst>
              </p:cNvPr>
              <p:cNvSpPr txBox="1"/>
              <p:nvPr/>
            </p:nvSpPr>
            <p:spPr>
              <a:xfrm>
                <a:off x="3036027" y="4134729"/>
                <a:ext cx="1142111" cy="69514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7" name="文本框 6" descr="{'rangeId': 10, 'hasSerialNum': 1, 'mathAnswerShape': 1}">
                <a:extLst>
                  <a:ext uri="{FF2B5EF4-FFF2-40B4-BE49-F238E27FC236}">
                    <a16:creationId xmlns:a16="http://schemas.microsoft.com/office/drawing/2014/main" id="{B19DD98B-0DF8-D85D-0ED4-40DC43AB1A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36027" y="4134729"/>
                <a:ext cx="1142111" cy="695148"/>
              </a:xfrm>
              <a:prstGeom prst="rect">
                <a:avLst/>
              </a:prstGeom>
              <a:blipFill>
                <a:blip r:embed="rId8"/>
                <a:stretch>
                  <a:fillRect l="-8021" b="-43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B676ED2-A31F-4F84-81D9-61BAE67C2584}"/>
              </a:ext>
            </a:extLst>
          </p:cNvPr>
          <p:cNvCxnSpPr/>
          <p:nvPr/>
        </p:nvCxnSpPr>
        <p:spPr>
          <a:xfrm>
            <a:off x="2821238" y="4802121"/>
            <a:ext cx="126688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D4895641-F8DD-58A5-C156-2E1338B7D4CA}"/>
              </a:ext>
            </a:extLst>
          </p:cNvPr>
          <p:cNvSpPr txBox="1"/>
          <p:nvPr/>
        </p:nvSpPr>
        <p:spPr>
          <a:xfrm>
            <a:off x="7608026" y="4792939"/>
            <a:ext cx="942086" cy="68975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4936799-1660-8893-B60B-83E2D530FA27}"/>
              </a:ext>
            </a:extLst>
          </p:cNvPr>
          <p:cNvSpPr txBox="1"/>
          <p:nvPr/>
        </p:nvSpPr>
        <p:spPr>
          <a:xfrm>
            <a:off x="4564908" y="5445699"/>
            <a:ext cx="942086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B742979-2622-F8C6-8789-D4ED5AC7D599}"/>
                  </a:ext>
                </a:extLst>
              </p:cNvPr>
              <p:cNvSpPr txBox="1"/>
              <p:nvPr/>
            </p:nvSpPr>
            <p:spPr>
              <a:xfrm>
                <a:off x="5022108" y="5816364"/>
                <a:ext cx="1013524" cy="6902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1" name="文本框 10" descr="{'rangeId': 10, 'mathAnswerShape': 1}">
                <a:extLst>
                  <a:ext uri="{FF2B5EF4-FFF2-40B4-BE49-F238E27FC236}">
                    <a16:creationId xmlns:a16="http://schemas.microsoft.com/office/drawing/2014/main" id="{6B742979-2622-F8C6-8789-D4ED5AC7D5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2108" y="5816364"/>
                <a:ext cx="1013524" cy="690258"/>
              </a:xfrm>
              <a:prstGeom prst="rect">
                <a:avLst/>
              </a:prstGeom>
              <a:blipFill>
                <a:blip r:embed="rId9"/>
                <a:stretch>
                  <a:fillRect l="-9639" b="-44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  <p:bldP spid="7" grpId="0" build="allAtOnce"/>
      <p:bldP spid="9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6" name="yt_shape_11116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有理数乘法的应用</a:t>
            </a:r>
          </a:p>
        </p:txBody>
      </p:sp>
      <p:sp>
        <p:nvSpPr>
          <p:cNvPr id="11117" name="yt_shape_11117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商店降价销售某种商品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每件降价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82caf"/>
              </a:rPr>
              <a:t>与原价销售同样数量的商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品相比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销售额的变化情况用算式表示为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18" name="yt_table_1111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4187227"/>
              </p:ext>
            </p:extLst>
          </p:nvPr>
        </p:nvGraphicFramePr>
        <p:xfrm>
          <a:off x="540056" y="2348869"/>
          <a:ext cx="7401243" cy="950976"/>
        </p:xfrm>
        <a:graphic>
          <a:graphicData uri="http://schemas.openxmlformats.org/drawingml/2006/table">
            <a:tbl>
              <a:tblPr/>
              <a:tblGrid>
                <a:gridCol w="3700780">
                  <a:extLst>
                    <a:ext uri="{9D8B030D-6E8A-4147-A177-3AD203B41FA5}">
                      <a16:colId xmlns:a16="http://schemas.microsoft.com/office/drawing/2014/main" val="10256"/>
                    </a:ext>
                  </a:extLst>
                </a:gridCol>
                <a:gridCol w="3700463">
                  <a:extLst>
                    <a:ext uri="{9D8B030D-6E8A-4147-A177-3AD203B41FA5}">
                      <a16:colId xmlns:a16="http://schemas.microsoft.com/office/drawing/2014/main" val="102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3"/>
                  </a:ext>
                </a:extLst>
              </a:tr>
            </a:tbl>
          </a:graphicData>
        </a:graphic>
      </p:graphicFrame>
      <p:sp>
        <p:nvSpPr>
          <p:cNvPr id="11120" name="yt_shape_11120"/>
          <p:cNvSpPr txBox="1"/>
          <p:nvPr/>
        </p:nvSpPr>
        <p:spPr>
          <a:xfrm>
            <a:off x="540119" y="335042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用正负数表示气温的变化量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上升为正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下降为负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登山队攀登一座山峰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b8d9,isEnd"/>
              </a:rPr>
              <a:t>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登高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千米气温的变化量为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攀登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气温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b966,isEnd"/>
              </a:rPr>
              <a:t>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657070086">
            <a:extLst>
              <a:ext uri="{FF2B5EF4-FFF2-40B4-BE49-F238E27FC236}">
                <a16:creationId xmlns:a16="http://schemas.microsoft.com/office/drawing/2014/main" id="{8ACF9C31-3EA1-0446-CF81-57A6D09CF2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496FD47-F85E-9AD9-2326-C22B2FF9C110}"/>
              </a:ext>
            </a:extLst>
          </p:cNvPr>
          <p:cNvSpPr txBox="1"/>
          <p:nvPr/>
        </p:nvSpPr>
        <p:spPr>
          <a:xfrm>
            <a:off x="6546107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6DB953-170D-58DD-212D-1F44E0214E5B}"/>
              </a:ext>
            </a:extLst>
          </p:cNvPr>
          <p:cNvSpPr txBox="1"/>
          <p:nvPr/>
        </p:nvSpPr>
        <p:spPr>
          <a:xfrm>
            <a:off x="7773246" y="3779105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下降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4EF79E9-C2AF-0712-35DD-FD7202414D66}"/>
              </a:ext>
            </a:extLst>
          </p:cNvPr>
          <p:cNvSpPr txBox="1"/>
          <p:nvPr/>
        </p:nvSpPr>
        <p:spPr>
          <a:xfrm>
            <a:off x="1974108" y="425459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1" name="yt_shape_11121"/>
          <p:cNvSpPr txBox="1"/>
          <p:nvPr/>
        </p:nvSpPr>
        <p:spPr>
          <a:xfrm>
            <a:off x="540000" y="900000"/>
            <a:ext cx="628377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忽略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的相反数是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而出错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一个有理数和它的相反数的积是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23" name="yt_table_1112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4694470"/>
              </p:ext>
            </p:extLst>
          </p:nvPr>
        </p:nvGraphicFramePr>
        <p:xfrm>
          <a:off x="540056" y="1858606"/>
          <a:ext cx="5420043" cy="950976"/>
        </p:xfrm>
        <a:graphic>
          <a:graphicData uri="http://schemas.openxmlformats.org/drawingml/2006/table">
            <a:tbl>
              <a:tblPr/>
              <a:tblGrid>
                <a:gridCol w="3167380">
                  <a:extLst>
                    <a:ext uri="{9D8B030D-6E8A-4147-A177-3AD203B41FA5}">
                      <a16:colId xmlns:a16="http://schemas.microsoft.com/office/drawing/2014/main" val="10258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2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零或负数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零或正数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CB31AFA-3F41-AA49-2DB8-8E1285ED4930}"/>
              </a:ext>
            </a:extLst>
          </p:cNvPr>
          <p:cNvSpPr txBox="1"/>
          <p:nvPr/>
        </p:nvSpPr>
        <p:spPr>
          <a:xfrm>
            <a:off x="586018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6" name="yt_shape_11126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125" name="yt_image_11125" title="H_41.85">
            <a:extLst>
              <a:ext uri="">
                <a16:creationId xmlns=""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128" name="yt_shape_11128"/>
              <p:cNvSpPr txBox="1"/>
              <p:nvPr/>
            </p:nvSpPr>
            <p:spPr>
              <a:xfrm>
                <a:off x="540000" y="1482165"/>
                <a:ext cx="10664779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从有理数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中任取两个数相乘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所得的积中最小的为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1128" name="yt_shape_11128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10664779" cy="638893"/>
              </a:xfrm>
              <a:prstGeom prst="rect">
                <a:avLst/>
              </a:prstGeom>
              <a:blipFill>
                <a:blip r:embed="rId3"/>
                <a:stretch>
                  <a:fillRect l="-1772" r="-743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130" name="yt_table_11130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64344258"/>
                  </p:ext>
                </p:extLst>
              </p:nvPr>
            </p:nvGraphicFramePr>
            <p:xfrm>
              <a:off x="540056" y="2171846"/>
              <a:ext cx="8124191" cy="672465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260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261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262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26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6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 xmlns:m="http://schemas.openxmlformats.org/officeDocument/2006/math">
          <p:graphicFrame>
            <p:nvGraphicFramePr>
              <p:cNvPr id="11130" name="yt_table_11130" descr="{&quot;rangeId&quot;:17,&quot;type&quot;:&quot;Option&quot;}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64344258"/>
                  </p:ext>
                </p:extLst>
              </p:nvPr>
            </p:nvGraphicFramePr>
            <p:xfrm>
              <a:off x="540056" y="2171846"/>
              <a:ext cx="8124191" cy="633667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260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261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262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263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84826" r="-470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60582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131" name="yt_shape_11131"/>
          <p:cNvSpPr txBox="1"/>
          <p:nvPr/>
        </p:nvSpPr>
        <p:spPr>
          <a:xfrm>
            <a:off x="540000" y="2856161"/>
            <a:ext cx="62821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32" name="yt_table_1113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7732260"/>
              </p:ext>
            </p:extLst>
          </p:nvPr>
        </p:nvGraphicFramePr>
        <p:xfrm>
          <a:off x="540056" y="3335464"/>
          <a:ext cx="5414963" cy="1901952"/>
        </p:xfrm>
        <a:graphic>
          <a:graphicData uri="http://schemas.openxmlformats.org/drawingml/2006/table">
            <a:tbl>
              <a:tblPr/>
              <a:tblGrid>
                <a:gridCol w="5414963">
                  <a:extLst>
                    <a:ext uri="{9D8B030D-6E8A-4147-A177-3AD203B41FA5}">
                      <a16:colId xmlns:a16="http://schemas.microsoft.com/office/drawing/2014/main" val="102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异号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且正数的绝对值较小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异号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且负数的绝对值较小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B82BF49-5034-F5C9-1F5D-2ACD9D9CA5B5}"/>
              </a:ext>
            </a:extLst>
          </p:cNvPr>
          <p:cNvSpPr txBox="1"/>
          <p:nvPr/>
        </p:nvSpPr>
        <p:spPr>
          <a:xfrm>
            <a:off x="10198826" y="1435359"/>
            <a:ext cx="383285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C23FBBE-34F8-3ECD-C533-EE5F505FD278}"/>
              </a:ext>
            </a:extLst>
          </p:cNvPr>
          <p:cNvSpPr txBox="1"/>
          <p:nvPr/>
        </p:nvSpPr>
        <p:spPr>
          <a:xfrm>
            <a:off x="5841139" y="280935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4" name="yt_shape_11134"/>
          <p:cNvSpPr txBox="1"/>
          <p:nvPr/>
        </p:nvSpPr>
        <p:spPr>
          <a:xfrm>
            <a:off x="540000" y="900000"/>
            <a:ext cx="110911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分类讨论思想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35" name="yt_table_1113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9010458"/>
              </p:ext>
            </p:extLst>
          </p:nvPr>
        </p:nvGraphicFramePr>
        <p:xfrm>
          <a:off x="540056" y="1379303"/>
          <a:ext cx="4810443" cy="950976"/>
        </p:xfrm>
        <a:graphic>
          <a:graphicData uri="http://schemas.openxmlformats.org/drawingml/2006/table">
            <a:tbl>
              <a:tblPr/>
              <a:tblGrid>
                <a:gridCol w="2862580">
                  <a:extLst>
                    <a:ext uri="{9D8B030D-6E8A-4147-A177-3AD203B41FA5}">
                      <a16:colId xmlns:a16="http://schemas.microsoft.com/office/drawing/2014/main" val="10265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2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657445E-AA6F-B08E-7EEC-6F3AB93CA907}"/>
              </a:ext>
            </a:extLst>
          </p:cNvPr>
          <p:cNvSpPr txBox="1"/>
          <p:nvPr/>
        </p:nvSpPr>
        <p:spPr>
          <a:xfrm>
            <a:off x="1060363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1137"/>
          <p:cNvSpPr txBox="1"/>
          <p:nvPr/>
        </p:nvSpPr>
        <p:spPr>
          <a:xfrm>
            <a:off x="540000" y="2381067"/>
            <a:ext cx="894475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【变式】变条件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BEBBE51-BBC3-7097-0F49-D39966147027}"/>
              </a:ext>
            </a:extLst>
          </p:cNvPr>
          <p:cNvSpPr txBox="1"/>
          <p:nvPr/>
        </p:nvSpPr>
        <p:spPr>
          <a:xfrm>
            <a:off x="7936639" y="2809749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1059</Words>
  <Application>Microsoft Office PowerPoint</Application>
  <PresentationFormat>宽屏</PresentationFormat>
  <Paragraphs>203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7" baseType="lpstr">
      <vt:lpstr>,isEnd</vt:lpstr>
      <vt:lpstr>_⨹_1_5b8d9,isEnd</vt:lpstr>
      <vt:lpstr>_⨹_1_743e6</vt:lpstr>
      <vt:lpstr>_⨹_1_7547b</vt:lpstr>
      <vt:lpstr>_⨹_1_9af4d</vt:lpstr>
      <vt:lpstr>_⨹_1_eb966,isEnd</vt:lpstr>
      <vt:lpstr>_⨹_11_82caf</vt:lpstr>
      <vt:lpstr>_⨹_4_aa618</vt:lpstr>
      <vt:lpstr>_⨹_9_a57a7</vt:lpstr>
      <vt:lpstr>Finished</vt:lpstr>
      <vt:lpstr>IsAddLine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12</cp:revision>
  <dcterms:created xsi:type="dcterms:W3CDTF">2024-07-22T14:01:11Z</dcterms:created>
  <dcterms:modified xsi:type="dcterms:W3CDTF">2024-07-23T14:32:32Z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