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2" r:id="rId8"/>
    <p:sldId id="314" r:id="rId9"/>
    <p:sldId id="316" r:id="rId10"/>
    <p:sldId id="319" r:id="rId11"/>
    <p:sldId id="322" r:id="rId12"/>
    <p:sldId id="327" r:id="rId13"/>
    <p:sldId id="324" r:id="rId14"/>
    <p:sldId id="325" r:id="rId15"/>
    <p:sldId id="32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0" name="yt_shape_1260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99" name="yt_image_1259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02" name="yt_shape_12602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</a:t>
            </a:r>
          </a:p>
        </p:txBody>
      </p:sp>
      <p:sp>
        <p:nvSpPr>
          <p:cNvPr id="12603" name="yt_shape_12603"/>
          <p:cNvSpPr txBox="1"/>
          <p:nvPr/>
        </p:nvSpPr>
        <p:spPr>
          <a:xfrm>
            <a:off x="540000" y="1971599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04" name="yt_table_1260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817397"/>
              </p:ext>
            </p:extLst>
          </p:nvPr>
        </p:nvGraphicFramePr>
        <p:xfrm>
          <a:off x="540056" y="2450902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乘法交换律与分配律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4"/>
                  </a:ext>
                </a:extLst>
              </a:tr>
            </a:tbl>
          </a:graphicData>
        </a:graphic>
      </p:graphicFrame>
      <p:pic>
        <p:nvPicPr>
          <p:cNvPr id="3" name="yt_shape_1721657287166">
            <a:extLst>
              <a:ext uri="{FF2B5EF4-FFF2-40B4-BE49-F238E27FC236}">
                <a16:creationId xmlns:a16="http://schemas.microsoft.com/office/drawing/2014/main" id="{3599E8E7-1798-0245-2E37-12434AB511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B8023E-6F7D-C68A-6BBA-9DC62828903E}"/>
              </a:ext>
            </a:extLst>
          </p:cNvPr>
          <p:cNvSpPr txBox="1"/>
          <p:nvPr/>
        </p:nvSpPr>
        <p:spPr>
          <a:xfrm>
            <a:off x="3574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6" name="yt_shape_12656"/>
          <p:cNvSpPr txBox="1"/>
          <p:nvPr/>
        </p:nvSpPr>
        <p:spPr>
          <a:xfrm>
            <a:off x="573547" y="1290362"/>
            <a:ext cx="739465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7BF440-38B9-31A2-CEBD-324238D09D40}"/>
              </a:ext>
            </a:extLst>
          </p:cNvPr>
          <p:cNvSpPr txBox="1"/>
          <p:nvPr/>
        </p:nvSpPr>
        <p:spPr>
          <a:xfrm>
            <a:off x="483536" y="1719044"/>
            <a:ext cx="4604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F9B070-78CF-DC7A-F3F2-51575E86C79C}"/>
              </a:ext>
            </a:extLst>
          </p:cNvPr>
          <p:cNvSpPr txBox="1"/>
          <p:nvPr/>
        </p:nvSpPr>
        <p:spPr>
          <a:xfrm>
            <a:off x="1682721" y="2194532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2CFDD7-E8CE-9753-BA70-073C63A85C91}"/>
              </a:ext>
            </a:extLst>
          </p:cNvPr>
          <p:cNvSpPr txBox="1"/>
          <p:nvPr/>
        </p:nvSpPr>
        <p:spPr>
          <a:xfrm>
            <a:off x="483536" y="2670020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290AD1-A2B5-E9C9-7879-F3E799D88E73}"/>
              </a:ext>
            </a:extLst>
          </p:cNvPr>
          <p:cNvSpPr txBox="1"/>
          <p:nvPr/>
        </p:nvSpPr>
        <p:spPr>
          <a:xfrm>
            <a:off x="483536" y="3145508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BA0C09-64D9-8679-3ED0-6484A8D3333E}"/>
              </a:ext>
            </a:extLst>
          </p:cNvPr>
          <p:cNvSpPr txBox="1"/>
          <p:nvPr/>
        </p:nvSpPr>
        <p:spPr>
          <a:xfrm>
            <a:off x="1127448" y="362099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384" y="764704"/>
            <a:ext cx="318548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58" name="yt_shape_12658"/>
              <p:cNvSpPr txBox="1"/>
              <p:nvPr/>
            </p:nvSpPr>
            <p:spPr>
              <a:xfrm>
                <a:off x="540000" y="900000"/>
                <a:ext cx="8233023" cy="34252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58" name="yt_shape_12658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33023" cy="3425233"/>
              </a:xfrm>
              <a:prstGeom prst="rect">
                <a:avLst/>
              </a:prstGeom>
              <a:blipFill>
                <a:blip r:embed="rId2"/>
                <a:stretch>
                  <a:fillRect l="-2296" r="-1259" b="-4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121A2A-1D3C-B2D4-CEBB-61BAE0BA9CC8}"/>
              </a:ext>
            </a:extLst>
          </p:cNvPr>
          <p:cNvSpPr txBox="1"/>
          <p:nvPr/>
        </p:nvSpPr>
        <p:spPr>
          <a:xfrm>
            <a:off x="449989" y="1527056"/>
            <a:ext cx="544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F1F11A-3C04-5DAC-E559-F382E9DFEED2}"/>
              </a:ext>
            </a:extLst>
          </p:cNvPr>
          <p:cNvSpPr txBox="1"/>
          <p:nvPr/>
        </p:nvSpPr>
        <p:spPr>
          <a:xfrm>
            <a:off x="1667293" y="2002544"/>
            <a:ext cx="176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E5A77F-9348-5971-9387-00CE099F33DE}"/>
                  </a:ext>
                </a:extLst>
              </p:cNvPr>
              <p:cNvSpPr txBox="1"/>
              <p:nvPr/>
            </p:nvSpPr>
            <p:spPr>
              <a:xfrm>
                <a:off x="449989" y="2478032"/>
                <a:ext cx="3150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EBE5A77F-9348-5971-9387-00CE099F3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8032"/>
                <a:ext cx="3150299" cy="765061"/>
              </a:xfrm>
              <a:prstGeom prst="rect">
                <a:avLst/>
              </a:prstGeom>
              <a:blipFill>
                <a:blip r:embed="rId3"/>
                <a:stretch>
                  <a:fillRect l="-3095" r="-290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E02AC6-EA0E-88B9-425C-55A4C6806C85}"/>
                  </a:ext>
                </a:extLst>
              </p:cNvPr>
              <p:cNvSpPr txBox="1"/>
              <p:nvPr/>
            </p:nvSpPr>
            <p:spPr>
              <a:xfrm>
                <a:off x="449989" y="3149481"/>
                <a:ext cx="3451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8CE02AC6-EA0E-88B9-425C-55A4C6806C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9481"/>
                <a:ext cx="3451923" cy="765061"/>
              </a:xfrm>
              <a:prstGeom prst="rect">
                <a:avLst/>
              </a:prstGeom>
              <a:blipFill>
                <a:blip r:embed="rId4"/>
                <a:stretch>
                  <a:fillRect l="-2827" r="-28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D0DF69F-0309-A1D3-D6AF-BAC57330EF3C}"/>
              </a:ext>
            </a:extLst>
          </p:cNvPr>
          <p:cNvSpPr txBox="1"/>
          <p:nvPr/>
        </p:nvSpPr>
        <p:spPr>
          <a:xfrm>
            <a:off x="1057842" y="382093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2" name="yt_shape_12662"/>
          <p:cNvSpPr txBox="1"/>
          <p:nvPr/>
        </p:nvSpPr>
        <p:spPr>
          <a:xfrm>
            <a:off x="551384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两种长方形塑钢窗框如图所示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已知窗框的高都是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窗框的宽都是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de7f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一用户装修房屋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需要甲型窗框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乙型窗框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663" name="yt_image_12663" title="H_143.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3249" y="3134979"/>
            <a:ext cx="2755773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5" name="yt_shape_12665"/>
          <p:cNvSpPr txBox="1"/>
          <p:nvPr/>
        </p:nvSpPr>
        <p:spPr>
          <a:xfrm>
            <a:off x="551384" y="19056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该用户共需要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塑钢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塑钢的平均费用为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8947,isEnd"/>
              </a:rPr>
              <a:t>该用户所需塑钢的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总费用为多少元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018c6,isEnd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该用户所需塑钢的总费用为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040453-DF7B-191A-EB72-D654926D224D}"/>
              </a:ext>
            </a:extLst>
          </p:cNvPr>
          <p:cNvSpPr txBox="1"/>
          <p:nvPr/>
        </p:nvSpPr>
        <p:spPr>
          <a:xfrm>
            <a:off x="3356973" y="1831130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C212FB-E2D1-326F-9374-E834B7B9BFF3}"/>
              </a:ext>
            </a:extLst>
          </p:cNvPr>
          <p:cNvSpPr txBox="1"/>
          <p:nvPr/>
        </p:nvSpPr>
        <p:spPr>
          <a:xfrm>
            <a:off x="461373" y="3285341"/>
            <a:ext cx="10092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2B429C-21BC-960F-2B44-47649A4D884B}"/>
              </a:ext>
            </a:extLst>
          </p:cNvPr>
          <p:cNvSpPr txBox="1"/>
          <p:nvPr/>
        </p:nvSpPr>
        <p:spPr>
          <a:xfrm>
            <a:off x="461372" y="3760829"/>
            <a:ext cx="505856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×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018c6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98BBE4-C697-3229-06A9-E722C15554B1}"/>
              </a:ext>
            </a:extLst>
          </p:cNvPr>
          <p:cNvSpPr txBox="1"/>
          <p:nvPr/>
        </p:nvSpPr>
        <p:spPr>
          <a:xfrm>
            <a:off x="461373" y="4236317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该用户所需塑钢的总费用为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0" name="yt_shape_1267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69" name="yt_image_1266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2" name="yt_shape_12672"/>
          <p:cNvSpPr txBox="1"/>
          <p:nvPr/>
        </p:nvSpPr>
        <p:spPr>
          <a:xfrm>
            <a:off x="540119" y="1431377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为了简化计算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提高计算速度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我们在日常的加减运算中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8e4ba"/>
              </a:rPr>
              <a:t>通常会利用运算律来计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算较长且繁杂的式子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fdd10"/>
              </a:rPr>
              <a:t>我们可以运用加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法的运算律来简化计算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b532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请你根据阅读材料给出的方法计算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5050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376" y="836712"/>
            <a:ext cx="11305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）＋（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）＋（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）＋…＋（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）；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2DB571-2935-4B33-64AD-EE76CDB70625}"/>
              </a:ext>
            </a:extLst>
          </p:cNvPr>
          <p:cNvSpPr txBox="1"/>
          <p:nvPr/>
        </p:nvSpPr>
        <p:spPr>
          <a:xfrm>
            <a:off x="473601" y="1290345"/>
            <a:ext cx="7634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6FE1B5-5370-7B5B-8774-C7CF765C5F64}"/>
              </a:ext>
            </a:extLst>
          </p:cNvPr>
          <p:cNvSpPr txBox="1"/>
          <p:nvPr/>
        </p:nvSpPr>
        <p:spPr>
          <a:xfrm>
            <a:off x="2423593" y="1765832"/>
            <a:ext cx="9073008" cy="104458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）＋…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A16BE7-47B4-50A5-10DC-588E102B4D1C}"/>
              </a:ext>
            </a:extLst>
          </p:cNvPr>
          <p:cNvSpPr txBox="1"/>
          <p:nvPr/>
        </p:nvSpPr>
        <p:spPr>
          <a:xfrm>
            <a:off x="2423592" y="2723561"/>
            <a:ext cx="2877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AF0FEA-5213-542D-DC8B-BBBAC535A144}"/>
              </a:ext>
            </a:extLst>
          </p:cNvPr>
          <p:cNvSpPr txBox="1"/>
          <p:nvPr/>
        </p:nvSpPr>
        <p:spPr>
          <a:xfrm>
            <a:off x="2423592" y="3199049"/>
            <a:ext cx="2572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5050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2677"/>
          <p:cNvSpPr txBox="1"/>
          <p:nvPr/>
        </p:nvSpPr>
        <p:spPr>
          <a:xfrm>
            <a:off x="535809" y="380815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7fe9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AEC6FB-EDF6-FA9F-55E2-5EC3112D8540}"/>
              </a:ext>
            </a:extLst>
          </p:cNvPr>
          <p:cNvSpPr txBox="1"/>
          <p:nvPr/>
        </p:nvSpPr>
        <p:spPr>
          <a:xfrm>
            <a:off x="445798" y="4236841"/>
            <a:ext cx="1107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）＋…＋（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7fe9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BC4F26-6DA1-3576-2242-8C43295C6DB1}"/>
              </a:ext>
            </a:extLst>
          </p:cNvPr>
          <p:cNvSpPr txBox="1"/>
          <p:nvPr/>
        </p:nvSpPr>
        <p:spPr>
          <a:xfrm>
            <a:off x="2846198" y="4712329"/>
            <a:ext cx="1410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3DFF87-18A4-2ED0-8E9D-1FD7DD1DCA0A}"/>
              </a:ext>
            </a:extLst>
          </p:cNvPr>
          <p:cNvSpPr txBox="1"/>
          <p:nvPr/>
        </p:nvSpPr>
        <p:spPr>
          <a:xfrm>
            <a:off x="2422239" y="5190258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209880D-8491-4F4C-900C-713EA0FCF31B}"/>
              </a:ext>
            </a:extLst>
          </p:cNvPr>
          <p:cNvSpPr txBox="1"/>
          <p:nvPr/>
        </p:nvSpPr>
        <p:spPr>
          <a:xfrm>
            <a:off x="2422239" y="5665746"/>
            <a:ext cx="1867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9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uiExpand="1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6" name="yt_shape_12606"/>
          <p:cNvSpPr txBox="1"/>
          <p:nvPr/>
        </p:nvSpPr>
        <p:spPr>
          <a:xfrm>
            <a:off x="540000" y="900000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07" name="yt_table_1260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379746"/>
              </p:ext>
            </p:extLst>
          </p:nvPr>
        </p:nvGraphicFramePr>
        <p:xfrm>
          <a:off x="540056" y="1379303"/>
          <a:ext cx="5434013" cy="1901952"/>
        </p:xfrm>
        <a:graphic>
          <a:graphicData uri="http://schemas.openxmlformats.org/drawingml/2006/table">
            <a:tbl>
              <a:tblPr/>
              <a:tblGrid>
                <a:gridCol w="5434013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5618528-2F87-AE58-3E21-D484168C5EAB}"/>
              </a:ext>
            </a:extLst>
          </p:cNvPr>
          <p:cNvSpPr txBox="1"/>
          <p:nvPr/>
        </p:nvSpPr>
        <p:spPr>
          <a:xfrm>
            <a:off x="4183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9" name="yt_shape_12609"/>
          <p:cNvSpPr txBox="1"/>
          <p:nvPr/>
        </p:nvSpPr>
        <p:spPr>
          <a:xfrm>
            <a:off x="540000" y="900000"/>
            <a:ext cx="7912422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在下列各式的方框里填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”.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32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□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将下列各式去括号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1C9179-DC0D-71C1-995D-44ADD97E79B6}"/>
              </a:ext>
            </a:extLst>
          </p:cNvPr>
          <p:cNvSpPr txBox="1"/>
          <p:nvPr/>
        </p:nvSpPr>
        <p:spPr>
          <a:xfrm>
            <a:off x="4052789" y="141974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107C30-B5E2-86E3-6C59-660651E46332}"/>
              </a:ext>
            </a:extLst>
          </p:cNvPr>
          <p:cNvSpPr txBox="1"/>
          <p:nvPr/>
        </p:nvSpPr>
        <p:spPr>
          <a:xfrm>
            <a:off x="4666626" y="141974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66A25F-B086-1597-3FFD-A7801801C37F}"/>
              </a:ext>
            </a:extLst>
          </p:cNvPr>
          <p:cNvSpPr txBox="1"/>
          <p:nvPr/>
        </p:nvSpPr>
        <p:spPr>
          <a:xfrm>
            <a:off x="1506658" y="206084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FB8925-31A7-3019-6A57-7155549C7BDE}"/>
              </a:ext>
            </a:extLst>
          </p:cNvPr>
          <p:cNvSpPr txBox="1"/>
          <p:nvPr/>
        </p:nvSpPr>
        <p:spPr>
          <a:xfrm>
            <a:off x="3813902" y="3068960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F5E370-E02D-F9B6-2F2C-29FFA2D1C32B}"/>
              </a:ext>
            </a:extLst>
          </p:cNvPr>
          <p:cNvSpPr txBox="1"/>
          <p:nvPr/>
        </p:nvSpPr>
        <p:spPr>
          <a:xfrm>
            <a:off x="4366352" y="3544448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9A051B-33C1-58F9-16D0-334E111DAD00}"/>
              </a:ext>
            </a:extLst>
          </p:cNvPr>
          <p:cNvSpPr txBox="1"/>
          <p:nvPr/>
        </p:nvSpPr>
        <p:spPr>
          <a:xfrm>
            <a:off x="5385876" y="4019936"/>
            <a:ext cx="275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081AD4-913A-F1E3-593B-0C17E6AC1368}"/>
              </a:ext>
            </a:extLst>
          </p:cNvPr>
          <p:cNvSpPr txBox="1"/>
          <p:nvPr/>
        </p:nvSpPr>
        <p:spPr>
          <a:xfrm>
            <a:off x="4372702" y="4467677"/>
            <a:ext cx="2026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A022C7-0E4A-C0B0-03CF-83D17BA206B1}"/>
              </a:ext>
            </a:extLst>
          </p:cNvPr>
          <p:cNvSpPr txBox="1"/>
          <p:nvPr/>
        </p:nvSpPr>
        <p:spPr>
          <a:xfrm>
            <a:off x="4220302" y="4943165"/>
            <a:ext cx="2331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20" name="yt_shape_12620"/>
              <p:cNvSpPr txBox="1"/>
              <p:nvPr/>
            </p:nvSpPr>
            <p:spPr>
              <a:xfrm>
                <a:off x="540000" y="900000"/>
                <a:ext cx="5293116" cy="4947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20" name="yt_shape_12620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93116" cy="4947573"/>
              </a:xfrm>
              <a:prstGeom prst="rect">
                <a:avLst/>
              </a:prstGeom>
              <a:blipFill>
                <a:blip r:embed="rId2"/>
                <a:stretch>
                  <a:fillRect l="-3571" t="-1110" r="-2535" b="-2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F549C28-76F9-FDBB-7203-23D731645043}"/>
              </a:ext>
            </a:extLst>
          </p:cNvPr>
          <p:cNvSpPr txBox="1"/>
          <p:nvPr/>
        </p:nvSpPr>
        <p:spPr>
          <a:xfrm>
            <a:off x="449989" y="1804170"/>
            <a:ext cx="435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1528AC-01D3-B1DE-40A2-FDDCCCCB6100}"/>
              </a:ext>
            </a:extLst>
          </p:cNvPr>
          <p:cNvSpPr txBox="1"/>
          <p:nvPr/>
        </p:nvSpPr>
        <p:spPr>
          <a:xfrm>
            <a:off x="1646169" y="2300906"/>
            <a:ext cx="2267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359248-C32F-A2F8-D78E-7BCC9E3EE23D}"/>
              </a:ext>
            </a:extLst>
          </p:cNvPr>
          <p:cNvSpPr txBox="1"/>
          <p:nvPr/>
        </p:nvSpPr>
        <p:spPr>
          <a:xfrm>
            <a:off x="449989" y="3230634"/>
            <a:ext cx="466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AE16CB-BBA4-BA26-A58D-EBD356DCEB1F}"/>
              </a:ext>
            </a:extLst>
          </p:cNvPr>
          <p:cNvSpPr txBox="1"/>
          <p:nvPr/>
        </p:nvSpPr>
        <p:spPr>
          <a:xfrm>
            <a:off x="1613295" y="3718763"/>
            <a:ext cx="2115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D94371-1011-7D68-D93F-EDE328819EBE}"/>
              </a:ext>
            </a:extLst>
          </p:cNvPr>
          <p:cNvSpPr txBox="1"/>
          <p:nvPr/>
        </p:nvSpPr>
        <p:spPr>
          <a:xfrm>
            <a:off x="449989" y="4853059"/>
            <a:ext cx="428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8307FA-D93C-478F-25BB-C092C3F4B9F8}"/>
              </a:ext>
            </a:extLst>
          </p:cNvPr>
          <p:cNvSpPr txBox="1"/>
          <p:nvPr/>
        </p:nvSpPr>
        <p:spPr>
          <a:xfrm>
            <a:off x="1637094" y="5329590"/>
            <a:ext cx="1091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8" name="yt_shape_12628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去括号化简的应用</a:t>
            </a:r>
          </a:p>
        </p:txBody>
      </p:sp>
      <p:sp>
        <p:nvSpPr>
          <p:cNvPr id="12629" name="yt_shape_12629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一块菜地共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亩种植白菜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17e2,isEnd"/>
              </a:rPr>
              <a:t>剩下的地种植黄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亩种植黄瓜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287248">
            <a:extLst>
              <a:ext uri="{FF2B5EF4-FFF2-40B4-BE49-F238E27FC236}">
                <a16:creationId xmlns:a16="http://schemas.microsoft.com/office/drawing/2014/main" id="{45771F0F-1478-D5C4-3859-D8CF4AC96E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517EC1-EFA7-FCEE-C040-A910F1E23EFF}"/>
              </a:ext>
            </a:extLst>
          </p:cNvPr>
          <p:cNvSpPr txBox="1"/>
          <p:nvPr/>
        </p:nvSpPr>
        <p:spPr>
          <a:xfrm>
            <a:off x="1669308" y="1818116"/>
            <a:ext cx="2267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31" name="yt_shape_12631"/>
              <p:cNvSpPr txBox="1"/>
              <p:nvPr/>
            </p:nvSpPr>
            <p:spPr>
              <a:xfrm>
                <a:off x="551384" y="1869421"/>
                <a:ext cx="11492915" cy="39039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求中途上车的乘客的数量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260c3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即中途上车的乘客有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中途上车的乘客有多少人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所以中途上车的乘客有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631" name="yt_shape_126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69421"/>
                <a:ext cx="11492915" cy="3903954"/>
              </a:xfrm>
              <a:prstGeom prst="rect">
                <a:avLst/>
              </a:prstGeom>
              <a:blipFill>
                <a:blip r:embed="rId2"/>
                <a:stretch>
                  <a:fillRect l="-1591" t="-1406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1EE9D15-FE95-28FF-4758-ABA39B1A1644}"/>
                  </a:ext>
                </a:extLst>
              </p:cNvPr>
              <p:cNvSpPr txBox="1"/>
              <p:nvPr/>
            </p:nvSpPr>
            <p:spPr>
              <a:xfrm>
                <a:off x="461373" y="2298103"/>
                <a:ext cx="1114647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260c3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1EE9D15-FE95-28FF-4758-ABA39B1A16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298103"/>
                <a:ext cx="11146472" cy="766077"/>
              </a:xfrm>
              <a:prstGeom prst="rect">
                <a:avLst/>
              </a:prstGeom>
              <a:blipFill>
                <a:blip r:embed="rId3"/>
                <a:stretch>
                  <a:fillRect l="-875"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FF7C923-B3F0-750A-AF42-93EB49774DE5}"/>
              </a:ext>
            </a:extLst>
          </p:cNvPr>
          <p:cNvSpPr txBox="1"/>
          <p:nvPr/>
        </p:nvSpPr>
        <p:spPr>
          <a:xfrm>
            <a:off x="461373" y="2970568"/>
            <a:ext cx="1189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56EEA9-E44D-CADF-0856-8981FE2EF3E1}"/>
                  </a:ext>
                </a:extLst>
              </p:cNvPr>
              <p:cNvSpPr txBox="1"/>
              <p:nvPr/>
            </p:nvSpPr>
            <p:spPr>
              <a:xfrm>
                <a:off x="461373" y="3446056"/>
                <a:ext cx="5187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即中途上车的乘客有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56EEA9-E44D-CADF-0856-8981FE2EF3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446056"/>
                <a:ext cx="5187061" cy="765061"/>
              </a:xfrm>
              <a:prstGeom prst="rect">
                <a:avLst/>
              </a:prstGeom>
              <a:blipFill>
                <a:blip r:embed="rId4"/>
                <a:stretch>
                  <a:fillRect l="-1880" r="-176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0CD8D3-B283-A7B0-6C21-FFFB347142FE}"/>
                  </a:ext>
                </a:extLst>
              </p:cNvPr>
              <p:cNvSpPr txBox="1"/>
              <p:nvPr/>
            </p:nvSpPr>
            <p:spPr>
              <a:xfrm>
                <a:off x="461373" y="4592993"/>
                <a:ext cx="93272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0CD8D3-B283-A7B0-6C21-FFFB34714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592993"/>
                <a:ext cx="9327262" cy="765061"/>
              </a:xfrm>
              <a:prstGeom prst="rect">
                <a:avLst/>
              </a:prstGeom>
              <a:blipFill>
                <a:blip r:embed="rId5"/>
                <a:stretch>
                  <a:fillRect l="-1046" r="-98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DD59FD5-D842-980D-664E-1A4368A1165A}"/>
              </a:ext>
            </a:extLst>
          </p:cNvPr>
          <p:cNvSpPr txBox="1"/>
          <p:nvPr/>
        </p:nvSpPr>
        <p:spPr>
          <a:xfrm>
            <a:off x="461373" y="5264442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所以中途上车的乘客有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630"/>
          <p:cNvSpPr txBox="1"/>
          <p:nvPr/>
        </p:nvSpPr>
        <p:spPr>
          <a:xfrm>
            <a:off x="551384" y="8367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一辆大客车上原有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中途有一半的乘客下车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又上来若干乘客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49ca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这时车上共有乘客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7" name="yt_shape_12637"/>
          <p:cNvSpPr txBox="1"/>
          <p:nvPr/>
        </p:nvSpPr>
        <p:spPr>
          <a:xfrm>
            <a:off x="540000" y="900000"/>
            <a:ext cx="619400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去括号时漏乘或符号出错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6DD733-60DC-0C41-34FC-DC3468443C5C}"/>
              </a:ext>
            </a:extLst>
          </p:cNvPr>
          <p:cNvSpPr txBox="1"/>
          <p:nvPr/>
        </p:nvSpPr>
        <p:spPr>
          <a:xfrm>
            <a:off x="449989" y="1804170"/>
            <a:ext cx="4866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25B66D-7EAB-A9FE-383E-9FD57D6110DC}"/>
              </a:ext>
            </a:extLst>
          </p:cNvPr>
          <p:cNvSpPr txBox="1"/>
          <p:nvPr/>
        </p:nvSpPr>
        <p:spPr>
          <a:xfrm>
            <a:off x="1653700" y="2359791"/>
            <a:ext cx="2066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1" name="yt_shape_1264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40" name="yt_image_1264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3" name="yt_shape_12643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5731"/>
              </a:rPr>
              <a:t>则与其相邻的一边长为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4" name="yt_table_126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581267"/>
              </p:ext>
            </p:extLst>
          </p:nvPr>
        </p:nvGraphicFramePr>
        <p:xfrm>
          <a:off x="540056" y="2441600"/>
          <a:ext cx="5218431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1881188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sp>
        <p:nvSpPr>
          <p:cNvPr id="12646" name="yt_shape_12646"/>
          <p:cNvSpPr txBox="1"/>
          <p:nvPr/>
        </p:nvSpPr>
        <p:spPr>
          <a:xfrm>
            <a:off x="540120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将其个位数字与十位数字对调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c612"/>
              </a:rPr>
              <a:t>所得的新数与原数的差一定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7" name="yt_table_126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192765"/>
              </p:ext>
            </p:extLst>
          </p:nvPr>
        </p:nvGraphicFramePr>
        <p:xfrm>
          <a:off x="540056" y="4402589"/>
          <a:ext cx="5883403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254616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CA55086-253F-025B-D5EF-C1BE4ADE1ECC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076771-D382-AE8F-9B1B-2D69195B825E}"/>
              </a:ext>
            </a:extLst>
          </p:cNvPr>
          <p:cNvSpPr txBox="1"/>
          <p:nvPr/>
        </p:nvSpPr>
        <p:spPr>
          <a:xfrm>
            <a:off x="1059709" y="38718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9" name="yt_shape_1264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279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51" name="yt_table_1265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811569"/>
              </p:ext>
            </p:extLst>
          </p:nvPr>
        </p:nvGraphicFramePr>
        <p:xfrm>
          <a:off x="540056" y="1859435"/>
          <a:ext cx="4734243" cy="950976"/>
        </p:xfrm>
        <a:graphic>
          <a:graphicData uri="http://schemas.openxmlformats.org/drawingml/2006/table">
            <a:tbl>
              <a:tblPr/>
              <a:tblGrid>
                <a:gridCol w="3024505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</a:tbl>
          </a:graphicData>
        </a:graphic>
      </p:graphicFrame>
      <p:pic>
        <p:nvPicPr>
          <p:cNvPr id="12650" name="yt_image_12650_skip" title="H_21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9196" y="1859435"/>
            <a:ext cx="2980944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53" name="yt_shape_12653"/>
              <p:cNvSpPr txBox="1"/>
              <p:nvPr/>
            </p:nvSpPr>
            <p:spPr>
              <a:xfrm>
                <a:off x="540119" y="2860989"/>
                <a:ext cx="11492915" cy="27213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对于任意有理数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我们规定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2cf8,isEnd"/>
                  </a:rPr>
                  <a:t> 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2653" name="yt_shape_126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0989"/>
                <a:ext cx="11492915" cy="2721322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AA6C3B5-2FFC-789E-7D84-5E1D61884321}"/>
              </a:ext>
            </a:extLst>
          </p:cNvPr>
          <p:cNvSpPr txBox="1"/>
          <p:nvPr/>
        </p:nvSpPr>
        <p:spPr>
          <a:xfrm>
            <a:off x="76922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F8BCD0-1B8D-EA99-69FC-18879C99B635}"/>
              </a:ext>
            </a:extLst>
          </p:cNvPr>
          <p:cNvSpPr txBox="1"/>
          <p:nvPr/>
        </p:nvSpPr>
        <p:spPr>
          <a:xfrm>
            <a:off x="2845519" y="4000272"/>
            <a:ext cx="1324674" cy="12289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1436</Words>
  <Application>Microsoft Office PowerPoint</Application>
  <PresentationFormat>宽屏</PresentationFormat>
  <Paragraphs>149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,isEnd</vt:lpstr>
      <vt:lpstr>_⨹_1_018c6</vt:lpstr>
      <vt:lpstr>_⨹_1_018c6,isEnd</vt:lpstr>
      <vt:lpstr>_⨹_1_260c3</vt:lpstr>
      <vt:lpstr>_⨹_1_349ca</vt:lpstr>
      <vt:lpstr>_⨹_1_4b532</vt:lpstr>
      <vt:lpstr>_⨹_1_92795</vt:lpstr>
      <vt:lpstr>_⨹_1_97fe9</vt:lpstr>
      <vt:lpstr>_⨹_1_cde7f</vt:lpstr>
      <vt:lpstr>_⨹_1_e2cf8,isEnd</vt:lpstr>
      <vt:lpstr>_⨹_10_8e4ba</vt:lpstr>
      <vt:lpstr>_⨹_10_f5731</vt:lpstr>
      <vt:lpstr>_⨹_12_ec612</vt:lpstr>
      <vt:lpstr>_⨹_7_017e2,isEnd</vt:lpstr>
      <vt:lpstr>_⨹_7_fdd10</vt:lpstr>
      <vt:lpstr>_⨹_8_28947,isEnd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2024-07-23T15:21:44Z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