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1" r:id="rId6"/>
    <p:sldId id="315" r:id="rId7"/>
    <p:sldId id="319" r:id="rId8"/>
    <p:sldId id="321" r:id="rId9"/>
    <p:sldId id="323" r:id="rId10"/>
    <p:sldId id="327" r:id="rId11"/>
    <p:sldId id="328" r:id="rId12"/>
    <p:sldId id="329" r:id="rId13"/>
    <p:sldId id="332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86" autoAdjust="0"/>
    <p:restoredTop sz="94660"/>
  </p:normalViewPr>
  <p:slideViewPr>
    <p:cSldViewPr showGuides="1">
      <p:cViewPr varScale="1">
        <p:scale>
          <a:sx n="58" d="100"/>
          <a:sy n="58" d="100"/>
        </p:scale>
        <p:origin x="82" y="43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6" name="yt_shape_1084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45" name="yt_image_1084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48" name="yt_shape_10848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有理数的减法法则</a:t>
            </a:r>
          </a:p>
        </p:txBody>
      </p:sp>
      <p:sp>
        <p:nvSpPr>
          <p:cNvPr id="10849" name="yt_shape_10849"/>
          <p:cNvSpPr txBox="1"/>
          <p:nvPr/>
        </p:nvSpPr>
        <p:spPr>
          <a:xfrm>
            <a:off x="540000" y="1971599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日照市中考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50" name="yt_table_1085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8604264"/>
              </p:ext>
            </p:extLst>
          </p:nvPr>
        </p:nvGraphicFramePr>
        <p:xfrm>
          <a:off x="540056" y="2450902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</a:tbl>
          </a:graphicData>
        </a:graphic>
      </p:graphicFrame>
      <p:sp>
        <p:nvSpPr>
          <p:cNvPr id="10852" name="yt_shape_10852"/>
          <p:cNvSpPr txBox="1"/>
          <p:nvPr/>
        </p:nvSpPr>
        <p:spPr>
          <a:xfrm>
            <a:off x="540000" y="2977073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淄博市中考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53" name="yt_table_1085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95296"/>
              </p:ext>
            </p:extLst>
          </p:nvPr>
        </p:nvGraphicFramePr>
        <p:xfrm>
          <a:off x="540056" y="3456376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</a:tbl>
          </a:graphicData>
        </a:graphic>
      </p:graphicFrame>
      <p:sp>
        <p:nvSpPr>
          <p:cNvPr id="10855" name="yt_shape_10855"/>
          <p:cNvSpPr txBox="1"/>
          <p:nvPr/>
        </p:nvSpPr>
        <p:spPr>
          <a:xfrm>
            <a:off x="540000" y="3982547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56" name="yt_table_1085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8655475"/>
              </p:ext>
            </p:extLst>
          </p:nvPr>
        </p:nvGraphicFramePr>
        <p:xfrm>
          <a:off x="540056" y="4461850"/>
          <a:ext cx="3929063" cy="1901952"/>
        </p:xfrm>
        <a:graphic>
          <a:graphicData uri="http://schemas.openxmlformats.org/drawingml/2006/table">
            <a:tbl>
              <a:tblPr/>
              <a:tblGrid>
                <a:gridCol w="3929063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</a:tbl>
          </a:graphicData>
        </a:graphic>
      </p:graphicFrame>
      <p:pic>
        <p:nvPicPr>
          <p:cNvPr id="3" name="yt_shape_1721657031810">
            <a:extLst>
              <a:ext uri="{FF2B5EF4-FFF2-40B4-BE49-F238E27FC236}">
                <a16:creationId xmlns:a16="http://schemas.microsoft.com/office/drawing/2014/main" id="{FD5FAAE7-9BDD-FB2F-A055-6D572B7EBC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7A62FC-BF18-8E73-18EA-476C898EF754}"/>
              </a:ext>
            </a:extLst>
          </p:cNvPr>
          <p:cNvSpPr txBox="1"/>
          <p:nvPr/>
        </p:nvSpPr>
        <p:spPr>
          <a:xfrm>
            <a:off x="69269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4D7C93-F861-F745-BD12-31D0099A39DF}"/>
              </a:ext>
            </a:extLst>
          </p:cNvPr>
          <p:cNvSpPr txBox="1"/>
          <p:nvPr/>
        </p:nvSpPr>
        <p:spPr>
          <a:xfrm>
            <a:off x="5707789" y="29302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5A5A1A5-0544-C3DF-C1E4-7B160C355F89}"/>
              </a:ext>
            </a:extLst>
          </p:cNvPr>
          <p:cNvSpPr txBox="1"/>
          <p:nvPr/>
        </p:nvSpPr>
        <p:spPr>
          <a:xfrm>
            <a:off x="3878989" y="39357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16" name="yt_shape_10916"/>
              <p:cNvSpPr txBox="1"/>
              <p:nvPr/>
            </p:nvSpPr>
            <p:spPr>
              <a:xfrm>
                <a:off x="540119" y="900000"/>
                <a:ext cx="11492915" cy="24981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某同学在计算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误将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看成了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从而算得结果是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352a9"/>
                  </a:rPr>
                  <a:t>请你帮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他算出正确结果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故正确的结果为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16" name="yt_shape_10916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498120"/>
              </a:xfrm>
              <a:prstGeom prst="rect">
                <a:avLst/>
              </a:prstGeom>
              <a:blipFill>
                <a:blip r:embed="rId2"/>
                <a:stretch>
                  <a:fillRect l="-1645" b="-3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18C6F95-E84E-7FA1-E6F7-296CF82B9D4A}"/>
                  </a:ext>
                </a:extLst>
              </p:cNvPr>
              <p:cNvSpPr txBox="1"/>
              <p:nvPr/>
            </p:nvSpPr>
            <p:spPr>
              <a:xfrm>
                <a:off x="450108" y="2001655"/>
                <a:ext cx="7388923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1, 'hasSerialNum': 1}">
                <a:extLst>
                  <a:ext uri="{FF2B5EF4-FFF2-40B4-BE49-F238E27FC236}">
                    <a16:creationId xmlns:a16="http://schemas.microsoft.com/office/drawing/2014/main" id="{F18C6F95-E84E-7FA1-E6F7-296CF82B9D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1655"/>
                <a:ext cx="7388923" cy="776047"/>
              </a:xfrm>
              <a:prstGeom prst="rect">
                <a:avLst/>
              </a:prstGeom>
              <a:blipFill>
                <a:blip r:embed="rId3"/>
                <a:stretch>
                  <a:fillRect l="-1320" r="-1238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1214ED9-DABF-7CD3-1487-E0FE33A9F438}"/>
                  </a:ext>
                </a:extLst>
              </p:cNvPr>
              <p:cNvSpPr txBox="1"/>
              <p:nvPr/>
            </p:nvSpPr>
            <p:spPr>
              <a:xfrm>
                <a:off x="450108" y="2684090"/>
                <a:ext cx="4966398" cy="736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故正确的结果为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1, 'hasSerialNum': 1}">
                <a:extLst>
                  <a:ext uri="{FF2B5EF4-FFF2-40B4-BE49-F238E27FC236}">
                    <a16:creationId xmlns:a16="http://schemas.microsoft.com/office/drawing/2014/main" id="{91214ED9-DABF-7CD3-1487-E0FE33A9F4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84090"/>
                <a:ext cx="4966398" cy="736676"/>
              </a:xfrm>
              <a:prstGeom prst="rect">
                <a:avLst/>
              </a:prstGeom>
              <a:blipFill>
                <a:blip r:embed="rId4"/>
                <a:stretch>
                  <a:fillRect l="-1963" r="-1840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1" name="yt_shape_1092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20" name="yt_image_10920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23" name="yt_shape_10923"/>
          <p:cNvSpPr txBox="1"/>
          <p:nvPr/>
        </p:nvSpPr>
        <p:spPr>
          <a:xfrm>
            <a:off x="540000" y="1431377"/>
            <a:ext cx="1024158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两点在数轴上表示的数分别为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对照数轴填写下表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925" name="yt_table_10925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685442"/>
              </p:ext>
            </p:extLst>
          </p:nvPr>
        </p:nvGraphicFramePr>
        <p:xfrm>
          <a:off x="540000" y="2542347"/>
          <a:ext cx="11111995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859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466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两点间的距离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928" name="yt_shape_10928"/>
          <p:cNvSpPr txBox="1"/>
          <p:nvPr/>
        </p:nvSpPr>
        <p:spPr>
          <a:xfrm>
            <a:off x="540119" y="4365104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两点间的距离记为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试问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有何等量关系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73db"/>
              </a:rPr>
              <a:t>并用文字描述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＝｜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数轴上两点之间的距离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等于这两点表示的数的差的绝对值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89F793-DA66-BC6B-5A59-92F8D11126CA}"/>
              </a:ext>
            </a:extLst>
          </p:cNvPr>
          <p:cNvSpPr txBox="1"/>
          <p:nvPr/>
        </p:nvSpPr>
        <p:spPr>
          <a:xfrm>
            <a:off x="4051850" y="3816036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C28AF3-EFCB-8837-2B7C-25130945D51C}"/>
              </a:ext>
            </a:extLst>
          </p:cNvPr>
          <p:cNvSpPr txBox="1"/>
          <p:nvPr/>
        </p:nvSpPr>
        <p:spPr>
          <a:xfrm>
            <a:off x="5297264" y="3816036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8C9774-3520-2FA9-0F9A-D3ECFD5CDC0A}"/>
              </a:ext>
            </a:extLst>
          </p:cNvPr>
          <p:cNvSpPr txBox="1"/>
          <p:nvPr/>
        </p:nvSpPr>
        <p:spPr>
          <a:xfrm>
            <a:off x="6485529" y="381603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D779F2-78B8-75B4-0766-520E784A6F07}"/>
              </a:ext>
            </a:extLst>
          </p:cNvPr>
          <p:cNvSpPr txBox="1"/>
          <p:nvPr/>
        </p:nvSpPr>
        <p:spPr>
          <a:xfrm>
            <a:off x="7759519" y="3816036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CE6EE1-3866-437F-C9E6-5E79609CC62A}"/>
              </a:ext>
            </a:extLst>
          </p:cNvPr>
          <p:cNvSpPr txBox="1"/>
          <p:nvPr/>
        </p:nvSpPr>
        <p:spPr>
          <a:xfrm>
            <a:off x="8957309" y="381603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31E1F4-321E-65FC-C7B1-4C21EA0BC56E}"/>
              </a:ext>
            </a:extLst>
          </p:cNvPr>
          <p:cNvSpPr txBox="1"/>
          <p:nvPr/>
        </p:nvSpPr>
        <p:spPr>
          <a:xfrm>
            <a:off x="10545625" y="3816036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4C7F5E9-9593-D4F5-53D3-70CA3D1D9E7D}"/>
              </a:ext>
            </a:extLst>
          </p:cNvPr>
          <p:cNvSpPr txBox="1"/>
          <p:nvPr/>
        </p:nvSpPr>
        <p:spPr>
          <a:xfrm>
            <a:off x="450108" y="5269274"/>
            <a:ext cx="3886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DB44AB-E926-72E6-583A-9EB3BD8CEFF1}"/>
              </a:ext>
            </a:extLst>
          </p:cNvPr>
          <p:cNvSpPr txBox="1"/>
          <p:nvPr/>
        </p:nvSpPr>
        <p:spPr>
          <a:xfrm>
            <a:off x="450108" y="5744762"/>
            <a:ext cx="8257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数轴上两点之间的距离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等于这两点表示的数的差的绝对值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0" name="yt_shape_10930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两点在数轴上表示的数分别为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fae9,isEnd"/>
              </a:rPr>
              <a:t>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7A85ED-2824-64B3-D51A-CBFC33899A4C}"/>
              </a:ext>
            </a:extLst>
          </p:cNvPr>
          <p:cNvSpPr txBox="1"/>
          <p:nvPr/>
        </p:nvSpPr>
        <p:spPr>
          <a:xfrm>
            <a:off x="1669308" y="1328682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78E2C82-F9DD-BC2B-B8EB-5B984433B266}"/>
              </a:ext>
            </a:extLst>
          </p:cNvPr>
          <p:cNvSpPr txBox="1"/>
          <p:nvPr/>
        </p:nvSpPr>
        <p:spPr>
          <a:xfrm>
            <a:off x="450108" y="1804170"/>
            <a:ext cx="5229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3C0D6C-3D80-7216-E3F4-3F121ED2CFA8}"/>
              </a:ext>
            </a:extLst>
          </p:cNvPr>
          <p:cNvSpPr txBox="1"/>
          <p:nvPr/>
        </p:nvSpPr>
        <p:spPr>
          <a:xfrm>
            <a:off x="450108" y="2279658"/>
            <a:ext cx="2391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58" name="yt_shape_10858"/>
              <p:cNvSpPr txBox="1"/>
              <p:nvPr/>
            </p:nvSpPr>
            <p:spPr>
              <a:xfrm>
                <a:off x="540000" y="900000"/>
                <a:ext cx="7300075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已知被减数是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差是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则减数是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58" name="yt_shape_108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300075" cy="1106521"/>
              </a:xfrm>
              <a:prstGeom prst="rect">
                <a:avLst/>
              </a:prstGeom>
              <a:blipFill>
                <a:blip r:embed="rId2"/>
                <a:stretch>
                  <a:fillRect l="-2590" r="-1587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9B7451D-E819-F00A-DC6F-4940F89BC7ED}"/>
              </a:ext>
            </a:extLst>
          </p:cNvPr>
          <p:cNvSpPr txBox="1"/>
          <p:nvPr/>
        </p:nvSpPr>
        <p:spPr>
          <a:xfrm>
            <a:off x="6612664" y="853194"/>
            <a:ext cx="1094487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861"/>
          <p:cNvSpPr txBox="1"/>
          <p:nvPr/>
        </p:nvSpPr>
        <p:spPr>
          <a:xfrm>
            <a:off x="540000" y="2107154"/>
            <a:ext cx="3539430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DF4A2C-E862-C0DB-77A9-B4AE4F65E857}"/>
              </a:ext>
            </a:extLst>
          </p:cNvPr>
          <p:cNvSpPr txBox="1"/>
          <p:nvPr/>
        </p:nvSpPr>
        <p:spPr>
          <a:xfrm>
            <a:off x="567977" y="257860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EA1E0A-1349-6D43-EC93-C7100DA7DB50}"/>
              </a:ext>
            </a:extLst>
          </p:cNvPr>
          <p:cNvSpPr txBox="1"/>
          <p:nvPr/>
        </p:nvSpPr>
        <p:spPr>
          <a:xfrm>
            <a:off x="1769538" y="305408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3519EC5-BF65-6B80-9124-83E36A1E1181}"/>
              </a:ext>
            </a:extLst>
          </p:cNvPr>
          <p:cNvSpPr txBox="1"/>
          <p:nvPr/>
        </p:nvSpPr>
        <p:spPr>
          <a:xfrm>
            <a:off x="567977" y="4005064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027D46-51EE-997B-007C-CEE129765134}"/>
              </a:ext>
            </a:extLst>
          </p:cNvPr>
          <p:cNvSpPr txBox="1"/>
          <p:nvPr/>
        </p:nvSpPr>
        <p:spPr>
          <a:xfrm>
            <a:off x="1775520" y="448055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84D85E9-CC9A-DB95-9181-3C54E98B7CFE}"/>
              </a:ext>
            </a:extLst>
          </p:cNvPr>
          <p:cNvSpPr txBox="1"/>
          <p:nvPr/>
        </p:nvSpPr>
        <p:spPr>
          <a:xfrm>
            <a:off x="1775520" y="495604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1530CAA0-B221-8219-438D-A069710A9867}"/>
              </a:ext>
            </a:extLst>
          </p:cNvPr>
          <p:cNvSpPr txBox="1"/>
          <p:nvPr/>
        </p:nvSpPr>
        <p:spPr>
          <a:xfrm>
            <a:off x="695400" y="1430067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79E9836-4C09-B285-0AC2-B2929F1D7861}"/>
              </a:ext>
            </a:extLst>
          </p:cNvPr>
          <p:cNvSpPr txBox="1"/>
          <p:nvPr/>
        </p:nvSpPr>
        <p:spPr>
          <a:xfrm>
            <a:off x="1952025" y="1905555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5400" y="908720"/>
            <a:ext cx="233910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0867"/>
              <p:cNvSpPr txBox="1"/>
              <p:nvPr/>
            </p:nvSpPr>
            <p:spPr>
              <a:xfrm>
                <a:off x="771913" y="2423538"/>
                <a:ext cx="3683701" cy="17914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" name="yt_shape_108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913" y="2423538"/>
                <a:ext cx="3683701" cy="1791452"/>
              </a:xfrm>
              <a:prstGeom prst="rect">
                <a:avLst/>
              </a:prstGeom>
              <a:blipFill>
                <a:blip r:embed="rId2"/>
                <a:stretch>
                  <a:fillRect l="-5132" r="-3974" b="-9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30F2080-2430-236E-9BE8-FE941EF3AB92}"/>
                  </a:ext>
                </a:extLst>
              </p:cNvPr>
              <p:cNvSpPr txBox="1"/>
              <p:nvPr/>
            </p:nvSpPr>
            <p:spPr>
              <a:xfrm>
                <a:off x="681902" y="3051610"/>
                <a:ext cx="29137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30F2080-2430-236E-9BE8-FE941EF3AB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902" y="3051610"/>
                <a:ext cx="2913761" cy="768490"/>
              </a:xfrm>
              <a:prstGeom prst="rect">
                <a:avLst/>
              </a:prstGeom>
              <a:blipFill>
                <a:blip r:embed="rId3"/>
                <a:stretch>
                  <a:fillRect l="-334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DF23510B-1468-3C39-F545-2BB50F5C90D3}"/>
              </a:ext>
            </a:extLst>
          </p:cNvPr>
          <p:cNvSpPr txBox="1"/>
          <p:nvPr/>
        </p:nvSpPr>
        <p:spPr>
          <a:xfrm>
            <a:off x="1864951" y="371703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13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1" name="yt_shape_10871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有理数减法的应用</a:t>
            </a:r>
          </a:p>
        </p:txBody>
      </p:sp>
      <p:sp>
        <p:nvSpPr>
          <p:cNvPr id="10872" name="yt_shape_10872"/>
          <p:cNvSpPr txBox="1"/>
          <p:nvPr/>
        </p:nvSpPr>
        <p:spPr>
          <a:xfrm>
            <a:off x="540000" y="1389434"/>
            <a:ext cx="76847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温度上升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又下降了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实际上温度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73" name="yt_table_108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945251"/>
              </p:ext>
            </p:extLst>
          </p:nvPr>
        </p:nvGraphicFramePr>
        <p:xfrm>
          <a:off x="540056" y="1868737"/>
          <a:ext cx="5148580" cy="950976"/>
        </p:xfrm>
        <a:graphic>
          <a:graphicData uri="http://schemas.openxmlformats.org/drawingml/2006/table">
            <a:tbl>
              <a:tblPr/>
              <a:tblGrid>
                <a:gridCol w="3040380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下降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下降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"/>
                  </a:ext>
                </a:extLst>
              </a:tr>
            </a:tbl>
          </a:graphicData>
        </a:graphic>
      </p:graphicFrame>
      <p:sp>
        <p:nvSpPr>
          <p:cNvPr id="10875" name="yt_shape_10875"/>
          <p:cNvSpPr txBox="1"/>
          <p:nvPr/>
        </p:nvSpPr>
        <p:spPr>
          <a:xfrm>
            <a:off x="540119" y="28702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丙三地的海拔分别为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42d68"/>
              </a:rPr>
              <a:t>那么最低的地方比最高的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地方低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76" name="yt_table_1087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971214"/>
              </p:ext>
            </p:extLst>
          </p:nvPr>
        </p:nvGraphicFramePr>
        <p:xfrm>
          <a:off x="540056" y="3829726"/>
          <a:ext cx="4597718" cy="950976"/>
        </p:xfrm>
        <a:graphic>
          <a:graphicData uri="http://schemas.openxmlformats.org/drawingml/2006/table">
            <a:tbl>
              <a:tblPr/>
              <a:tblGrid>
                <a:gridCol w="3040380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</a:tbl>
          </a:graphicData>
        </a:graphic>
      </p:graphicFrame>
      <p:sp>
        <p:nvSpPr>
          <p:cNvPr id="10878" name="yt_shape_10878"/>
          <p:cNvSpPr txBox="1"/>
          <p:nvPr/>
        </p:nvSpPr>
        <p:spPr>
          <a:xfrm>
            <a:off x="540119" y="483128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某店开业两周的盈利情况是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第一周亏损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第二周盈利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f3c1,isEnd"/>
              </a:rPr>
              <a:t>那么第二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周比第一周多赚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031887">
            <a:extLst>
              <a:ext uri="{FF2B5EF4-FFF2-40B4-BE49-F238E27FC236}">
                <a16:creationId xmlns:a16="http://schemas.microsoft.com/office/drawing/2014/main" id="{AB9446E5-4A7B-EEAF-F9FA-A0E32B971A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6A2D98-F8DA-8FB1-03F3-BB2508D14C36}"/>
              </a:ext>
            </a:extLst>
          </p:cNvPr>
          <p:cNvSpPr txBox="1"/>
          <p:nvPr/>
        </p:nvSpPr>
        <p:spPr>
          <a:xfrm>
            <a:off x="7247664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54D8E2-4167-22D0-37B8-E817426A00DD}"/>
              </a:ext>
            </a:extLst>
          </p:cNvPr>
          <p:cNvSpPr txBox="1"/>
          <p:nvPr/>
        </p:nvSpPr>
        <p:spPr>
          <a:xfrm>
            <a:off x="1974108" y="329897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4EEF08-CF93-B99D-E3B6-790208ACD139}"/>
              </a:ext>
            </a:extLst>
          </p:cNvPr>
          <p:cNvSpPr txBox="1"/>
          <p:nvPr/>
        </p:nvSpPr>
        <p:spPr>
          <a:xfrm>
            <a:off x="2888508" y="525996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2340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9" name="yt_shape_10879"/>
          <p:cNvSpPr txBox="1"/>
          <p:nvPr/>
        </p:nvSpPr>
        <p:spPr>
          <a:xfrm>
            <a:off x="540000" y="900000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利用减法求数轴上两点间的距离</a:t>
            </a:r>
          </a:p>
        </p:txBody>
      </p:sp>
      <p:sp>
        <p:nvSpPr>
          <p:cNvPr id="10880" name="yt_shape_10880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的两点分别是点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dd78"/>
              </a:rPr>
              <a:t>之间的距离是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81" name="yt_table_108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55973"/>
              </p:ext>
            </p:extLst>
          </p:nvPr>
        </p:nvGraphicFramePr>
        <p:xfrm>
          <a:off x="540056" y="2348869"/>
          <a:ext cx="5021580" cy="950976"/>
        </p:xfrm>
        <a:graphic>
          <a:graphicData uri="http://schemas.openxmlformats.org/drawingml/2006/table">
            <a:tbl>
              <a:tblPr/>
              <a:tblGrid>
                <a:gridCol w="3548380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</a:tbl>
          </a:graphicData>
        </a:graphic>
      </p:graphicFrame>
      <p:sp>
        <p:nvSpPr>
          <p:cNvPr id="10883" name="yt_shape_10883"/>
          <p:cNvSpPr txBox="1"/>
          <p:nvPr/>
        </p:nvSpPr>
        <p:spPr>
          <a:xfrm>
            <a:off x="540119" y="33504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20928"/>
              </a:rPr>
              <a:t>则它们之间的距离可以表示为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84" name="yt_table_1088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917531"/>
              </p:ext>
            </p:extLst>
          </p:nvPr>
        </p:nvGraphicFramePr>
        <p:xfrm>
          <a:off x="540056" y="4309858"/>
          <a:ext cx="6182043" cy="950976"/>
        </p:xfrm>
        <a:graphic>
          <a:graphicData uri="http://schemas.openxmlformats.org/drawingml/2006/table">
            <a:tbl>
              <a:tblPr/>
              <a:tblGrid>
                <a:gridCol w="3548380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</a:tbl>
          </a:graphicData>
        </a:graphic>
      </p:graphicFrame>
      <p:sp>
        <p:nvSpPr>
          <p:cNvPr id="10886" name="yt_shape_10886"/>
          <p:cNvSpPr txBox="1"/>
          <p:nvPr/>
        </p:nvSpPr>
        <p:spPr>
          <a:xfrm>
            <a:off x="540000" y="5311412"/>
            <a:ext cx="107142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两点表示的数如图所示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若它们之间的距离是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887" name="yt_image_10887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0661" y="5943079"/>
            <a:ext cx="3130677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031949">
            <a:extLst>
              <a:ext uri="{FF2B5EF4-FFF2-40B4-BE49-F238E27FC236}">
                <a16:creationId xmlns:a16="http://schemas.microsoft.com/office/drawing/2014/main" id="{ABF9A167-1BCF-C048-D2CE-91D199357C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081C82-EE49-5FDB-085C-6BE09CA3A504}"/>
              </a:ext>
            </a:extLst>
          </p:cNvPr>
          <p:cNvSpPr txBox="1"/>
          <p:nvPr/>
        </p:nvSpPr>
        <p:spPr>
          <a:xfrm>
            <a:off x="1059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D04B4C-E5E6-FE18-07CC-453C07124B62}"/>
              </a:ext>
            </a:extLst>
          </p:cNvPr>
          <p:cNvSpPr txBox="1"/>
          <p:nvPr/>
        </p:nvSpPr>
        <p:spPr>
          <a:xfrm>
            <a:off x="1059708" y="37791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0154B8-7F98-3AC7-AEA2-9F20FD5FC1ED}"/>
              </a:ext>
            </a:extLst>
          </p:cNvPr>
          <p:cNvSpPr txBox="1"/>
          <p:nvPr/>
        </p:nvSpPr>
        <p:spPr>
          <a:xfrm>
            <a:off x="10451048" y="526460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9" name="yt_shape_10889"/>
          <p:cNvSpPr txBox="1"/>
          <p:nvPr/>
        </p:nvSpPr>
        <p:spPr>
          <a:xfrm>
            <a:off x="540000" y="900000"/>
            <a:ext cx="677108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将减法转化为加法时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易将符号弄错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813966-2E33-4479-60FE-F40861E37EE9}"/>
              </a:ext>
            </a:extLst>
          </p:cNvPr>
          <p:cNvSpPr txBox="1"/>
          <p:nvPr/>
        </p:nvSpPr>
        <p:spPr>
          <a:xfrm>
            <a:off x="3497989" y="1804170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32923D-9916-A3E6-B2C1-21DCA0008D88}"/>
              </a:ext>
            </a:extLst>
          </p:cNvPr>
          <p:cNvSpPr txBox="1"/>
          <p:nvPr/>
        </p:nvSpPr>
        <p:spPr>
          <a:xfrm>
            <a:off x="5479189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3FE507-7D55-47A8-9AF1-C9C7A9D185ED}"/>
              </a:ext>
            </a:extLst>
          </p:cNvPr>
          <p:cNvSpPr txBox="1"/>
          <p:nvPr/>
        </p:nvSpPr>
        <p:spPr>
          <a:xfrm>
            <a:off x="4107589" y="2279658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DC968A-1CCE-4A2B-F75D-4D6A9A916293}"/>
              </a:ext>
            </a:extLst>
          </p:cNvPr>
          <p:cNvSpPr txBox="1"/>
          <p:nvPr/>
        </p:nvSpPr>
        <p:spPr>
          <a:xfrm>
            <a:off x="6088789" y="227965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4" name="yt_shape_1089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93" name="yt_image_10893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96" name="yt_shape_10896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小麦同学做这样一道题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5f8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被墨水污损后看不清的一个数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他翻开后面的答案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得知该题计算结果是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1783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97" name="yt_table_108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6732365"/>
              </p:ext>
            </p:extLst>
          </p:nvPr>
        </p:nvGraphicFramePr>
        <p:xfrm>
          <a:off x="540056" y="2921731"/>
          <a:ext cx="4962843" cy="950976"/>
        </p:xfrm>
        <a:graphic>
          <a:graphicData uri="http://schemas.openxmlformats.org/drawingml/2006/table">
            <a:tbl>
              <a:tblPr/>
              <a:tblGrid>
                <a:gridCol w="3014980">
                  <a:extLst>
                    <a:ext uri="{9D8B030D-6E8A-4147-A177-3AD203B41FA5}">
                      <a16:colId xmlns:a16="http://schemas.microsoft.com/office/drawing/2014/main" val="10230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2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EEA4488-5502-84DB-779A-5198B572F2EB}"/>
              </a:ext>
            </a:extLst>
          </p:cNvPr>
          <p:cNvSpPr txBox="1"/>
          <p:nvPr/>
        </p:nvSpPr>
        <p:spPr>
          <a:xfrm>
            <a:off x="3377458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99" name="yt_shape_10899"/>
              <p:cNvSpPr txBox="1"/>
              <p:nvPr/>
            </p:nvSpPr>
            <p:spPr>
              <a:xfrm>
                <a:off x="540000" y="900000"/>
                <a:ext cx="9579546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99" name="yt_shape_108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579546" cy="1106521"/>
              </a:xfrm>
              <a:prstGeom prst="rect">
                <a:avLst/>
              </a:prstGeom>
              <a:blipFill>
                <a:blip r:embed="rId2"/>
                <a:stretch>
                  <a:fillRect l="-1973" r="-95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5C28AF5-3941-F9A9-2B7D-32097207BCF6}"/>
                  </a:ext>
                </a:extLst>
              </p:cNvPr>
              <p:cNvSpPr txBox="1"/>
              <p:nvPr/>
            </p:nvSpPr>
            <p:spPr>
              <a:xfrm>
                <a:off x="7766776" y="692696"/>
                <a:ext cx="11659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5C28AF5-3941-F9A9-2B7D-32097207BC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6776" y="692696"/>
                <a:ext cx="1165924" cy="765061"/>
              </a:xfrm>
              <a:prstGeom prst="rect">
                <a:avLst/>
              </a:prstGeom>
              <a:blipFill>
                <a:blip r:embed="rId3"/>
                <a:stretch>
                  <a:fillRect l="-785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B75706A-3D82-03D0-0363-DCC9FAE0F4D1}"/>
              </a:ext>
            </a:extLst>
          </p:cNvPr>
          <p:cNvCxnSpPr/>
          <p:nvPr/>
        </p:nvCxnSpPr>
        <p:spPr>
          <a:xfrm>
            <a:off x="7551988" y="1430001"/>
            <a:ext cx="12907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BFF95C22-9AA9-BDD1-35B6-54105A071568}"/>
              </a:ext>
            </a:extLst>
          </p:cNvPr>
          <p:cNvSpPr txBox="1"/>
          <p:nvPr/>
        </p:nvSpPr>
        <p:spPr>
          <a:xfrm>
            <a:off x="9327289" y="152464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902"/>
          <p:cNvSpPr txBox="1"/>
          <p:nvPr/>
        </p:nvSpPr>
        <p:spPr>
          <a:xfrm>
            <a:off x="540000" y="2199018"/>
            <a:ext cx="673261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【变式】变条件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98DDC5-BEC5-FF58-41B3-0AFEE460717A}"/>
              </a:ext>
            </a:extLst>
          </p:cNvPr>
          <p:cNvSpPr txBox="1"/>
          <p:nvPr/>
        </p:nvSpPr>
        <p:spPr>
          <a:xfrm>
            <a:off x="4336189" y="310318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69CAA7E-3CCF-E0C9-7AAC-9B5408A6A577}"/>
              </a:ext>
            </a:extLst>
          </p:cNvPr>
          <p:cNvSpPr txBox="1"/>
          <p:nvPr/>
        </p:nvSpPr>
        <p:spPr>
          <a:xfrm>
            <a:off x="4793389" y="357867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CBC4D55-D397-A4A4-9584-57664B5D0211}"/>
              </a:ext>
            </a:extLst>
          </p:cNvPr>
          <p:cNvSpPr txBox="1"/>
          <p:nvPr/>
        </p:nvSpPr>
        <p:spPr>
          <a:xfrm>
            <a:off x="6050689" y="405416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07" name="yt_shape_10907"/>
              <p:cNvSpPr txBox="1"/>
              <p:nvPr/>
            </p:nvSpPr>
            <p:spPr>
              <a:xfrm>
                <a:off x="540000" y="900000"/>
                <a:ext cx="5078313" cy="37089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07" name="yt_shape_10907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078313" cy="3708900"/>
              </a:xfrm>
              <a:prstGeom prst="rect">
                <a:avLst/>
              </a:prstGeom>
              <a:blipFill>
                <a:blip r:embed="rId2"/>
                <a:stretch>
                  <a:fillRect l="-3721" t="-1480" r="-2641" b="-4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F77A0E1-E73B-B0B0-F1D9-E5E2F59978B8}"/>
              </a:ext>
            </a:extLst>
          </p:cNvPr>
          <p:cNvSpPr txBox="1"/>
          <p:nvPr/>
        </p:nvSpPr>
        <p:spPr>
          <a:xfrm>
            <a:off x="449989" y="1804170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7E1F954-485E-B134-D09B-E3E20EF886E0}"/>
                  </a:ext>
                </a:extLst>
              </p:cNvPr>
              <p:cNvSpPr txBox="1"/>
              <p:nvPr/>
            </p:nvSpPr>
            <p:spPr>
              <a:xfrm>
                <a:off x="449989" y="2953520"/>
                <a:ext cx="2385124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0, 'hasSerialNum': 1}">
                <a:extLst>
                  <a:ext uri="{FF2B5EF4-FFF2-40B4-BE49-F238E27FC236}">
                    <a16:creationId xmlns:a16="http://schemas.microsoft.com/office/drawing/2014/main" id="{27E1F954-485E-B134-D09B-E3E20EF886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3520"/>
                <a:ext cx="2385124" cy="766458"/>
              </a:xfrm>
              <a:prstGeom prst="rect">
                <a:avLst/>
              </a:prstGeom>
              <a:blipFill>
                <a:blip r:embed="rId3"/>
                <a:stretch>
                  <a:fillRect l="-4092" r="-4092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E4DF401-A695-F8FD-537A-27315FE6E249}"/>
              </a:ext>
            </a:extLst>
          </p:cNvPr>
          <p:cNvSpPr txBox="1"/>
          <p:nvPr/>
        </p:nvSpPr>
        <p:spPr>
          <a:xfrm>
            <a:off x="449989" y="4101854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1000</Words>
  <Application>Microsoft Office PowerPoint</Application>
  <PresentationFormat>宽屏</PresentationFormat>
  <Paragraphs>163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6" baseType="lpstr">
      <vt:lpstr>,isEnd</vt:lpstr>
      <vt:lpstr>_⨹_1_35f84</vt:lpstr>
      <vt:lpstr>_⨹_1_cfae9,isEnd</vt:lpstr>
      <vt:lpstr>_⨹_11_42d68</vt:lpstr>
      <vt:lpstr>_⨹_13_20928</vt:lpstr>
      <vt:lpstr>_⨹_2_01783</vt:lpstr>
      <vt:lpstr>_⨹_3_352a9</vt:lpstr>
      <vt:lpstr>_⨹_4_4f3c1,isEnd</vt:lpstr>
      <vt:lpstr>_⨹_6_b73db</vt:lpstr>
      <vt:lpstr>_⨹_6_ddd78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2024-07-23T14:25:57Z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