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1" r:id="rId5"/>
    <p:sldId id="314" r:id="rId6"/>
    <p:sldId id="317" r:id="rId7"/>
    <p:sldId id="321" r:id="rId8"/>
    <p:sldId id="323" r:id="rId9"/>
    <p:sldId id="325" r:id="rId10"/>
    <p:sldId id="326" r:id="rId11"/>
    <p:sldId id="328" r:id="rId12"/>
    <p:sldId id="329" r:id="rId13"/>
    <p:sldId id="330" r:id="rId14"/>
    <p:sldId id="337" r:id="rId15"/>
    <p:sldId id="33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3" name="yt_shape_1237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72" name="yt_image_12372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75" name="yt_shape_12375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认识单项式</a:t>
            </a:r>
          </a:p>
        </p:txBody>
      </p:sp>
      <p:sp>
        <p:nvSpPr>
          <p:cNvPr id="12376" name="yt_shape_12376"/>
          <p:cNvSpPr txBox="1"/>
          <p:nvPr/>
        </p:nvSpPr>
        <p:spPr>
          <a:xfrm>
            <a:off x="540000" y="1971599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下列各式不是单项式的为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77" name="yt_table_12377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1482445"/>
                  </p:ext>
                </p:extLst>
              </p:nvPr>
            </p:nvGraphicFramePr>
            <p:xfrm>
              <a:off x="540056" y="2450902"/>
              <a:ext cx="7912101" cy="645351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  <a:gridCol w="2091055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  <a:gridCol w="2083753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  <a:gridCol w="1619250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377" name="yt_table_12377" descr="{&quot;rangeId&quot;:2,&quot;type&quot;:&quot;Option&quot;}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1482445"/>
                  </p:ext>
                </p:extLst>
              </p:nvPr>
            </p:nvGraphicFramePr>
            <p:xfrm>
              <a:off x="540056" y="2450902"/>
              <a:ext cx="7912101" cy="645351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  <a:gridCol w="2091055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  <a:gridCol w="2083753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  <a:gridCol w="1619250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047" r="-7777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88346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78" name="yt_shape_12378"/>
              <p:cNvSpPr txBox="1"/>
              <p:nvPr/>
            </p:nvSpPr>
            <p:spPr>
              <a:xfrm>
                <a:off x="540119" y="3146898"/>
                <a:ext cx="11492915" cy="11871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9d5a"/>
                  </a:rPr>
                  <a:t>单项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378" name="yt_shape_1237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46898"/>
                <a:ext cx="11492915" cy="1187120"/>
              </a:xfrm>
              <a:prstGeom prst="rect">
                <a:avLst/>
              </a:prstGeom>
              <a:blipFill>
                <a:blip r:embed="rId4"/>
                <a:stretch>
                  <a:fillRect l="-1645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80" name="yt_table_123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629218"/>
              </p:ext>
            </p:extLst>
          </p:nvPr>
        </p:nvGraphicFramePr>
        <p:xfrm>
          <a:off x="540056" y="4384806"/>
          <a:ext cx="5699761" cy="950976"/>
        </p:xfrm>
        <a:graphic>
          <a:graphicData uri="http://schemas.openxmlformats.org/drawingml/2006/table">
            <a:tbl>
              <a:tblPr/>
              <a:tblGrid>
                <a:gridCol w="4209098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</a:tbl>
          </a:graphicData>
        </a:graphic>
      </p:graphicFrame>
      <p:pic>
        <p:nvPicPr>
          <p:cNvPr id="3" name="yt_shape_1721657253221">
            <a:extLst>
              <a:ext uri="{FF2B5EF4-FFF2-40B4-BE49-F238E27FC236}">
                <a16:creationId xmlns:a16="http://schemas.microsoft.com/office/drawing/2014/main" id="{1864B055-2E1A-D40E-3F96-3588E8E7A2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E4CE8F-8CC1-E9CF-FF77-9C69B648E51F}"/>
              </a:ext>
            </a:extLst>
          </p:cNvPr>
          <p:cNvSpPr txBox="1"/>
          <p:nvPr/>
        </p:nvSpPr>
        <p:spPr>
          <a:xfrm>
            <a:off x="7231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323237-4188-73BF-E961-DAA5F4305A75}"/>
              </a:ext>
            </a:extLst>
          </p:cNvPr>
          <p:cNvSpPr txBox="1"/>
          <p:nvPr/>
        </p:nvSpPr>
        <p:spPr>
          <a:xfrm>
            <a:off x="1669308" y="3851361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29" name="yt_shape_12429"/>
              <p:cNvSpPr txBox="1"/>
              <p:nvPr/>
            </p:nvSpPr>
            <p:spPr>
              <a:xfrm>
                <a:off x="540119" y="900000"/>
                <a:ext cx="11492915" cy="29610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小明在抄写单项式时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把字母中有的指数漏掉了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抄写成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6219"/>
                  </a:rPr>
                  <a:t>他只知道这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个单项式是四次单项式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你能帮他写出这个单项式吗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写出所有可能的单项式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因为这个单项式是四次单项式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所以这个单项式可能是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xyz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29" name="yt_shape_12429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61067"/>
              </a:xfrm>
              <a:prstGeom prst="rect">
                <a:avLst/>
              </a:prstGeom>
              <a:blipFill>
                <a:blip r:embed="rId2"/>
                <a:stretch>
                  <a:fillRect l="-1645" b="-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8793D4C-FF07-F67F-701A-AE523132D22A}"/>
              </a:ext>
            </a:extLst>
          </p:cNvPr>
          <p:cNvSpPr txBox="1"/>
          <p:nvPr/>
        </p:nvSpPr>
        <p:spPr>
          <a:xfrm>
            <a:off x="450108" y="2002100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因为这个单项式是四次单项式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5A5E381-9C69-76C4-8E01-0B8AA7043DD2}"/>
                  </a:ext>
                </a:extLst>
              </p:cNvPr>
              <p:cNvSpPr txBox="1"/>
              <p:nvPr/>
            </p:nvSpPr>
            <p:spPr>
              <a:xfrm>
                <a:off x="450108" y="2477588"/>
                <a:ext cx="6066536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所以这个单项式可能是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, 'pageBreak': True}">
                <a:extLst>
                  <a:ext uri="{FF2B5EF4-FFF2-40B4-BE49-F238E27FC236}">
                    <a16:creationId xmlns:a16="http://schemas.microsoft.com/office/drawing/2014/main" id="{45A5E381-9C69-76C4-8E01-0B8AA7043D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7588"/>
                <a:ext cx="6066536" cy="767029"/>
              </a:xfrm>
              <a:prstGeom prst="rect">
                <a:avLst/>
              </a:prstGeom>
              <a:blipFill>
                <a:blip r:embed="rId3"/>
                <a:stretch>
                  <a:fillRect l="-1608" r="-15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D37261-D1E2-8244-ACB4-7C32CE93DA9A}"/>
                  </a:ext>
                </a:extLst>
              </p:cNvPr>
              <p:cNvSpPr txBox="1"/>
              <p:nvPr/>
            </p:nvSpPr>
            <p:spPr>
              <a:xfrm>
                <a:off x="450108" y="3151005"/>
                <a:ext cx="1351662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xyz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hasSerialNum': 1, 'pageBreak': True}">
                <a:extLst>
                  <a:ext uri="{FF2B5EF4-FFF2-40B4-BE49-F238E27FC236}">
                    <a16:creationId xmlns:a16="http://schemas.microsoft.com/office/drawing/2014/main" id="{9FD37261-D1E2-8244-ACB4-7C32CE93DA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51005"/>
                <a:ext cx="1351662" cy="728231"/>
              </a:xfrm>
              <a:prstGeom prst="rect">
                <a:avLst/>
              </a:prstGeom>
              <a:blipFill>
                <a:blip r:embed="rId4"/>
                <a:stretch>
                  <a:fillRect l="-7207" r="-675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3" name="yt_shape_12433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王老师到文体商店购买足球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足球的单价为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47dd"/>
              </a:rPr>
              <a:t>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部按八折优惠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个足球应付的钱数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个足球应付的钱数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应付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60F0D2-50F1-2652-369F-AA405E42AB0A}"/>
              </a:ext>
            </a:extLst>
          </p:cNvPr>
          <p:cNvSpPr txBox="1"/>
          <p:nvPr/>
        </p:nvSpPr>
        <p:spPr>
          <a:xfrm>
            <a:off x="450108" y="2279658"/>
            <a:ext cx="317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95041F-1473-A28A-1FCC-82CCE520F725}"/>
              </a:ext>
            </a:extLst>
          </p:cNvPr>
          <p:cNvSpPr txBox="1"/>
          <p:nvPr/>
        </p:nvSpPr>
        <p:spPr>
          <a:xfrm>
            <a:off x="450108" y="3230634"/>
            <a:ext cx="5079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应付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E0C77B-061C-C75C-66A9-728B60090DEC}"/>
              </a:ext>
            </a:extLst>
          </p:cNvPr>
          <p:cNvSpPr txBox="1"/>
          <p:nvPr/>
        </p:nvSpPr>
        <p:spPr>
          <a:xfrm>
            <a:off x="450108" y="3706122"/>
            <a:ext cx="4012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9" name="yt_shape_1243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38" name="yt_image_1243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1" name="yt_shape_12441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6cc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按此规律写出第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单项式为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单项式为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单项式为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单项式为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单项式为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所以根据规律可得第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7D145A-437D-DDB1-A18F-BE39AD034E6A}"/>
              </a:ext>
            </a:extLst>
          </p:cNvPr>
          <p:cNvSpPr txBox="1"/>
          <p:nvPr/>
        </p:nvSpPr>
        <p:spPr>
          <a:xfrm>
            <a:off x="450108" y="2861823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单项式为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98A331-649F-6392-9936-723564EFAB70}"/>
              </a:ext>
            </a:extLst>
          </p:cNvPr>
          <p:cNvSpPr txBox="1"/>
          <p:nvPr/>
        </p:nvSpPr>
        <p:spPr>
          <a:xfrm>
            <a:off x="450108" y="3337311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E0053E-7405-B258-8EB7-DB86ED3AABB9}"/>
              </a:ext>
            </a:extLst>
          </p:cNvPr>
          <p:cNvSpPr txBox="1"/>
          <p:nvPr/>
        </p:nvSpPr>
        <p:spPr>
          <a:xfrm>
            <a:off x="450108" y="3812799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单项式为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9970E7-350C-72E9-D0E3-961CB1EE5912}"/>
              </a:ext>
            </a:extLst>
          </p:cNvPr>
          <p:cNvSpPr txBox="1"/>
          <p:nvPr/>
        </p:nvSpPr>
        <p:spPr>
          <a:xfrm>
            <a:off x="450108" y="4288287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4D76B5-1C77-A0A5-9E1B-15953F678DF9}"/>
              </a:ext>
            </a:extLst>
          </p:cNvPr>
          <p:cNvSpPr txBox="1"/>
          <p:nvPr/>
        </p:nvSpPr>
        <p:spPr>
          <a:xfrm>
            <a:off x="450108" y="4763776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单项式为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6688EB-EC7A-09C6-DC52-D9D87CC22509}"/>
              </a:ext>
            </a:extLst>
          </p:cNvPr>
          <p:cNvSpPr txBox="1"/>
          <p:nvPr/>
        </p:nvSpPr>
        <p:spPr>
          <a:xfrm>
            <a:off x="450108" y="5239263"/>
            <a:ext cx="8320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所以根据规律可得第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4" name="yt_shape_12444"/>
          <p:cNvSpPr txBox="1"/>
          <p:nvPr/>
        </p:nvSpPr>
        <p:spPr>
          <a:xfrm>
            <a:off x="540000" y="900000"/>
            <a:ext cx="702115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并写出它的系数和次数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它的系数是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次数是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27C545-8265-7E1E-EEDD-5178F2851B85}"/>
              </a:ext>
            </a:extLst>
          </p:cNvPr>
          <p:cNvSpPr txBox="1"/>
          <p:nvPr/>
        </p:nvSpPr>
        <p:spPr>
          <a:xfrm>
            <a:off x="449989" y="1328682"/>
            <a:ext cx="575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C4C9E5-DA18-DCD2-FC7C-E4AF7C438D0F}"/>
              </a:ext>
            </a:extLst>
          </p:cNvPr>
          <p:cNvSpPr txBox="1"/>
          <p:nvPr/>
        </p:nvSpPr>
        <p:spPr>
          <a:xfrm>
            <a:off x="449989" y="1804170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它的系数是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6" name="yt_shape_12446"/>
          <p:cNvSpPr txBox="1"/>
          <p:nvPr/>
        </p:nvSpPr>
        <p:spPr>
          <a:xfrm>
            <a:off x="540000" y="900000"/>
            <a:ext cx="669414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通常把单项式中的字母去掉就是单项式的系数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是数而不是字母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2" name="yt_shape_12382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单项式的系数、次数</a:t>
            </a:r>
          </a:p>
        </p:txBody>
      </p:sp>
      <p:sp>
        <p:nvSpPr>
          <p:cNvPr id="12383" name="yt_shape_12383"/>
          <p:cNvSpPr txBox="1"/>
          <p:nvPr/>
        </p:nvSpPr>
        <p:spPr>
          <a:xfrm>
            <a:off x="540000" y="1389434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下列各组单项式中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次数相同的是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84" name="yt_table_12384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0172196"/>
                  </p:ext>
                </p:extLst>
              </p:nvPr>
            </p:nvGraphicFramePr>
            <p:xfrm>
              <a:off x="540056" y="1868737"/>
              <a:ext cx="5902643" cy="1059371"/>
            </p:xfrm>
            <a:graphic>
              <a:graphicData uri="http://schemas.openxmlformats.org/drawingml/2006/table">
                <a:tbl>
                  <a:tblPr/>
                  <a:tblGrid>
                    <a:gridCol w="3673793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  <a:gridCol w="2228850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</a:tblGrid>
                  <a:tr h="36950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384" name="yt_table_12384" descr="{&quot;rangeId&quot;:5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0172196"/>
                  </p:ext>
                </p:extLst>
              </p:nvPr>
            </p:nvGraphicFramePr>
            <p:xfrm>
              <a:off x="540056" y="1868737"/>
              <a:ext cx="5902643" cy="1059371"/>
            </p:xfrm>
            <a:graphic>
              <a:graphicData uri="http://schemas.openxmlformats.org/drawingml/2006/table">
                <a:tbl>
                  <a:tblPr/>
                  <a:tblGrid>
                    <a:gridCol w="3673793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  <a:gridCol w="2228850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606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85" name="yt_shape_12385"/>
              <p:cNvSpPr txBox="1"/>
              <p:nvPr/>
            </p:nvSpPr>
            <p:spPr>
              <a:xfrm>
                <a:off x="540000" y="2978662"/>
                <a:ext cx="7438768" cy="703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已知单项式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385" name="yt_shape_1238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8662"/>
                <a:ext cx="7438768" cy="703975"/>
              </a:xfrm>
              <a:prstGeom prst="rect">
                <a:avLst/>
              </a:prstGeom>
              <a:blipFill>
                <a:blip r:embed="rId3"/>
                <a:stretch>
                  <a:fillRect l="-2541" r="-1475" b="-1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87" name="yt_table_123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395150"/>
              </p:ext>
            </p:extLst>
          </p:nvPr>
        </p:nvGraphicFramePr>
        <p:xfrm>
          <a:off x="540056" y="3733425"/>
          <a:ext cx="4859656" cy="950976"/>
        </p:xfrm>
        <a:graphic>
          <a:graphicData uri="http://schemas.openxmlformats.org/drawingml/2006/table">
            <a:tbl>
              <a:tblPr/>
              <a:tblGrid>
                <a:gridCol w="3673793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</a:tbl>
          </a:graphicData>
        </a:graphic>
      </p:graphicFrame>
      <p:sp>
        <p:nvSpPr>
          <p:cNvPr id="12389" name="yt_shape_12389"/>
          <p:cNvSpPr txBox="1"/>
          <p:nvPr/>
        </p:nvSpPr>
        <p:spPr>
          <a:xfrm>
            <a:off x="540000" y="4734979"/>
            <a:ext cx="77136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390" name="yt_shape_12390"/>
          <p:cNvSpPr txBox="1"/>
          <p:nvPr/>
        </p:nvSpPr>
        <p:spPr>
          <a:xfrm>
            <a:off x="540000" y="5214282"/>
            <a:ext cx="5002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的次数是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391" name="yt_shape_12391"/>
          <p:cNvSpPr txBox="1"/>
          <p:nvPr/>
        </p:nvSpPr>
        <p:spPr>
          <a:xfrm>
            <a:off x="540119" y="569358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开放性试题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写出一个含有两个字母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系数为负数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lang="en-US"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1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253285">
            <a:extLst>
              <a:ext uri="{FF2B5EF4-FFF2-40B4-BE49-F238E27FC236}">
                <a16:creationId xmlns:a16="http://schemas.microsoft.com/office/drawing/2014/main" id="{C8C20D31-BD1C-679F-AFCC-63B52D62BF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0A5D34-4072-F89B-8E81-DD8231EBFA12}"/>
              </a:ext>
            </a:extLst>
          </p:cNvPr>
          <p:cNvSpPr txBox="1"/>
          <p:nvPr/>
        </p:nvSpPr>
        <p:spPr>
          <a:xfrm>
            <a:off x="6012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A30373-96B1-2008-C34B-587B6C6FA5B4}"/>
              </a:ext>
            </a:extLst>
          </p:cNvPr>
          <p:cNvSpPr txBox="1"/>
          <p:nvPr/>
        </p:nvSpPr>
        <p:spPr>
          <a:xfrm>
            <a:off x="7004014" y="2931856"/>
            <a:ext cx="383285" cy="7907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4778D8-0750-C31C-08F9-AB152CCC8924}"/>
              </a:ext>
            </a:extLst>
          </p:cNvPr>
          <p:cNvSpPr txBox="1"/>
          <p:nvPr/>
        </p:nvSpPr>
        <p:spPr>
          <a:xfrm>
            <a:off x="7022239" y="468817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B800D7-8C89-317E-C316-A80378660B32}"/>
              </a:ext>
            </a:extLst>
          </p:cNvPr>
          <p:cNvSpPr txBox="1"/>
          <p:nvPr/>
        </p:nvSpPr>
        <p:spPr>
          <a:xfrm>
            <a:off x="4794977" y="516747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03061E-C8AC-5EC0-04F2-41E87D411385}"/>
              </a:ext>
            </a:extLst>
          </p:cNvPr>
          <p:cNvSpPr txBox="1"/>
          <p:nvPr/>
        </p:nvSpPr>
        <p:spPr>
          <a:xfrm>
            <a:off x="10851407" y="5668212"/>
            <a:ext cx="115009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lang="en-US" altLang="zh-CN" sz="2400" i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aseline="300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7f4f3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564D8CD-B8C0-E83F-3BA1-44C0E327D2AF}"/>
              </a:ext>
            </a:extLst>
          </p:cNvPr>
          <p:cNvSpPr txBox="1"/>
          <p:nvPr/>
        </p:nvSpPr>
        <p:spPr>
          <a:xfrm>
            <a:off x="450108" y="6122267"/>
            <a:ext cx="302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2" name="yt_shape_12392"/>
          <p:cNvSpPr txBox="1"/>
          <p:nvPr/>
        </p:nvSpPr>
        <p:spPr>
          <a:xfrm>
            <a:off x="540000" y="900000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93" name="yt_table_12393" title="H_160.3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8660328"/>
                  </p:ext>
                </p:extLst>
              </p:nvPr>
            </p:nvGraphicFramePr>
            <p:xfrm>
              <a:off x="540000" y="1379303"/>
              <a:ext cx="11111996" cy="216573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5211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142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790702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𝑧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6440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393" name="yt_table_12393" descr="{&quot;rangeId&quot;:8,&quot;mathAnswerShape&quot;:1}" title="H_160.3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8660328"/>
                  </p:ext>
                </p:extLst>
              </p:nvPr>
            </p:nvGraphicFramePr>
            <p:xfrm>
              <a:off x="540000" y="1379303"/>
              <a:ext cx="11111996" cy="203663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5211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521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142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790702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00329" t="-769" r="-400329" b="-17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00329" t="-769" r="-300329" b="-17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00329" t="-769" r="-200329" b="-17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6440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00329" t="-109167" r="-400329" b="-9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00329" t="-109167" r="-300329" b="-9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00329" t="-109167" r="-200329" b="-9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F443C9B-2B7F-57E8-DA6D-FA9A334D23BC}"/>
                  </a:ext>
                </a:extLst>
              </p:cNvPr>
              <p:cNvSpPr txBox="1"/>
              <p:nvPr/>
            </p:nvSpPr>
            <p:spPr>
              <a:xfrm>
                <a:off x="2999000" y="2271738"/>
                <a:ext cx="7087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8, 'mathAnswerShape': 1}">
                <a:extLst>
                  <a:ext uri="{FF2B5EF4-FFF2-40B4-BE49-F238E27FC236}">
                    <a16:creationId xmlns:a16="http://schemas.microsoft.com/office/drawing/2014/main" id="{9F443C9B-2B7F-57E8-DA6D-FA9A334D2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000" y="2271738"/>
                <a:ext cx="708724" cy="727279"/>
              </a:xfrm>
              <a:prstGeom prst="rect">
                <a:avLst/>
              </a:prstGeom>
              <a:blipFill>
                <a:blip r:embed="rId3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36FFEA-A6CA-7F1C-6738-DA54D5200616}"/>
                  </a:ext>
                </a:extLst>
              </p:cNvPr>
              <p:cNvSpPr txBox="1"/>
              <p:nvPr/>
            </p:nvSpPr>
            <p:spPr>
              <a:xfrm>
                <a:off x="4841589" y="2281263"/>
                <a:ext cx="7087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C836FFEA-A6CA-7F1C-6738-DA54D5200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1589" y="2281263"/>
                <a:ext cx="708724" cy="728612"/>
              </a:xfrm>
              <a:prstGeom prst="rect">
                <a:avLst/>
              </a:prstGeom>
              <a:blipFill>
                <a:blip r:embed="rId4"/>
                <a:stretch>
                  <a:fillRect l="-12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19D9B7-3E5B-8FC5-3100-153D4EEE9EB5}"/>
                  </a:ext>
                </a:extLst>
              </p:cNvPr>
              <p:cNvSpPr txBox="1"/>
              <p:nvPr/>
            </p:nvSpPr>
            <p:spPr>
              <a:xfrm>
                <a:off x="6855627" y="2290788"/>
                <a:ext cx="426149" cy="6908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8F19D9B7-3E5B-8FC5-3100-153D4EEE9E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5627" y="2290788"/>
                <a:ext cx="426149" cy="690830"/>
              </a:xfrm>
              <a:prstGeom prst="rect">
                <a:avLst/>
              </a:prstGeom>
              <a:blipFill>
                <a:blip r:embed="rId5"/>
                <a:stretch>
                  <a:fillRect l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36BD5D9-741D-DD84-3C06-791922BEAEEE}"/>
              </a:ext>
            </a:extLst>
          </p:cNvPr>
          <p:cNvSpPr txBox="1"/>
          <p:nvPr/>
        </p:nvSpPr>
        <p:spPr>
          <a:xfrm>
            <a:off x="8564866" y="236698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E0EFAC-F66B-5E6B-3C0A-983EDAE40C39}"/>
              </a:ext>
            </a:extLst>
          </p:cNvPr>
          <p:cNvSpPr txBox="1"/>
          <p:nvPr/>
        </p:nvSpPr>
        <p:spPr>
          <a:xfrm>
            <a:off x="10416980" y="236698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321664-1D50-844B-7200-C7CAD06E5A99}"/>
              </a:ext>
            </a:extLst>
          </p:cNvPr>
          <p:cNvSpPr txBox="1"/>
          <p:nvPr/>
        </p:nvSpPr>
        <p:spPr>
          <a:xfrm>
            <a:off x="3122825" y="2988653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08C797-36D4-5D46-36F9-0BC5B88187B5}"/>
              </a:ext>
            </a:extLst>
          </p:cNvPr>
          <p:cNvSpPr txBox="1"/>
          <p:nvPr/>
        </p:nvSpPr>
        <p:spPr>
          <a:xfrm>
            <a:off x="4974939" y="2988653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F4AFF5-2CF1-2858-2A3A-607C1456BBA3}"/>
              </a:ext>
            </a:extLst>
          </p:cNvPr>
          <p:cNvSpPr txBox="1"/>
          <p:nvPr/>
        </p:nvSpPr>
        <p:spPr>
          <a:xfrm>
            <a:off x="6836577" y="2988653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61805D8-2DD3-243C-7C87-5608D85E6C18}"/>
              </a:ext>
            </a:extLst>
          </p:cNvPr>
          <p:cNvSpPr txBox="1"/>
          <p:nvPr/>
        </p:nvSpPr>
        <p:spPr>
          <a:xfrm>
            <a:off x="8698216" y="2988653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DB1531C-191C-5F20-C325-3D2FC5256414}"/>
              </a:ext>
            </a:extLst>
          </p:cNvPr>
          <p:cNvSpPr txBox="1"/>
          <p:nvPr/>
        </p:nvSpPr>
        <p:spPr>
          <a:xfrm>
            <a:off x="10540805" y="2988653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5" name="yt_shape_12395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单项式的应用</a:t>
            </a:r>
          </a:p>
        </p:txBody>
      </p:sp>
      <p:sp>
        <p:nvSpPr>
          <p:cNvPr id="12396" name="yt_shape_12396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某只股票某日收盘价为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之后连续两天上涨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每次涨幅为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e95b"/>
              </a:rPr>
              <a:t>则这只股票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两天后的收盘价为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7" name="yt_table_123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863796"/>
              </p:ext>
            </p:extLst>
          </p:nvPr>
        </p:nvGraphicFramePr>
        <p:xfrm>
          <a:off x="540056" y="2348869"/>
          <a:ext cx="5170806" cy="950976"/>
        </p:xfrm>
        <a:graphic>
          <a:graphicData uri="http://schemas.openxmlformats.org/drawingml/2006/table">
            <a:tbl>
              <a:tblPr/>
              <a:tblGrid>
                <a:gridCol w="297529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  <a:gridCol w="219551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</a:tbl>
          </a:graphicData>
        </a:graphic>
      </p:graphicFrame>
      <p:sp>
        <p:nvSpPr>
          <p:cNvPr id="12399" name="yt_shape_12399"/>
          <p:cNvSpPr txBox="1"/>
          <p:nvPr/>
        </p:nvSpPr>
        <p:spPr>
          <a:xfrm>
            <a:off x="540119" y="3350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如图是一个长方形活动窗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窗高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当活动窗扇拉开长度为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6924,isEnd"/>
              </a:rPr>
              <a:t>长方形窗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框的通风面积为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400" name="yt_image_12400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8707" y="4462222"/>
            <a:ext cx="2394585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253349">
            <a:extLst>
              <a:ext uri="{FF2B5EF4-FFF2-40B4-BE49-F238E27FC236}">
                <a16:creationId xmlns:a16="http://schemas.microsoft.com/office/drawing/2014/main" id="{41582291-3FC3-67DC-7300-0375B7BFD3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32EB49-1122-9E00-1974-8D285C5A5A40}"/>
              </a:ext>
            </a:extLst>
          </p:cNvPr>
          <p:cNvSpPr txBox="1"/>
          <p:nvPr/>
        </p:nvSpPr>
        <p:spPr>
          <a:xfrm>
            <a:off x="34981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947730-8207-8A10-157B-2E64F1599703}"/>
              </a:ext>
            </a:extLst>
          </p:cNvPr>
          <p:cNvSpPr txBox="1"/>
          <p:nvPr/>
        </p:nvSpPr>
        <p:spPr>
          <a:xfrm>
            <a:off x="2888508" y="3779105"/>
            <a:ext cx="1189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05" name="yt_shape_12405"/>
              <p:cNvSpPr txBox="1"/>
              <p:nvPr/>
            </p:nvSpPr>
            <p:spPr>
              <a:xfrm>
                <a:off x="540119" y="900000"/>
                <a:ext cx="11492915" cy="44674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对单项式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我们可以这样解释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香蕉每千克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某人买了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2b22,isEnd"/>
                  </a:rPr>
                  <a:t>共付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款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的另一个与实际生活有关的合理解释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6.004961,H:37.44"/>
                  </a:rPr>
                  <a:t/>
                </a:r>
                <a:b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6.004961,H:37.4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                                             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用单项式表示下列问题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并指出单项式的系数和次数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王明同学买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本练习册花了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本练习册要花多少元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本练习册要花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的系数是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如果正方体的棱长是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那么它的表面积是多少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体积是多少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表面积是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的系数是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体积是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的系数是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5b755,isEnd"/>
                  </a:rPr>
                  <a:t>次数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05" name="yt_shape_124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67441"/>
              </a:xfrm>
              <a:prstGeom prst="rect">
                <a:avLst/>
              </a:prstGeom>
              <a:blipFill>
                <a:blip r:embed="rId2"/>
                <a:stretch>
                  <a:fillRect l="-1645" t="-1230" b="-3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9139B46-C8D0-1C0B-4E0B-D6DAE8E066A1}"/>
              </a:ext>
            </a:extLst>
          </p:cNvPr>
          <p:cNvSpPr txBox="1"/>
          <p:nvPr/>
        </p:nvSpPr>
        <p:spPr>
          <a:xfrm>
            <a:off x="1059708" y="1328682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1DC81E-5092-2CBC-56B6-083FA6BEA26D}"/>
              </a:ext>
            </a:extLst>
          </p:cNvPr>
          <p:cNvSpPr txBox="1"/>
          <p:nvPr/>
        </p:nvSpPr>
        <p:spPr>
          <a:xfrm>
            <a:off x="9597282" y="1328682"/>
            <a:ext cx="2016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某人以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73fbe"/>
              </a:rPr>
              <a:t>/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82E061-B4AD-F566-37D9-F8CB689D7827}"/>
              </a:ext>
            </a:extLst>
          </p:cNvPr>
          <p:cNvSpPr txBox="1"/>
          <p:nvPr/>
        </p:nvSpPr>
        <p:spPr>
          <a:xfrm>
            <a:off x="450108" y="1804170"/>
            <a:ext cx="9936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时的速度走了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他走的路程是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解释不唯一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合理即可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61949D-112C-E3E0-7CE3-923236C86C1C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88668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本练习册要花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的系数是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次数是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mathAnswerShape': 1}">
                <a:extLst>
                  <a:ext uri="{FF2B5EF4-FFF2-40B4-BE49-F238E27FC236}">
                    <a16:creationId xmlns:a16="http://schemas.microsoft.com/office/drawing/2014/main" id="{8F61949D-112C-E3E0-7CE3-923236C86C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8866887" cy="765061"/>
              </a:xfrm>
              <a:prstGeom prst="rect">
                <a:avLst/>
              </a:prstGeom>
              <a:blipFill>
                <a:blip r:embed="rId3"/>
                <a:stretch>
                  <a:fillRect l="-1100" r="-110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07B36C7-CB38-6F6F-7200-DAF0FDAE5EA9}"/>
              </a:ext>
            </a:extLst>
          </p:cNvPr>
          <p:cNvSpPr txBox="1"/>
          <p:nvPr/>
        </p:nvSpPr>
        <p:spPr>
          <a:xfrm>
            <a:off x="450108" y="4377571"/>
            <a:ext cx="112163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体积是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5b755"/>
              </a:rPr>
              <a:t>次数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1B5D9A-7011-F92D-FA5E-5A2CF601BAB5}"/>
              </a:ext>
            </a:extLst>
          </p:cNvPr>
          <p:cNvSpPr txBox="1"/>
          <p:nvPr/>
        </p:nvSpPr>
        <p:spPr>
          <a:xfrm>
            <a:off x="450108" y="485305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11" name="yt_shape_12411"/>
              <p:cNvSpPr txBox="1"/>
              <p:nvPr/>
            </p:nvSpPr>
            <p:spPr>
              <a:xfrm>
                <a:off x="540000" y="900000"/>
                <a:ext cx="7966925" cy="16658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确定单项式的系数和次数时出错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11" name="yt_shape_124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66925" cy="1665841"/>
              </a:xfrm>
              <a:prstGeom prst="rect">
                <a:avLst/>
              </a:prstGeom>
              <a:blipFill>
                <a:blip r:embed="rId2"/>
                <a:stretch>
                  <a:fillRect l="-2374" t="-3297" r="-1378" b="-5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2F56494-C35F-C87A-5FCC-BA426D78039F}"/>
              </a:ext>
            </a:extLst>
          </p:cNvPr>
          <p:cNvSpPr txBox="1"/>
          <p:nvPr/>
        </p:nvSpPr>
        <p:spPr>
          <a:xfrm>
            <a:off x="5291864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18BE05-61A5-192C-C5F8-4117DDE0E3F2}"/>
              </a:ext>
            </a:extLst>
          </p:cNvPr>
          <p:cNvSpPr txBox="1"/>
          <p:nvPr/>
        </p:nvSpPr>
        <p:spPr>
          <a:xfrm>
            <a:off x="7577864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E4E600-437B-0C57-CBF5-FA34A5843E08}"/>
                  </a:ext>
                </a:extLst>
              </p:cNvPr>
              <p:cNvSpPr txBox="1"/>
              <p:nvPr/>
            </p:nvSpPr>
            <p:spPr>
              <a:xfrm>
                <a:off x="4319171" y="1804170"/>
                <a:ext cx="815086" cy="7923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7BE4E600-437B-0C57-CBF5-FA34A5843E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9171" y="1804170"/>
                <a:ext cx="815086" cy="792366"/>
              </a:xfrm>
              <a:prstGeom prst="rect">
                <a:avLst/>
              </a:prstGeom>
              <a:blipFill>
                <a:blip r:embed="rId3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E2BED8D-3B04-2FF6-9649-B3AEF5BF4083}"/>
              </a:ext>
            </a:extLst>
          </p:cNvPr>
          <p:cNvCxnSpPr/>
          <p:nvPr/>
        </p:nvCxnSpPr>
        <p:spPr>
          <a:xfrm>
            <a:off x="4056757" y="2568780"/>
            <a:ext cx="9874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799BB51C-0442-0489-3582-35C20B29D90B}"/>
              </a:ext>
            </a:extLst>
          </p:cNvPr>
          <p:cNvSpPr txBox="1"/>
          <p:nvPr/>
        </p:nvSpPr>
        <p:spPr>
          <a:xfrm>
            <a:off x="6554370" y="1804170"/>
            <a:ext cx="637286" cy="79236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4" name="yt_shape_1241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13" name="yt_image_12413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16" name="yt_shape_12416"/>
          <p:cNvSpPr txBox="1"/>
          <p:nvPr/>
        </p:nvSpPr>
        <p:spPr>
          <a:xfrm>
            <a:off x="540000" y="1482165"/>
            <a:ext cx="50702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17" name="yt_table_12417" title="H_172.51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4938476"/>
                  </p:ext>
                </p:extLst>
              </p:nvPr>
            </p:nvGraphicFramePr>
            <p:xfrm>
              <a:off x="540056" y="1961468"/>
              <a:ext cx="5512626" cy="2375345"/>
            </p:xfrm>
            <a:graphic>
              <a:graphicData uri="http://schemas.openxmlformats.org/drawingml/2006/table">
                <a:tbl>
                  <a:tblPr/>
                  <a:tblGrid>
                    <a:gridCol w="5512626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单项式一定是含有字母的式子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417" name="yt_table_12417" descr="{&quot;rangeId&quot;:16,&quot;type&quot;:&quot;Option&quot;}" title="H_172.51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4938476"/>
                  </p:ext>
                </p:extLst>
              </p:nvPr>
            </p:nvGraphicFramePr>
            <p:xfrm>
              <a:off x="540056" y="1961468"/>
              <a:ext cx="5512626" cy="2190942"/>
            </p:xfrm>
            <a:graphic>
              <a:graphicData uri="http://schemas.openxmlformats.org/drawingml/2006/table">
                <a:tbl>
                  <a:tblPr/>
                  <a:tblGrid>
                    <a:gridCol w="5512626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单项式一定是含有字母的式子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7"/>
                      </a:ext>
                    </a:extLst>
                  </a:tr>
                  <a:tr h="6429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3585" b="-1896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  <a:tr h="6992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20870" b="-139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1203F8-4EF5-033D-EC2C-DDFB42AE07DF}"/>
              </a:ext>
            </a:extLst>
          </p:cNvPr>
          <p:cNvSpPr txBox="1"/>
          <p:nvPr/>
        </p:nvSpPr>
        <p:spPr>
          <a:xfrm>
            <a:off x="46409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8" name="yt_shape_12418"/>
          <p:cNvSpPr txBox="1"/>
          <p:nvPr/>
        </p:nvSpPr>
        <p:spPr>
          <a:xfrm>
            <a:off x="540000" y="900000"/>
            <a:ext cx="73048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的次数是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30F753-15A4-B767-FC47-2424793C21F4}"/>
              </a:ext>
            </a:extLst>
          </p:cNvPr>
          <p:cNvSpPr txBox="1"/>
          <p:nvPr/>
        </p:nvSpPr>
        <p:spPr>
          <a:xfrm>
            <a:off x="7074626" y="85319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376" y="1484784"/>
            <a:ext cx="1171262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变式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次数含参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→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黑体" pitchFamily="24"/>
                <a:sym typeface=",isEnd"/>
              </a:rPr>
              <a:t>系数、次数都含参</a:t>
            </a:r>
          </a:p>
          <a:p>
            <a:pPr lvl="0" hangingPunct="0">
              <a:lnSpc>
                <a:spcPct val="129999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xy</a:t>
            </a:r>
            <a:r>
              <a:rPr lang="zh-CN" altLang="en-US" sz="2400" baseline="30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｜</a:t>
            </a:r>
            <a:r>
              <a:rPr lang="zh-CN" altLang="en-US" sz="1500" i="1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zh-CN" altLang="en-US" sz="2400" baseline="30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｜＋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是关于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y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的四次单项式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m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的值是</a:t>
            </a:r>
            <a:r>
              <a:rPr lang="zh-CN" altLang="en-US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lang="zh-CN" altLang="en-US"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B92090-B19C-6C87-DECF-8B258A549A4E}"/>
              </a:ext>
            </a:extLst>
          </p:cNvPr>
          <p:cNvSpPr txBox="1"/>
          <p:nvPr/>
        </p:nvSpPr>
        <p:spPr>
          <a:xfrm>
            <a:off x="9336360" y="191683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21" name="yt_shape_12421"/>
              <p:cNvSpPr txBox="1"/>
              <p:nvPr/>
            </p:nvSpPr>
            <p:spPr>
              <a:xfrm>
                <a:off x="612008" y="251928"/>
                <a:ext cx="9861674" cy="3030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已知单项式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的次数相同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421" name="yt_shape_124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08" y="251928"/>
                <a:ext cx="9861674" cy="3030510"/>
              </a:xfrm>
              <a:prstGeom prst="rect">
                <a:avLst/>
              </a:prstGeom>
              <a:blipFill>
                <a:blip r:embed="rId2"/>
                <a:stretch>
                  <a:fillRect l="-1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67128A8-248E-A5B5-4704-25CFB60DBD7E}"/>
              </a:ext>
            </a:extLst>
          </p:cNvPr>
          <p:cNvSpPr txBox="1"/>
          <p:nvPr/>
        </p:nvSpPr>
        <p:spPr>
          <a:xfrm>
            <a:off x="479376" y="1844824"/>
            <a:ext cx="5982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A2A101-5200-0444-8C77-656EF534F4A1}"/>
              </a:ext>
            </a:extLst>
          </p:cNvPr>
          <p:cNvSpPr txBox="1"/>
          <p:nvPr/>
        </p:nvSpPr>
        <p:spPr>
          <a:xfrm>
            <a:off x="479376" y="2320312"/>
            <a:ext cx="1715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425"/>
              <p:cNvSpPr txBox="1"/>
              <p:nvPr/>
            </p:nvSpPr>
            <p:spPr>
              <a:xfrm>
                <a:off x="569387" y="2867180"/>
                <a:ext cx="7401065" cy="36468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故单项式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4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867180"/>
                <a:ext cx="7401065" cy="3646832"/>
              </a:xfrm>
              <a:prstGeom prst="rect">
                <a:avLst/>
              </a:prstGeom>
              <a:blipFill>
                <a:blip r:embed="rId3"/>
                <a:stretch>
                  <a:fillRect l="-2471" r="-1565" b="-1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C46D4E-752B-21A4-1DE5-9798675110E0}"/>
                  </a:ext>
                </a:extLst>
              </p:cNvPr>
              <p:cNvSpPr txBox="1"/>
              <p:nvPr/>
            </p:nvSpPr>
            <p:spPr>
              <a:xfrm>
                <a:off x="479376" y="3495252"/>
                <a:ext cx="59681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C46D4E-752B-21A4-1DE5-9798675110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495252"/>
                <a:ext cx="5968111" cy="768490"/>
              </a:xfrm>
              <a:prstGeom prst="rect">
                <a:avLst/>
              </a:prstGeom>
              <a:blipFill>
                <a:blip r:embed="rId4"/>
                <a:stretch>
                  <a:fillRect l="-1634" r="-153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525278E-750B-3F76-F5A9-F580B4BF3F03}"/>
              </a:ext>
            </a:extLst>
          </p:cNvPr>
          <p:cNvSpPr txBox="1"/>
          <p:nvPr/>
        </p:nvSpPr>
        <p:spPr>
          <a:xfrm>
            <a:off x="479376" y="4170130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FF8EF18-02AA-F23C-4C98-215C74DDA8D7}"/>
                  </a:ext>
                </a:extLst>
              </p:cNvPr>
              <p:cNvSpPr txBox="1"/>
              <p:nvPr/>
            </p:nvSpPr>
            <p:spPr>
              <a:xfrm>
                <a:off x="479376" y="4645618"/>
                <a:ext cx="46568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FF8EF18-02AA-F23C-4C98-215C74DDA8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645618"/>
                <a:ext cx="4656836" cy="768490"/>
              </a:xfrm>
              <a:prstGeom prst="rect">
                <a:avLst/>
              </a:prstGeom>
              <a:blipFill>
                <a:blip r:embed="rId5"/>
                <a:stretch>
                  <a:fillRect l="-2094" r="-196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67829AE-CCD5-BA9E-75EC-3A429D316B68}"/>
              </a:ext>
            </a:extLst>
          </p:cNvPr>
          <p:cNvSpPr txBox="1"/>
          <p:nvPr/>
        </p:nvSpPr>
        <p:spPr>
          <a:xfrm>
            <a:off x="479376" y="532049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8C795B3-0E06-922A-DA6F-DE1E9F5C0ACC}"/>
                  </a:ext>
                </a:extLst>
              </p:cNvPr>
              <p:cNvSpPr txBox="1"/>
              <p:nvPr/>
            </p:nvSpPr>
            <p:spPr>
              <a:xfrm>
                <a:off x="479376" y="5795984"/>
                <a:ext cx="445839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故单项式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8C795B3-0E06-922A-DA6F-DE1E9F5C0A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795984"/>
                <a:ext cx="4458398" cy="729565"/>
              </a:xfrm>
              <a:prstGeom prst="rect">
                <a:avLst/>
              </a:prstGeom>
              <a:blipFill>
                <a:blip r:embed="rId6"/>
                <a:stretch>
                  <a:fillRect l="-2189" r="-218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1030</Words>
  <Application>Microsoft Office PowerPoint</Application>
  <PresentationFormat>宽屏</PresentationFormat>
  <Paragraphs>165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2" baseType="lpstr">
      <vt:lpstr>,isEnd</vt:lpstr>
      <vt:lpstr>_⨹_1_147dd</vt:lpstr>
      <vt:lpstr>_⨹_1_73fbe</vt:lpstr>
      <vt:lpstr>_⨹_1_7f4f3</vt:lpstr>
      <vt:lpstr>_⨹_1_d6ccf</vt:lpstr>
      <vt:lpstr>_⨹_2_5b755</vt:lpstr>
      <vt:lpstr>_⨹_2_5b755,isEnd</vt:lpstr>
      <vt:lpstr>_⨹_2_a2b22,isEnd</vt:lpstr>
      <vt:lpstr>_⨹_2_e9d5a</vt:lpstr>
      <vt:lpstr>_⨹_4_76924,isEnd</vt:lpstr>
      <vt:lpstr>_⨹_5_a6219</vt:lpstr>
      <vt:lpstr>_⨹_5_fe95b</vt:lpstr>
      <vt:lpstr>Finished</vt:lpstr>
      <vt:lpstr>IsAddLine</vt:lpstr>
      <vt:lpstr>W:3.755039,H:37.44,isEnd</vt:lpstr>
      <vt:lpstr>W:6.004961,H:37.44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2024-07-23T15:13:41Z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