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0" r:id="rId7"/>
    <p:sldId id="311" r:id="rId8"/>
    <p:sldId id="313" r:id="rId9"/>
    <p:sldId id="317" r:id="rId10"/>
    <p:sldId id="319" r:id="rId11"/>
    <p:sldId id="322" r:id="rId12"/>
    <p:sldId id="325" r:id="rId13"/>
    <p:sldId id="327" r:id="rId14"/>
    <p:sldId id="328" r:id="rId15"/>
    <p:sldId id="333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64" autoAdjust="0"/>
    <p:restoredTop sz="94660"/>
  </p:normalViewPr>
  <p:slideViewPr>
    <p:cSldViewPr showGuides="1">
      <p:cViewPr varScale="1">
        <p:scale>
          <a:sx n="59" d="100"/>
          <a:sy n="59" d="100"/>
        </p:scale>
        <p:origin x="91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3" name="yt_shape_1093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32" name="yt_image_10932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09273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5" name="yt_shape_10935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加减混合算式的读法和写法</a:t>
            </a:r>
          </a:p>
        </p:txBody>
      </p:sp>
      <p:sp>
        <p:nvSpPr>
          <p:cNvPr id="10936" name="yt_shape_10936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d1797"/>
              </a:rPr>
              <a:t>写成省略加号和括号的代数和的形式是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37" name="yt_table_109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756449"/>
              </p:ext>
            </p:extLst>
          </p:nvPr>
        </p:nvGraphicFramePr>
        <p:xfrm>
          <a:off x="540056" y="2931034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</a:tbl>
          </a:graphicData>
        </a:graphic>
      </p:graphicFrame>
      <p:pic>
        <p:nvPicPr>
          <p:cNvPr id="3" name="yt_shape_1721657043094">
            <a:extLst>
              <a:ext uri="{FF2B5EF4-FFF2-40B4-BE49-F238E27FC236}">
                <a16:creationId xmlns:a16="http://schemas.microsoft.com/office/drawing/2014/main" id="{9FCE4629-E2EE-C144-456F-F0A99A28E7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73BA7F-C5F7-5984-063B-F07B0DFB7EA0}"/>
              </a:ext>
            </a:extLst>
          </p:cNvPr>
          <p:cNvSpPr txBox="1"/>
          <p:nvPr/>
        </p:nvSpPr>
        <p:spPr>
          <a:xfrm>
            <a:off x="1059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" name="yt_shape_1097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按照下图所示的操作步骤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若输入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8ca6,isEnd"/>
              </a:rPr>
              <a:t>则输出的值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978" name="yt_shape_10978"/>
          <p:cNvSpPr txBox="1"/>
          <p:nvPr/>
        </p:nvSpPr>
        <p:spPr>
          <a:xfrm>
            <a:off x="4287012" y="1859435"/>
            <a:ext cx="36179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10979" name="yt_shape_10979"/>
          <p:cNvSpPr txBox="1"/>
          <p:nvPr/>
        </p:nvSpPr>
        <p:spPr>
          <a:xfrm>
            <a:off x="540119" y="2338738"/>
            <a:ext cx="11492915" cy="133055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规定图形</a:t>
            </a:r>
            <a:r>
              <a:rPr lang="en-US" altLang="zh-CN" sz="3500" b="0" i="0" u="none">
                <a:solidFill>
                  <a:srgbClr val="1EE3CF"/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表示运算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</a:t>
            </a:r>
            <a:r>
              <a:rPr lang="en-US" altLang="zh-CN" sz="3500" b="0" i="0" u="none">
                <a:solidFill>
                  <a:srgbClr val="1EE3CF"/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表示运算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040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3500" b="0" i="0" u="none">
                <a:solidFill>
                  <a:srgbClr val="1EE3CF"/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3500" b="0" i="0" u="none">
                <a:solidFill>
                  <a:srgbClr val="1EE3CF"/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3526F2AB-8BFE-8345-9E23-143C7F081E25}"/>
              </a:ext>
            </a:extLst>
          </p:cNvPr>
          <p:cNvSpPr/>
          <p:nvPr/>
        </p:nvSpPr>
        <p:spPr>
          <a:xfrm>
            <a:off x="4304507" y="1922935"/>
            <a:ext cx="839851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F2E89286-880C-854C-753C-4752744D7960}"/>
              </a:ext>
            </a:extLst>
          </p:cNvPr>
          <p:cNvSpPr/>
          <p:nvPr/>
        </p:nvSpPr>
        <p:spPr>
          <a:xfrm>
            <a:off x="5449094" y="1922935"/>
            <a:ext cx="4572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3764CB02-F91B-E3FA-09C7-BB6B0061DB6A}"/>
              </a:ext>
            </a:extLst>
          </p:cNvPr>
          <p:cNvSpPr/>
          <p:nvPr/>
        </p:nvSpPr>
        <p:spPr>
          <a:xfrm>
            <a:off x="6211094" y="1922935"/>
            <a:ext cx="7620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B64C9E8A-D6C5-690A-A38D-F338815AB0D9}"/>
              </a:ext>
            </a:extLst>
          </p:cNvPr>
          <p:cNvSpPr/>
          <p:nvPr/>
        </p:nvSpPr>
        <p:spPr>
          <a:xfrm>
            <a:off x="7277894" y="1922935"/>
            <a:ext cx="6096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yt_shape_1721657043551">
            <a:extLst>
              <a:ext uri="{FF2B5EF4-FFF2-40B4-BE49-F238E27FC236}">
                <a16:creationId xmlns:a16="http://schemas.microsoft.com/office/drawing/2014/main" id="{509281DC-D19C-87C8-8970-11904C8387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719" y="2442543"/>
            <a:ext cx="746317" cy="485810"/>
          </a:xfrm>
          <a:prstGeom prst="rect">
            <a:avLst/>
          </a:prstGeom>
        </p:spPr>
      </p:pic>
      <p:pic>
        <p:nvPicPr>
          <p:cNvPr id="9" name="yt_shape_1721657043603">
            <a:extLst>
              <a:ext uri="{FF2B5EF4-FFF2-40B4-BE49-F238E27FC236}">
                <a16:creationId xmlns:a16="http://schemas.microsoft.com/office/drawing/2014/main" id="{7FF2E73F-0135-6793-AD1F-32177A490B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532" y="2449862"/>
            <a:ext cx="571689" cy="471172"/>
          </a:xfrm>
          <a:prstGeom prst="rect">
            <a:avLst/>
          </a:prstGeom>
        </p:spPr>
      </p:pic>
      <p:pic>
        <p:nvPicPr>
          <p:cNvPr id="11" name="yt_shape_1721657043742">
            <a:extLst>
              <a:ext uri="{FF2B5EF4-FFF2-40B4-BE49-F238E27FC236}">
                <a16:creationId xmlns:a16="http://schemas.microsoft.com/office/drawing/2014/main" id="{80B34206-700D-B289-6B93-A94C6CB448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544" y="3101387"/>
            <a:ext cx="746317" cy="485810"/>
          </a:xfrm>
          <a:prstGeom prst="rect">
            <a:avLst/>
          </a:prstGeom>
        </p:spPr>
      </p:pic>
      <p:pic>
        <p:nvPicPr>
          <p:cNvPr id="13" name="yt_shape_1721657043765">
            <a:extLst>
              <a:ext uri="{FF2B5EF4-FFF2-40B4-BE49-F238E27FC236}">
                <a16:creationId xmlns:a16="http://schemas.microsoft.com/office/drawing/2014/main" id="{FF47D2A8-743A-0934-A766-DA485DAEDF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469" y="3108705"/>
            <a:ext cx="571692" cy="47117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1F9F976-6B78-2C9B-5E9F-01098BC40F26}"/>
              </a:ext>
            </a:extLst>
          </p:cNvPr>
          <p:cNvSpPr txBox="1"/>
          <p:nvPr/>
        </p:nvSpPr>
        <p:spPr>
          <a:xfrm>
            <a:off x="10597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063D44-6D79-BBBE-28E5-D88435632817}"/>
              </a:ext>
            </a:extLst>
          </p:cNvPr>
          <p:cNvSpPr txBox="1"/>
          <p:nvPr/>
        </p:nvSpPr>
        <p:spPr>
          <a:xfrm>
            <a:off x="3542558" y="3143167"/>
            <a:ext cx="637286" cy="71788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81" name="yt_shape_10981"/>
              <p:cNvSpPr txBox="1"/>
              <p:nvPr/>
            </p:nvSpPr>
            <p:spPr>
              <a:xfrm>
                <a:off x="513549" y="1309436"/>
                <a:ext cx="6309420" cy="46728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81" name="yt_shape_109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549" y="1309436"/>
                <a:ext cx="6309420" cy="4672818"/>
              </a:xfrm>
              <a:prstGeom prst="rect">
                <a:avLst/>
              </a:prstGeom>
              <a:blipFill>
                <a:blip r:embed="rId2"/>
                <a:stretch>
                  <a:fillRect l="-2899" t="-1175" r="-2029" b="-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58EAEB-A34D-EC4A-9E47-71398DE6361D}"/>
              </a:ext>
            </a:extLst>
          </p:cNvPr>
          <p:cNvSpPr txBox="1"/>
          <p:nvPr/>
        </p:nvSpPr>
        <p:spPr>
          <a:xfrm>
            <a:off x="423538" y="1738118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2CE7D9-3D64-82D8-FF8A-FA3BE5216155}"/>
              </a:ext>
            </a:extLst>
          </p:cNvPr>
          <p:cNvSpPr txBox="1"/>
          <p:nvPr/>
        </p:nvSpPr>
        <p:spPr>
          <a:xfrm>
            <a:off x="1655610" y="221360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B274F8-8CB4-9CD8-40BC-5097608EE5F5}"/>
              </a:ext>
            </a:extLst>
          </p:cNvPr>
          <p:cNvSpPr txBox="1"/>
          <p:nvPr/>
        </p:nvSpPr>
        <p:spPr>
          <a:xfrm>
            <a:off x="1655610" y="268909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CCF089-ED5D-736A-75C4-0FE3DDCADA66}"/>
                  </a:ext>
                </a:extLst>
              </p:cNvPr>
              <p:cNvSpPr txBox="1"/>
              <p:nvPr/>
            </p:nvSpPr>
            <p:spPr>
              <a:xfrm>
                <a:off x="423538" y="3872672"/>
                <a:ext cx="4596828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CCF089-ED5D-736A-75C4-0FE3DDCADA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538" y="3872672"/>
                <a:ext cx="4596828" cy="801700"/>
              </a:xfrm>
              <a:prstGeom prst="rect">
                <a:avLst/>
              </a:prstGeom>
              <a:blipFill>
                <a:blip r:embed="rId3"/>
                <a:stretch>
                  <a:fillRect l="-1987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1CF7B9-69BF-6CB2-EF74-C6CF09944CAF}"/>
                  </a:ext>
                </a:extLst>
              </p:cNvPr>
              <p:cNvSpPr txBox="1"/>
              <p:nvPr/>
            </p:nvSpPr>
            <p:spPr>
              <a:xfrm>
                <a:off x="1665135" y="4580759"/>
                <a:ext cx="16945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1CF7B9-69BF-6CB2-EF74-C6CF09944C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5135" y="4580759"/>
                <a:ext cx="1694561" cy="768490"/>
              </a:xfrm>
              <a:prstGeom prst="rect">
                <a:avLst/>
              </a:prstGeom>
              <a:blipFill>
                <a:blip r:embed="rId4"/>
                <a:stretch>
                  <a:fillRect l="-5396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296078E-922C-B01C-AF89-8F1DAB98846A}"/>
                  </a:ext>
                </a:extLst>
              </p:cNvPr>
              <p:cNvSpPr txBox="1"/>
              <p:nvPr/>
            </p:nvSpPr>
            <p:spPr>
              <a:xfrm>
                <a:off x="1665135" y="5255637"/>
                <a:ext cx="989711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296078E-922C-B01C-AF89-8F1DAB9884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5135" y="5255637"/>
                <a:ext cx="989711" cy="728231"/>
              </a:xfrm>
              <a:prstGeom prst="rect">
                <a:avLst/>
              </a:prstGeom>
              <a:blipFill>
                <a:blip r:embed="rId5"/>
                <a:stretch>
                  <a:fillRect l="-9202" r="-9816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0980"/>
          <p:cNvSpPr txBox="1"/>
          <p:nvPr/>
        </p:nvSpPr>
        <p:spPr>
          <a:xfrm>
            <a:off x="479376" y="764704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87" name="yt_shape_10987"/>
              <p:cNvSpPr txBox="1"/>
              <p:nvPr/>
            </p:nvSpPr>
            <p:spPr>
              <a:xfrm>
                <a:off x="540000" y="900000"/>
                <a:ext cx="8258671" cy="54578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求下列各式的值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87" name="yt_shape_10987" descr="{&quot;rangeId&quot;:1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58671" cy="5457841"/>
              </a:xfrm>
              <a:prstGeom prst="rect">
                <a:avLst/>
              </a:prstGeom>
              <a:blipFill>
                <a:blip r:embed="rId2"/>
                <a:stretch>
                  <a:fillRect l="-2290" r="-1256" b="-2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73A6437-8168-8B89-2C7C-A3D2487A113D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63379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9, 'hasSerialNum': 1, 'pageBreak': True}">
                <a:extLst>
                  <a:ext uri="{FF2B5EF4-FFF2-40B4-BE49-F238E27FC236}">
                    <a16:creationId xmlns:a16="http://schemas.microsoft.com/office/drawing/2014/main" id="{D73A6437-8168-8B89-2C7C-A3D2487A11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6337998" cy="765061"/>
              </a:xfrm>
              <a:prstGeom prst="rect">
                <a:avLst/>
              </a:prstGeom>
              <a:blipFill>
                <a:blip r:embed="rId3"/>
                <a:stretch>
                  <a:fillRect l="-1538" r="-144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D958E5D-23D7-7397-5331-1FB1FC3A96E3}"/>
                  </a:ext>
                </a:extLst>
              </p:cNvPr>
              <p:cNvSpPr txBox="1"/>
              <p:nvPr/>
            </p:nvSpPr>
            <p:spPr>
              <a:xfrm>
                <a:off x="2415873" y="2671580"/>
                <a:ext cx="25279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D958E5D-23D7-7397-5331-1FB1FC3A96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5873" y="2671580"/>
                <a:ext cx="2527999" cy="765061"/>
              </a:xfrm>
              <a:prstGeom prst="rect">
                <a:avLst/>
              </a:prstGeom>
              <a:blipFill>
                <a:blip r:embed="rId4"/>
                <a:stretch>
                  <a:fillRect l="-361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AA1E157-2938-7FCD-8907-9916C259F452}"/>
                  </a:ext>
                </a:extLst>
              </p:cNvPr>
              <p:cNvSpPr txBox="1"/>
              <p:nvPr/>
            </p:nvSpPr>
            <p:spPr>
              <a:xfrm>
                <a:off x="2415873" y="3343029"/>
                <a:ext cx="10135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AA1E157-2938-7FCD-8907-9916C259F4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5873" y="3343029"/>
                <a:ext cx="1013524" cy="765061"/>
              </a:xfrm>
              <a:prstGeom prst="rect">
                <a:avLst/>
              </a:prstGeom>
              <a:blipFill>
                <a:blip r:embed="rId5"/>
                <a:stretch>
                  <a:fillRect l="-8982" r="-958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26398E1-6D4D-B17C-722B-AC924A18FF1D}"/>
                  </a:ext>
                </a:extLst>
              </p:cNvPr>
              <p:cNvSpPr txBox="1"/>
              <p:nvPr/>
            </p:nvSpPr>
            <p:spPr>
              <a:xfrm>
                <a:off x="449989" y="4489966"/>
                <a:ext cx="51187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9, 'hasSerialNum': 1, 'pageBreak': True}">
                <a:extLst>
                  <a:ext uri="{FF2B5EF4-FFF2-40B4-BE49-F238E27FC236}">
                    <a16:creationId xmlns:a16="http://schemas.microsoft.com/office/drawing/2014/main" id="{426398E1-6D4D-B17C-722B-AC924A18FF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89966"/>
                <a:ext cx="5118798" cy="765061"/>
              </a:xfrm>
              <a:prstGeom prst="rect">
                <a:avLst/>
              </a:prstGeom>
              <a:blipFill>
                <a:blip r:embed="rId6"/>
                <a:stretch>
                  <a:fillRect l="-1905" r="-178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FFD243-90F2-2616-6744-C6E616607EFC}"/>
                  </a:ext>
                </a:extLst>
              </p:cNvPr>
              <p:cNvSpPr txBox="1"/>
              <p:nvPr/>
            </p:nvSpPr>
            <p:spPr>
              <a:xfrm>
                <a:off x="2423592" y="5161415"/>
                <a:ext cx="23041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FFD243-90F2-2616-6744-C6E616607E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5161415"/>
                <a:ext cx="2304161" cy="766077"/>
              </a:xfrm>
              <a:prstGeom prst="rect">
                <a:avLst/>
              </a:prstGeom>
              <a:blipFill>
                <a:blip r:embed="rId7"/>
                <a:stretch>
                  <a:fillRect l="-4233" r="-396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EADE3C3-43E9-6F0D-59EB-FAB088939D21}"/>
              </a:ext>
            </a:extLst>
          </p:cNvPr>
          <p:cNvSpPr txBox="1"/>
          <p:nvPr/>
        </p:nvSpPr>
        <p:spPr>
          <a:xfrm>
            <a:off x="2423592" y="58338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6" name="yt_shape_1099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95" name="yt_image_10995" title="H_41.85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98" name="yt_shape_10998"/>
              <p:cNvSpPr txBox="1"/>
              <p:nvPr/>
            </p:nvSpPr>
            <p:spPr>
              <a:xfrm>
                <a:off x="540000" y="1482165"/>
                <a:ext cx="7873950" cy="50085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抽象能力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先观察下列各式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再回答问题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请你猜想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×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2022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求下列各式的值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0998" name="yt_shape_10998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7873950" cy="5008551"/>
              </a:xfrm>
              <a:prstGeom prst="rect">
                <a:avLst/>
              </a:prstGeom>
              <a:blipFill>
                <a:blip r:embed="rId3"/>
                <a:stretch>
                  <a:fillRect l="-2401" t="-973" r="-1394" b="-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B773AEF-DA6B-D2E0-EC27-5DDCCB2C4AD8}"/>
                  </a:ext>
                </a:extLst>
              </p:cNvPr>
              <p:cNvSpPr txBox="1"/>
              <p:nvPr/>
            </p:nvSpPr>
            <p:spPr>
              <a:xfrm>
                <a:off x="3599589" y="3259143"/>
                <a:ext cx="1189737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2" name="文本框 1" descr="{'rangeId': 21, 'hasSerialNum': 1}">
                <a:extLst>
                  <a:ext uri="{FF2B5EF4-FFF2-40B4-BE49-F238E27FC236}">
                    <a16:creationId xmlns:a16="http://schemas.microsoft.com/office/drawing/2014/main" id="{8B773AEF-DA6B-D2E0-EC27-5DDCCB2C4A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9589" y="3259143"/>
                <a:ext cx="1189737" cy="768045"/>
              </a:xfrm>
              <a:prstGeom prst="rect">
                <a:avLst/>
              </a:prstGeom>
              <a:blipFill>
                <a:blip r:embed="rId4"/>
                <a:stretch>
                  <a:fillRect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C99DEA2-AD80-A648-DFE5-AA4C3708B530}"/>
              </a:ext>
            </a:extLst>
          </p:cNvPr>
          <p:cNvCxnSpPr/>
          <p:nvPr/>
        </p:nvCxnSpPr>
        <p:spPr>
          <a:xfrm>
            <a:off x="3337175" y="3999432"/>
            <a:ext cx="13621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8F0F1A-D5CD-159D-EE6F-AE989A1285C2}"/>
                  </a:ext>
                </a:extLst>
              </p:cNvPr>
              <p:cNvSpPr txBox="1"/>
              <p:nvPr/>
            </p:nvSpPr>
            <p:spPr>
              <a:xfrm>
                <a:off x="3913914" y="3933576"/>
                <a:ext cx="3099499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4" name="文本框 3" descr="{'rangeId': 21, 'hasSerialNum': 1}">
                <a:extLst>
                  <a:ext uri="{FF2B5EF4-FFF2-40B4-BE49-F238E27FC236}">
                    <a16:creationId xmlns:a16="http://schemas.microsoft.com/office/drawing/2014/main" id="{2F8F0F1A-D5CD-159D-EE6F-AE989A128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3914" y="3933576"/>
                <a:ext cx="3099499" cy="768046"/>
              </a:xfrm>
              <a:prstGeom prst="rect">
                <a:avLst/>
              </a:prstGeom>
              <a:blipFill>
                <a:blip r:embed="rId5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F8927AB-4B29-584F-FBDA-CCB38E89C8CC}"/>
              </a:ext>
            </a:extLst>
          </p:cNvPr>
          <p:cNvCxnSpPr/>
          <p:nvPr/>
        </p:nvCxnSpPr>
        <p:spPr>
          <a:xfrm>
            <a:off x="3651500" y="4673866"/>
            <a:ext cx="32719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B5B8F4-F0D4-3B02-45B7-B0E94DC1ADCD}"/>
                  </a:ext>
                </a:extLst>
              </p:cNvPr>
              <p:cNvSpPr txBox="1"/>
              <p:nvPr/>
            </p:nvSpPr>
            <p:spPr>
              <a:xfrm>
                <a:off x="6568214" y="4975743"/>
                <a:ext cx="104686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B5B8F4-F0D4-3B02-45B7-B0E94DC1AD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8214" y="4975743"/>
                <a:ext cx="1046862" cy="76906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54CF6EE-3475-C9EB-4974-F3F5558F7F79}"/>
              </a:ext>
            </a:extLst>
          </p:cNvPr>
          <p:cNvCxnSpPr/>
          <p:nvPr/>
        </p:nvCxnSpPr>
        <p:spPr>
          <a:xfrm>
            <a:off x="6305800" y="5717048"/>
            <a:ext cx="12192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9019D86-DA51-DB3D-0AB1-D67F3B78DE56}"/>
                  </a:ext>
                </a:extLst>
              </p:cNvPr>
              <p:cNvSpPr txBox="1"/>
              <p:nvPr/>
            </p:nvSpPr>
            <p:spPr>
              <a:xfrm>
                <a:off x="6561864" y="5651192"/>
                <a:ext cx="104686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9019D86-DA51-DB3D-0AB1-D67F3B78DE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1864" y="5651192"/>
                <a:ext cx="1046862" cy="73013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9DCE022-D9D5-EF88-4A11-87638F9374BF}"/>
              </a:ext>
            </a:extLst>
          </p:cNvPr>
          <p:cNvCxnSpPr/>
          <p:nvPr/>
        </p:nvCxnSpPr>
        <p:spPr>
          <a:xfrm>
            <a:off x="6299450" y="6353572"/>
            <a:ext cx="12192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12" name="yt_shape_11012"/>
              <p:cNvSpPr txBox="1"/>
              <p:nvPr/>
            </p:nvSpPr>
            <p:spPr>
              <a:xfrm>
                <a:off x="540000" y="900000"/>
                <a:ext cx="812722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12" name="yt_shape_11012" descr="{&quot;rangeId&quot;:2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27225" cy="642740"/>
              </a:xfrm>
              <a:prstGeom prst="rect">
                <a:avLst/>
              </a:prstGeom>
              <a:blipFill>
                <a:blip r:embed="rId2"/>
                <a:stretch>
                  <a:fillRect l="-2326" r="-112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570AA3C-D3B5-D464-FDA5-77F4903F876C}"/>
                  </a:ext>
                </a:extLst>
              </p:cNvPr>
              <p:cNvSpPr txBox="1"/>
              <p:nvPr/>
            </p:nvSpPr>
            <p:spPr>
              <a:xfrm>
                <a:off x="7736614" y="853194"/>
                <a:ext cx="78968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1, 'mathAnswerShape': 1, 'pageBreak': True}">
                <a:extLst>
                  <a:ext uri="{FF2B5EF4-FFF2-40B4-BE49-F238E27FC236}">
                    <a16:creationId xmlns:a16="http://schemas.microsoft.com/office/drawing/2014/main" id="{C570AA3C-D3B5-D464-FDA5-77F4903F87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6614" y="853194"/>
                <a:ext cx="789686" cy="7301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045C531-2243-F1F5-EBA4-BE13B29AFB95}"/>
              </a:ext>
            </a:extLst>
          </p:cNvPr>
          <p:cNvCxnSpPr/>
          <p:nvPr/>
        </p:nvCxnSpPr>
        <p:spPr>
          <a:xfrm>
            <a:off x="7474200" y="1555574"/>
            <a:ext cx="9620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9" name="yt_shape_10939"/>
          <p:cNvSpPr txBox="1"/>
          <p:nvPr/>
        </p:nvSpPr>
        <p:spPr>
          <a:xfrm>
            <a:off x="540000" y="900000"/>
            <a:ext cx="85920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下列式子可读作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0" name="yt_table_1094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002966"/>
              </p:ext>
            </p:extLst>
          </p:nvPr>
        </p:nvGraphicFramePr>
        <p:xfrm>
          <a:off x="540056" y="1379303"/>
          <a:ext cx="5681663" cy="1901952"/>
        </p:xfrm>
        <a:graphic>
          <a:graphicData uri="http://schemas.openxmlformats.org/drawingml/2006/table">
            <a:tbl>
              <a:tblPr/>
              <a:tblGrid>
                <a:gridCol w="5681663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392A0E4-4FE5-7958-0934-6CD81D1C2874}"/>
              </a:ext>
            </a:extLst>
          </p:cNvPr>
          <p:cNvSpPr txBox="1"/>
          <p:nvPr/>
        </p:nvSpPr>
        <p:spPr>
          <a:xfrm>
            <a:off x="8146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2" name="yt_shape_1094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看作性质符号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应读作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4ecd,isEnd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看作运算符号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应读作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551D76-12F2-0B8D-FB03-FA240A87184B}"/>
              </a:ext>
            </a:extLst>
          </p:cNvPr>
          <p:cNvSpPr txBox="1"/>
          <p:nvPr/>
        </p:nvSpPr>
        <p:spPr>
          <a:xfrm>
            <a:off x="7536707" y="85319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EFC785-6FE3-F9FE-48AA-955F96B41F75}"/>
              </a:ext>
            </a:extLst>
          </p:cNvPr>
          <p:cNvSpPr txBox="1"/>
          <p:nvPr/>
        </p:nvSpPr>
        <p:spPr>
          <a:xfrm>
            <a:off x="7155707" y="132868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3" name="yt_shape_10943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有理数的加减混合运算</a:t>
            </a:r>
          </a:p>
        </p:txBody>
      </p:sp>
      <p:sp>
        <p:nvSpPr>
          <p:cNvPr id="10944" name="yt_shape_10944"/>
          <p:cNvSpPr txBox="1"/>
          <p:nvPr/>
        </p:nvSpPr>
        <p:spPr>
          <a:xfrm>
            <a:off x="540000" y="1389434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统一成加法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5" name="yt_table_1094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014117"/>
              </p:ext>
            </p:extLst>
          </p:nvPr>
        </p:nvGraphicFramePr>
        <p:xfrm>
          <a:off x="540056" y="1868737"/>
          <a:ext cx="5664200" cy="1901952"/>
        </p:xfrm>
        <a:graphic>
          <a:graphicData uri="http://schemas.openxmlformats.org/drawingml/2006/table">
            <a:tbl>
              <a:tblPr/>
              <a:tblGrid>
                <a:gridCol w="5664200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</a:tbl>
          </a:graphicData>
        </a:graphic>
      </p:graphicFrame>
      <p:sp>
        <p:nvSpPr>
          <p:cNvPr id="10947" name="yt_shape_10947"/>
          <p:cNvSpPr txBox="1"/>
          <p:nvPr/>
        </p:nvSpPr>
        <p:spPr>
          <a:xfrm>
            <a:off x="540000" y="3821057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8" name="yt_table_109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526391"/>
              </p:ext>
            </p:extLst>
          </p:nvPr>
        </p:nvGraphicFramePr>
        <p:xfrm>
          <a:off x="540056" y="4300360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</a:tbl>
          </a:graphicData>
        </a:graphic>
      </p:graphicFrame>
      <p:pic>
        <p:nvPicPr>
          <p:cNvPr id="3" name="yt_shape_1721657043160">
            <a:extLst>
              <a:ext uri="{FF2B5EF4-FFF2-40B4-BE49-F238E27FC236}">
                <a16:creationId xmlns:a16="http://schemas.microsoft.com/office/drawing/2014/main" id="{6B0CCC75-D0D7-619B-02FE-00CA7DEB6C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DE8882-4D78-D31E-2F44-4AEB62762B0C}"/>
              </a:ext>
            </a:extLst>
          </p:cNvPr>
          <p:cNvSpPr txBox="1"/>
          <p:nvPr/>
        </p:nvSpPr>
        <p:spPr>
          <a:xfrm>
            <a:off x="96701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DAEBE2-E75D-8DE8-18B2-0B5AF9E435A4}"/>
              </a:ext>
            </a:extLst>
          </p:cNvPr>
          <p:cNvSpPr txBox="1"/>
          <p:nvPr/>
        </p:nvSpPr>
        <p:spPr>
          <a:xfrm>
            <a:off x="6469789" y="37742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0" name="yt_shape_10950"/>
          <p:cNvSpPr txBox="1"/>
          <p:nvPr/>
        </p:nvSpPr>
        <p:spPr>
          <a:xfrm>
            <a:off x="540000" y="900000"/>
            <a:ext cx="5232202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18A991-B267-A30F-7373-6031DB09DF16}"/>
              </a:ext>
            </a:extLst>
          </p:cNvPr>
          <p:cNvSpPr txBox="1"/>
          <p:nvPr/>
        </p:nvSpPr>
        <p:spPr>
          <a:xfrm>
            <a:off x="449989" y="180417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EE53F5-69EA-BB91-5843-18FC2777934E}"/>
              </a:ext>
            </a:extLst>
          </p:cNvPr>
          <p:cNvSpPr txBox="1"/>
          <p:nvPr/>
        </p:nvSpPr>
        <p:spPr>
          <a:xfrm>
            <a:off x="1638842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6D19B9-1500-90C3-D200-BC20F31388BF}"/>
              </a:ext>
            </a:extLst>
          </p:cNvPr>
          <p:cNvSpPr txBox="1"/>
          <p:nvPr/>
        </p:nvSpPr>
        <p:spPr>
          <a:xfrm>
            <a:off x="1638842" y="27551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7176CA-604E-17C7-B225-E57924BBE699}"/>
              </a:ext>
            </a:extLst>
          </p:cNvPr>
          <p:cNvSpPr txBox="1"/>
          <p:nvPr/>
        </p:nvSpPr>
        <p:spPr>
          <a:xfrm>
            <a:off x="449989" y="370612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95805F-8FF8-62D0-65DF-07C21D73DA1F}"/>
              </a:ext>
            </a:extLst>
          </p:cNvPr>
          <p:cNvSpPr txBox="1"/>
          <p:nvPr/>
        </p:nvSpPr>
        <p:spPr>
          <a:xfrm>
            <a:off x="1638842" y="418161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92B689-252E-191F-03AB-4D366948D498}"/>
              </a:ext>
            </a:extLst>
          </p:cNvPr>
          <p:cNvSpPr txBox="1"/>
          <p:nvPr/>
        </p:nvSpPr>
        <p:spPr>
          <a:xfrm>
            <a:off x="1638842" y="46570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5" name="yt_shape_10955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有理数加减混合运算的应用</a:t>
            </a:r>
          </a:p>
        </p:txBody>
      </p:sp>
      <p:sp>
        <p:nvSpPr>
          <p:cNvPr id="10956" name="yt_shape_10956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小明近期几次数学测试成绩如下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第二次比第一次高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c03b"/>
              </a:rPr>
              <a:t>第三次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比第二次低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第四次又比第三次高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7ce29"/>
              </a:rPr>
              <a:t>那么小明第四次测试的成绩是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57" name="yt_table_109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808526"/>
              </p:ext>
            </p:extLst>
          </p:nvPr>
        </p:nvGraphicFramePr>
        <p:xfrm>
          <a:off x="540056" y="2829000"/>
          <a:ext cx="42183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</a:tbl>
          </a:graphicData>
        </a:graphic>
      </p:graphicFrame>
      <p:pic>
        <p:nvPicPr>
          <p:cNvPr id="3" name="yt_shape_1721657043225">
            <a:extLst>
              <a:ext uri="{FF2B5EF4-FFF2-40B4-BE49-F238E27FC236}">
                <a16:creationId xmlns:a16="http://schemas.microsoft.com/office/drawing/2014/main" id="{87B88091-3FEE-D722-4179-69FC9D7D2E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EB00C3-BA7D-CD96-FA65-972A1F45F246}"/>
              </a:ext>
            </a:extLst>
          </p:cNvPr>
          <p:cNvSpPr txBox="1"/>
          <p:nvPr/>
        </p:nvSpPr>
        <p:spPr>
          <a:xfrm>
            <a:off x="10597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9" name="yt_shape_10959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天王星早晨的气温为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中午上升了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半夜又下降了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6058,isEnd"/>
              </a:rPr>
              <a:t>求半夜的气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半夜的气温是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已知某银行办理了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笔业务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0716,isEnd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68cae,isEnd"/>
              </a:rPr>
              <a:t>则这个银行的现金是增加了还是减少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增加或减少了多少元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规定取出为负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存进为正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可得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这个银行的现金增加了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增加了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0877A2-A28A-62F8-FAF6-5E9E9B628771}"/>
              </a:ext>
            </a:extLst>
          </p:cNvPr>
          <p:cNvSpPr txBox="1"/>
          <p:nvPr/>
        </p:nvSpPr>
        <p:spPr>
          <a:xfrm>
            <a:off x="2583708" y="132868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37C40F-0D1F-A58E-6A77-9FEA34113DDD}"/>
              </a:ext>
            </a:extLst>
          </p:cNvPr>
          <p:cNvSpPr txBox="1"/>
          <p:nvPr/>
        </p:nvSpPr>
        <p:spPr>
          <a:xfrm>
            <a:off x="7155707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8419EA-3638-BF0F-AA09-C8539548002D}"/>
              </a:ext>
            </a:extLst>
          </p:cNvPr>
          <p:cNvSpPr txBox="1"/>
          <p:nvPr/>
        </p:nvSpPr>
        <p:spPr>
          <a:xfrm>
            <a:off x="450108" y="3230634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规定取出为负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存进为正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BBA339-D1F7-4F01-8291-C52A5C76B433}"/>
              </a:ext>
            </a:extLst>
          </p:cNvPr>
          <p:cNvSpPr txBox="1"/>
          <p:nvPr/>
        </p:nvSpPr>
        <p:spPr>
          <a:xfrm>
            <a:off x="450108" y="3706122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F9F328-9930-3B02-A9DB-101CDDB06B1E}"/>
              </a:ext>
            </a:extLst>
          </p:cNvPr>
          <p:cNvSpPr txBox="1"/>
          <p:nvPr/>
        </p:nvSpPr>
        <p:spPr>
          <a:xfrm>
            <a:off x="450108" y="4181610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这个银行的现金增加了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增加了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63" name="yt_shape_10963"/>
              <p:cNvSpPr txBox="1"/>
              <p:nvPr/>
            </p:nvSpPr>
            <p:spPr>
              <a:xfrm>
                <a:off x="540000" y="900000"/>
                <a:ext cx="7396256" cy="38840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运用运算律出现符号错误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57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63" name="yt_shape_10963" descr="{&quot;rangeId&quot;:12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96256" cy="3884012"/>
              </a:xfrm>
              <a:prstGeom prst="rect">
                <a:avLst/>
              </a:prstGeom>
              <a:blipFill>
                <a:blip r:embed="rId2"/>
                <a:stretch>
                  <a:fillRect l="-2556" t="-1413" r="-1484" b="-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D5C366E-D29F-B1F0-3B83-139E64C3E612}"/>
                  </a:ext>
                </a:extLst>
              </p:cNvPr>
              <p:cNvSpPr txBox="1"/>
              <p:nvPr/>
            </p:nvSpPr>
            <p:spPr>
              <a:xfrm>
                <a:off x="449989" y="2004132"/>
                <a:ext cx="49902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2, 'pageBreak': True}">
                <a:extLst>
                  <a:ext uri="{FF2B5EF4-FFF2-40B4-BE49-F238E27FC236}">
                    <a16:creationId xmlns:a16="http://schemas.microsoft.com/office/drawing/2014/main" id="{BD5C366E-D29F-B1F0-3B83-139E64C3E6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132"/>
                <a:ext cx="4990211" cy="769061"/>
              </a:xfrm>
              <a:prstGeom prst="rect">
                <a:avLst/>
              </a:prstGeom>
              <a:blipFill>
                <a:blip r:embed="rId3"/>
                <a:stretch>
                  <a:fillRect l="-195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C7300D-9924-B850-36C9-0AE0D5D3CE3C}"/>
                  </a:ext>
                </a:extLst>
              </p:cNvPr>
              <p:cNvSpPr txBox="1"/>
              <p:nvPr/>
            </p:nvSpPr>
            <p:spPr>
              <a:xfrm>
                <a:off x="1638409" y="2679581"/>
                <a:ext cx="5753735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57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C7300D-9924-B850-36C9-0AE0D5D3CE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8409" y="2679581"/>
                <a:ext cx="5753735" cy="801701"/>
              </a:xfrm>
              <a:prstGeom prst="rect">
                <a:avLst/>
              </a:prstGeom>
              <a:blipFill>
                <a:blip r:embed="rId4"/>
                <a:stretch>
                  <a:fillRect l="-1695" b="-1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91A202A-663D-AF35-C4D8-305BCDDE9DCA}"/>
                  </a:ext>
                </a:extLst>
              </p:cNvPr>
              <p:cNvSpPr txBox="1"/>
              <p:nvPr/>
            </p:nvSpPr>
            <p:spPr>
              <a:xfrm>
                <a:off x="1638409" y="3387670"/>
                <a:ext cx="25137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91A202A-663D-AF35-C4D8-305BCDDE9D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8409" y="3387670"/>
                <a:ext cx="2513711" cy="769061"/>
              </a:xfrm>
              <a:prstGeom prst="rect">
                <a:avLst/>
              </a:prstGeom>
              <a:blipFill>
                <a:blip r:embed="rId5"/>
                <a:stretch>
                  <a:fillRect l="-3883" r="-388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B4736CD-EAA8-6488-219B-C650143036BE}"/>
                  </a:ext>
                </a:extLst>
              </p:cNvPr>
              <p:cNvSpPr txBox="1"/>
              <p:nvPr/>
            </p:nvSpPr>
            <p:spPr>
              <a:xfrm>
                <a:off x="1638409" y="4063119"/>
                <a:ext cx="15993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B4736CD-EAA8-6488-219B-C650143036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8409" y="4063119"/>
                <a:ext cx="1599312" cy="730136"/>
              </a:xfrm>
              <a:prstGeom prst="rect">
                <a:avLst/>
              </a:prstGeom>
              <a:blipFill>
                <a:blip r:embed="rId6"/>
                <a:stretch>
                  <a:fillRect l="-6107" r="-610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9" name="yt_shape_1096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68" name="yt_image_10968" title="H_41.8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1" name="yt_shape_10971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是最小的自然数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是最大的负整数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763c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72" name="yt_table_109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406513"/>
              </p:ext>
            </p:extLst>
          </p:nvPr>
        </p:nvGraphicFramePr>
        <p:xfrm>
          <a:off x="540056" y="2441600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</a:tbl>
          </a:graphicData>
        </a:graphic>
      </p:graphicFrame>
      <p:sp>
        <p:nvSpPr>
          <p:cNvPr id="10974" name="yt_shape_10974"/>
          <p:cNvSpPr txBox="1"/>
          <p:nvPr/>
        </p:nvSpPr>
        <p:spPr>
          <a:xfrm>
            <a:off x="540120" y="34431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水利勘察队沿一条河向上游走了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又继续向上游走了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adec"/>
              </a:rPr>
              <a:t>然后又向下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又向下游走了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这时勘察队在出发点的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75" name="yt_table_1097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052106"/>
              </p:ext>
            </p:extLst>
          </p:nvPr>
        </p:nvGraphicFramePr>
        <p:xfrm>
          <a:off x="540056" y="4402589"/>
          <a:ext cx="2928938" cy="1901952"/>
        </p:xfrm>
        <a:graphic>
          <a:graphicData uri="http://schemas.openxmlformats.org/drawingml/2006/table">
            <a:tbl>
              <a:tblPr/>
              <a:tblGrid>
                <a:gridCol w="2928938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上游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下游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上游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下游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FF7AB14-33EF-04E3-5D28-BB36ABE1E7C3}"/>
              </a:ext>
            </a:extLst>
          </p:cNvPr>
          <p:cNvSpPr txBox="1"/>
          <p:nvPr/>
        </p:nvSpPr>
        <p:spPr>
          <a:xfrm>
            <a:off x="10597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36F4FF-4745-DCEF-49A8-166407289F21}"/>
              </a:ext>
            </a:extLst>
          </p:cNvPr>
          <p:cNvSpPr txBox="1"/>
          <p:nvPr/>
        </p:nvSpPr>
        <p:spPr>
          <a:xfrm>
            <a:off x="9152783" y="38718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903</Words>
  <Application>Microsoft Office PowerPoint</Application>
  <PresentationFormat>宽屏</PresentationFormat>
  <Paragraphs>140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0" baseType="lpstr">
      <vt:lpstr>,isEnd</vt:lpstr>
      <vt:lpstr>_⨹_1_70716,isEnd</vt:lpstr>
      <vt:lpstr>_⨹_1_a763c</vt:lpstr>
      <vt:lpstr>_⨹_1_d4ecd,isEnd</vt:lpstr>
      <vt:lpstr>_⨹_1_f0408,isEnd</vt:lpstr>
      <vt:lpstr>_⨹_13_7ce29</vt:lpstr>
      <vt:lpstr>_⨹_16_68cae,isEnd</vt:lpstr>
      <vt:lpstr>_⨹_17_d1797</vt:lpstr>
      <vt:lpstr>_⨹_3_1c03b</vt:lpstr>
      <vt:lpstr>_⨹_5_08ca6,isEnd</vt:lpstr>
      <vt:lpstr>_⨹_5_36058,isEnd</vt:lpstr>
      <vt:lpstr>_⨹_5_cadec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11</cp:revision>
  <dcterms:created xsi:type="dcterms:W3CDTF">2024-07-22T14:01:11Z</dcterms:created>
  <dcterms:modified xsi:type="dcterms:W3CDTF">2024-07-23T14:28:14Z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