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8" r:id="rId5"/>
    <p:sldId id="335" r:id="rId6"/>
    <p:sldId id="309" r:id="rId7"/>
    <p:sldId id="314" r:id="rId8"/>
    <p:sldId id="317" r:id="rId9"/>
    <p:sldId id="320" r:id="rId10"/>
    <p:sldId id="323" r:id="rId11"/>
    <p:sldId id="325" r:id="rId12"/>
    <p:sldId id="336" r:id="rId13"/>
    <p:sldId id="326" r:id="rId14"/>
    <p:sldId id="333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67" y="331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89" name="yt_shape_10689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688" name="yt_image_10688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91" name="yt_shape_10691"/>
          <p:cNvSpPr txBox="1"/>
          <p:nvPr/>
        </p:nvSpPr>
        <p:spPr>
          <a:xfrm>
            <a:off x="540000" y="1482165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有理数的加法法则</a:t>
            </a:r>
          </a:p>
        </p:txBody>
      </p:sp>
      <p:sp>
        <p:nvSpPr>
          <p:cNvPr id="10692" name="yt_shape_10692"/>
          <p:cNvSpPr txBox="1"/>
          <p:nvPr/>
        </p:nvSpPr>
        <p:spPr>
          <a:xfrm>
            <a:off x="540000" y="1971599"/>
            <a:ext cx="61298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计算结果为正的是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93" name="yt_table_1069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3341731"/>
              </p:ext>
            </p:extLst>
          </p:nvPr>
        </p:nvGraphicFramePr>
        <p:xfrm>
          <a:off x="540056" y="2450902"/>
          <a:ext cx="6809106" cy="950976"/>
        </p:xfrm>
        <a:graphic>
          <a:graphicData uri="http://schemas.openxmlformats.org/drawingml/2006/table">
            <a:tbl>
              <a:tblPr/>
              <a:tblGrid>
                <a:gridCol w="4175443">
                  <a:extLst>
                    <a:ext uri="{9D8B030D-6E8A-4147-A177-3AD203B41FA5}">
                      <a16:colId xmlns:a16="http://schemas.microsoft.com/office/drawing/2014/main" val="10186"/>
                    </a:ext>
                  </a:extLst>
                </a:gridCol>
                <a:gridCol w="2633663">
                  <a:extLst>
                    <a:ext uri="{9D8B030D-6E8A-4147-A177-3AD203B41FA5}">
                      <a16:colId xmlns:a16="http://schemas.microsoft.com/office/drawing/2014/main" val="101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6"/>
                  </a:ext>
                </a:extLst>
              </a:tr>
            </a:tbl>
          </a:graphicData>
        </a:graphic>
      </p:graphicFrame>
      <p:sp>
        <p:nvSpPr>
          <p:cNvPr id="10695" name="yt_shape_10695"/>
          <p:cNvSpPr txBox="1"/>
          <p:nvPr/>
        </p:nvSpPr>
        <p:spPr>
          <a:xfrm>
            <a:off x="540000" y="3452456"/>
            <a:ext cx="58397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如果两个数的和是正数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96" name="yt_table_1069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3775492"/>
              </p:ext>
            </p:extLst>
          </p:nvPr>
        </p:nvGraphicFramePr>
        <p:xfrm>
          <a:off x="540056" y="3931759"/>
          <a:ext cx="6502400" cy="1901952"/>
        </p:xfrm>
        <a:graphic>
          <a:graphicData uri="http://schemas.openxmlformats.org/drawingml/2006/table">
            <a:tbl>
              <a:tblPr/>
              <a:tblGrid>
                <a:gridCol w="6502400">
                  <a:extLst>
                    <a:ext uri="{9D8B030D-6E8A-4147-A177-3AD203B41FA5}">
                      <a16:colId xmlns:a16="http://schemas.microsoft.com/office/drawing/2014/main" val="101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这两个数都是正数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一个为正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一个为零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这两个数一正一负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且正数的绝对值较大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必属上面三种情况之一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0"/>
                  </a:ext>
                </a:extLst>
              </a:tr>
            </a:tbl>
          </a:graphicData>
        </a:graphic>
      </p:graphicFrame>
      <p:pic>
        <p:nvPicPr>
          <p:cNvPr id="3" name="yt_shape_1721657010303">
            <a:extLst>
              <a:ext uri="{FF2B5EF4-FFF2-40B4-BE49-F238E27FC236}">
                <a16:creationId xmlns:a16="http://schemas.microsoft.com/office/drawing/2014/main" id="{6FB545B3-BBA4-C67A-3277-AF2F1D09BC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BB2238F-E29F-E33F-2CA5-1CBB2842D3FB}"/>
              </a:ext>
            </a:extLst>
          </p:cNvPr>
          <p:cNvSpPr txBox="1"/>
          <p:nvPr/>
        </p:nvSpPr>
        <p:spPr>
          <a:xfrm>
            <a:off x="57077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BA26804-61DF-432B-A461-02D288033F05}"/>
              </a:ext>
            </a:extLst>
          </p:cNvPr>
          <p:cNvSpPr txBox="1"/>
          <p:nvPr/>
        </p:nvSpPr>
        <p:spPr>
          <a:xfrm>
            <a:off x="5402989" y="340565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1" name="yt_shape_10751"/>
          <p:cNvSpPr txBox="1"/>
          <p:nvPr/>
        </p:nvSpPr>
        <p:spPr>
          <a:xfrm>
            <a:off x="540119" y="900000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某摩托车厂计划一周生产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辆摩托车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平均每天生产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由于各种原因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de38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实际每天生产量与计划量相比有出入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下表是某周的实际生产情况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超产为正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e93e"/>
              </a:rPr>
              <a:t>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产为负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</a:t>
            </a:r>
          </a:p>
        </p:txBody>
      </p:sp>
      <p:graphicFrame>
        <p:nvGraphicFramePr>
          <p:cNvPr id="10752" name="yt_table_10752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6865560"/>
              </p:ext>
            </p:extLst>
          </p:nvPr>
        </p:nvGraphicFramePr>
        <p:xfrm>
          <a:off x="540000" y="2475451"/>
          <a:ext cx="11111995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3894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94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94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887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887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887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8874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8874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星期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二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五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六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日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增减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754" name="yt_shape_10754"/>
          <p:cNvSpPr txBox="1"/>
          <p:nvPr/>
        </p:nvSpPr>
        <p:spPr>
          <a:xfrm>
            <a:off x="540119" y="3879057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前三天生产的摩托车依次为多少辆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根据记录可知前三天生产摩托车的数量分别为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3_57b73"/>
              </a:rPr>
              <a:t>205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5191117-F9F2-B1EF-1283-AE9131F99279}"/>
              </a:ext>
            </a:extLst>
          </p:cNvPr>
          <p:cNvSpPr txBox="1"/>
          <p:nvPr/>
        </p:nvSpPr>
        <p:spPr>
          <a:xfrm>
            <a:off x="450108" y="4307739"/>
            <a:ext cx="10314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根据记录可知前三天生产摩托车的数量分别为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3_57b73"/>
              </a:rPr>
              <a:t>205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14BA437-42E8-FE9A-93FD-6F40C6F342D7}"/>
              </a:ext>
            </a:extLst>
          </p:cNvPr>
          <p:cNvSpPr txBox="1"/>
          <p:nvPr/>
        </p:nvSpPr>
        <p:spPr>
          <a:xfrm>
            <a:off x="450108" y="4783227"/>
            <a:ext cx="886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6" name="yt_shape_10756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产量最多的一天比产量最少的一天多生产多少辆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产量最多的一天是周六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生产摩托车的数量为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3_70d37"/>
              </a:rPr>
              <a:t>218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产量最少的一天是周五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生产摩托车的数量是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产量最多的一天比产量最少的一天多生产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	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D843EC3-07E9-6BC6-BDE0-BD3BA02AE0DF}"/>
              </a:ext>
            </a:extLst>
          </p:cNvPr>
          <p:cNvSpPr txBox="1"/>
          <p:nvPr/>
        </p:nvSpPr>
        <p:spPr>
          <a:xfrm>
            <a:off x="450108" y="1328682"/>
            <a:ext cx="10467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产量最多的一天是周六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生产摩托车的数量为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3_70d37"/>
              </a:rPr>
              <a:t>218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766D94E-229C-1312-F729-115A5A46276C}"/>
              </a:ext>
            </a:extLst>
          </p:cNvPr>
          <p:cNvSpPr txBox="1"/>
          <p:nvPr/>
        </p:nvSpPr>
        <p:spPr>
          <a:xfrm>
            <a:off x="450108" y="1804170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CA9B503-D5B3-4598-3D41-7F37D67CC687}"/>
              </a:ext>
            </a:extLst>
          </p:cNvPr>
          <p:cNvSpPr txBox="1"/>
          <p:nvPr/>
        </p:nvSpPr>
        <p:spPr>
          <a:xfrm>
            <a:off x="450108" y="2279658"/>
            <a:ext cx="10086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产量最少的一天是周五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生产摩托车的数量是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330BF01-47AF-4F0B-1D0D-61995070AE5B}"/>
              </a:ext>
            </a:extLst>
          </p:cNvPr>
          <p:cNvSpPr txBox="1"/>
          <p:nvPr/>
        </p:nvSpPr>
        <p:spPr>
          <a:xfrm>
            <a:off x="450108" y="2755146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E6156B2-2B17-B62E-2134-3A2F78CC32EF}"/>
              </a:ext>
            </a:extLst>
          </p:cNvPr>
          <p:cNvSpPr txBox="1"/>
          <p:nvPr/>
        </p:nvSpPr>
        <p:spPr>
          <a:xfrm>
            <a:off x="450108" y="3230634"/>
            <a:ext cx="7495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产量最多的一天比产量最少的一天多生产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	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0" name="yt_shape_10760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759" name="yt_image_10759" title="H_41.8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62" name="yt_shape_10762"/>
          <p:cNvSpPr txBox="1"/>
          <p:nvPr/>
        </p:nvSpPr>
        <p:spPr>
          <a:xfrm>
            <a:off x="540000" y="1482165"/>
            <a:ext cx="9105057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｜；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｜；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｜；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｜；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）｜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6A22A61-E160-1522-90B8-4FFF6072E265}"/>
              </a:ext>
            </a:extLst>
          </p:cNvPr>
          <p:cNvSpPr txBox="1"/>
          <p:nvPr/>
        </p:nvSpPr>
        <p:spPr>
          <a:xfrm>
            <a:off x="4107589" y="191084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37FD0AD-F214-4D52-0862-C97E28C2BD4C}"/>
              </a:ext>
            </a:extLst>
          </p:cNvPr>
          <p:cNvSpPr txBox="1"/>
          <p:nvPr/>
        </p:nvSpPr>
        <p:spPr>
          <a:xfrm>
            <a:off x="4107589" y="238633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5CE813-1BF6-7A35-5490-3CCC10B5BD4C}"/>
              </a:ext>
            </a:extLst>
          </p:cNvPr>
          <p:cNvSpPr txBox="1"/>
          <p:nvPr/>
        </p:nvSpPr>
        <p:spPr>
          <a:xfrm>
            <a:off x="4107589" y="286182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26577A9-AA87-D021-07A4-0AC08F6001B4}"/>
              </a:ext>
            </a:extLst>
          </p:cNvPr>
          <p:cNvSpPr txBox="1"/>
          <p:nvPr/>
        </p:nvSpPr>
        <p:spPr>
          <a:xfrm>
            <a:off x="4107589" y="333731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DC32959-8ABE-D1C6-08EA-779D809431BC}"/>
              </a:ext>
            </a:extLst>
          </p:cNvPr>
          <p:cNvSpPr txBox="1"/>
          <p:nvPr/>
        </p:nvSpPr>
        <p:spPr>
          <a:xfrm>
            <a:off x="3193189" y="381279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8" name="yt_shape_10768"/>
          <p:cNvSpPr txBox="1"/>
          <p:nvPr/>
        </p:nvSpPr>
        <p:spPr>
          <a:xfrm>
            <a:off x="540000" y="900000"/>
            <a:ext cx="10464403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做完上述这组填空题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你可以得出什么结论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请你用字母表示你的结论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结论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同号时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异号时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｜＜｜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中至少有一个为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ADEBA83-404E-EE78-DB2B-50ECFB22973F}"/>
              </a:ext>
            </a:extLst>
          </p:cNvPr>
          <p:cNvSpPr txBox="1"/>
          <p:nvPr/>
        </p:nvSpPr>
        <p:spPr>
          <a:xfrm>
            <a:off x="449989" y="1328682"/>
            <a:ext cx="80667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结论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同号时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C75F51E-91BE-CAF9-D19F-5B3C7E2C819B}"/>
              </a:ext>
            </a:extLst>
          </p:cNvPr>
          <p:cNvSpPr txBox="1"/>
          <p:nvPr/>
        </p:nvSpPr>
        <p:spPr>
          <a:xfrm>
            <a:off x="449989" y="1804170"/>
            <a:ext cx="65427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异号时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｜＜｜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7F45056-CEA7-AA72-4D9D-62B3434F99F0}"/>
              </a:ext>
            </a:extLst>
          </p:cNvPr>
          <p:cNvSpPr txBox="1"/>
          <p:nvPr/>
        </p:nvSpPr>
        <p:spPr>
          <a:xfrm>
            <a:off x="449989" y="2279658"/>
            <a:ext cx="80667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中至少有一个为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8" name="yt_shape_10698"/>
          <p:cNvSpPr txBox="1"/>
          <p:nvPr/>
        </p:nvSpPr>
        <p:spPr>
          <a:xfrm>
            <a:off x="540000" y="900000"/>
            <a:ext cx="736098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青海省中考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99" name="yt_table_1069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5351445"/>
              </p:ext>
            </p:extLst>
          </p:nvPr>
        </p:nvGraphicFramePr>
        <p:xfrm>
          <a:off x="540056" y="1379303"/>
          <a:ext cx="8114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89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9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91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1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1"/>
                  </a:ext>
                </a:extLst>
              </a:tr>
            </a:tbl>
          </a:graphicData>
        </a:graphic>
      </p:graphicFrame>
      <p:sp>
        <p:nvSpPr>
          <p:cNvPr id="10701" name="yt_shape_10701"/>
          <p:cNvSpPr txBox="1"/>
          <p:nvPr/>
        </p:nvSpPr>
        <p:spPr>
          <a:xfrm>
            <a:off x="540000" y="1905474"/>
            <a:ext cx="7386638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在每题后面的横线上填写和的符号及运算结果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4D327D-E872-F139-C58E-57773A44CB47}"/>
              </a:ext>
            </a:extLst>
          </p:cNvPr>
          <p:cNvSpPr txBox="1"/>
          <p:nvPr/>
        </p:nvSpPr>
        <p:spPr>
          <a:xfrm>
            <a:off x="69269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5032486-E7BF-494B-2A8C-7909F3E24CCA}"/>
              </a:ext>
            </a:extLst>
          </p:cNvPr>
          <p:cNvSpPr txBox="1"/>
          <p:nvPr/>
        </p:nvSpPr>
        <p:spPr>
          <a:xfrm>
            <a:off x="4259989" y="233415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BC48E12-C28D-073A-D033-B79E1324D07F}"/>
              </a:ext>
            </a:extLst>
          </p:cNvPr>
          <p:cNvSpPr txBox="1"/>
          <p:nvPr/>
        </p:nvSpPr>
        <p:spPr>
          <a:xfrm>
            <a:off x="6698389" y="233415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1EB9DEF-EE32-312F-CECE-186D90E40396}"/>
              </a:ext>
            </a:extLst>
          </p:cNvPr>
          <p:cNvSpPr txBox="1"/>
          <p:nvPr/>
        </p:nvSpPr>
        <p:spPr>
          <a:xfrm>
            <a:off x="4259989" y="280964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F5E9FD0-3009-2888-92B2-92E54407AD70}"/>
              </a:ext>
            </a:extLst>
          </p:cNvPr>
          <p:cNvSpPr txBox="1"/>
          <p:nvPr/>
        </p:nvSpPr>
        <p:spPr>
          <a:xfrm>
            <a:off x="6698389" y="2809644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5DC1810-50E9-2C93-2782-9C92F96BF0FB}"/>
              </a:ext>
            </a:extLst>
          </p:cNvPr>
          <p:cNvSpPr txBox="1"/>
          <p:nvPr/>
        </p:nvSpPr>
        <p:spPr>
          <a:xfrm>
            <a:off x="3497989" y="328513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E3698D8-5F40-1BD2-2B8E-20AEED9B2206}"/>
              </a:ext>
            </a:extLst>
          </p:cNvPr>
          <p:cNvSpPr txBox="1"/>
          <p:nvPr/>
        </p:nvSpPr>
        <p:spPr>
          <a:xfrm>
            <a:off x="6088789" y="328513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12B9498-8C0A-1B60-8F12-A56BE724814C}"/>
              </a:ext>
            </a:extLst>
          </p:cNvPr>
          <p:cNvSpPr txBox="1"/>
          <p:nvPr/>
        </p:nvSpPr>
        <p:spPr>
          <a:xfrm>
            <a:off x="3345589" y="376062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6F9BEB5-996D-9B3F-5339-2FF9C050A827}"/>
              </a:ext>
            </a:extLst>
          </p:cNvPr>
          <p:cNvSpPr txBox="1"/>
          <p:nvPr/>
        </p:nvSpPr>
        <p:spPr>
          <a:xfrm>
            <a:off x="5783989" y="376062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09D8C74-9AEE-7F5C-C874-A4B4CA9CE0CF}"/>
              </a:ext>
            </a:extLst>
          </p:cNvPr>
          <p:cNvSpPr txBox="1"/>
          <p:nvPr/>
        </p:nvSpPr>
        <p:spPr>
          <a:xfrm>
            <a:off x="3802789" y="4236108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07" name="yt_shape_10707"/>
              <p:cNvSpPr txBox="1"/>
              <p:nvPr/>
            </p:nvSpPr>
            <p:spPr>
              <a:xfrm>
                <a:off x="540000" y="900000"/>
                <a:ext cx="3693319" cy="51503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707" name="yt_shape_10707" descr="{&quot;rangeId&quot;:2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693319" cy="5150321"/>
              </a:xfrm>
              <a:prstGeom prst="rect">
                <a:avLst/>
              </a:prstGeom>
              <a:blipFill>
                <a:blip r:embed="rId2"/>
                <a:stretch>
                  <a:fillRect l="-5124" t="-1065" r="-4132" b="-27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E1CC92B-DC76-5994-C4DF-D822B9B7DCDF}"/>
              </a:ext>
            </a:extLst>
          </p:cNvPr>
          <p:cNvSpPr txBox="1"/>
          <p:nvPr/>
        </p:nvSpPr>
        <p:spPr>
          <a:xfrm>
            <a:off x="449989" y="1804170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CD59C4B-2904-8483-B53F-29B5C2B06287}"/>
              </a:ext>
            </a:extLst>
          </p:cNvPr>
          <p:cNvSpPr txBox="1"/>
          <p:nvPr/>
        </p:nvSpPr>
        <p:spPr>
          <a:xfrm>
            <a:off x="1633906" y="227965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ABD583C-35B7-3FDF-178B-3EC4C62DFB61}"/>
              </a:ext>
            </a:extLst>
          </p:cNvPr>
          <p:cNvSpPr txBox="1"/>
          <p:nvPr/>
        </p:nvSpPr>
        <p:spPr>
          <a:xfrm>
            <a:off x="449989" y="3230634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CB581F2-581B-FCF0-CCED-1414CB914082}"/>
              </a:ext>
            </a:extLst>
          </p:cNvPr>
          <p:cNvSpPr txBox="1"/>
          <p:nvPr/>
        </p:nvSpPr>
        <p:spPr>
          <a:xfrm>
            <a:off x="1689145" y="370612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DD0C2D8-DB1A-EB14-17DF-84E2849BC3FB}"/>
                  </a:ext>
                </a:extLst>
              </p:cNvPr>
              <p:cNvSpPr txBox="1"/>
              <p:nvPr/>
            </p:nvSpPr>
            <p:spPr>
              <a:xfrm>
                <a:off x="449989" y="4855472"/>
                <a:ext cx="3828161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23, 'hasSerialNum': 1}">
                <a:extLst>
                  <a:ext uri="{FF2B5EF4-FFF2-40B4-BE49-F238E27FC236}">
                    <a16:creationId xmlns:a16="http://schemas.microsoft.com/office/drawing/2014/main" id="{FDD0C2D8-DB1A-EB14-17DF-84E2849BC3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55472"/>
                <a:ext cx="3828161" cy="767474"/>
              </a:xfrm>
              <a:prstGeom prst="rect">
                <a:avLst/>
              </a:prstGeom>
              <a:blipFill>
                <a:blip r:embed="rId3"/>
                <a:stretch>
                  <a:fillRect l="-2548" r="-2389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A77ACEF3-E89A-C5FF-1846-EAFF56A1C48B}"/>
              </a:ext>
            </a:extLst>
          </p:cNvPr>
          <p:cNvSpPr txBox="1"/>
          <p:nvPr/>
        </p:nvSpPr>
        <p:spPr>
          <a:xfrm>
            <a:off x="1631504" y="5559706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16" name="yt_shape_10716"/>
              <p:cNvSpPr txBox="1"/>
              <p:nvPr/>
            </p:nvSpPr>
            <p:spPr>
              <a:xfrm>
                <a:off x="540000" y="900000"/>
                <a:ext cx="3765454" cy="17845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716" name="yt_shape_10716" descr="{&quot;rangeId&quot;:2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765454" cy="1784527"/>
              </a:xfrm>
              <a:prstGeom prst="rect">
                <a:avLst/>
              </a:prstGeom>
              <a:blipFill>
                <a:blip r:embed="rId2"/>
                <a:stretch>
                  <a:fillRect l="-5024" r="-4052" b="-99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AC04356-0A29-7943-287D-21E73B3FCB92}"/>
                  </a:ext>
                </a:extLst>
              </p:cNvPr>
              <p:cNvSpPr txBox="1"/>
              <p:nvPr/>
            </p:nvSpPr>
            <p:spPr>
              <a:xfrm>
                <a:off x="449989" y="1524643"/>
                <a:ext cx="39091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6}">
                <a:extLst>
                  <a:ext uri="{FF2B5EF4-FFF2-40B4-BE49-F238E27FC236}">
                    <a16:creationId xmlns:a16="http://schemas.microsoft.com/office/drawing/2014/main" id="{FAC04356-0A29-7943-287D-21E73B3FCB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4643"/>
                <a:ext cx="3909123" cy="765061"/>
              </a:xfrm>
              <a:prstGeom prst="rect">
                <a:avLst/>
              </a:prstGeom>
              <a:blipFill>
                <a:blip r:embed="rId3"/>
                <a:stretch>
                  <a:fillRect l="-2496" r="-249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93F96499-F284-6237-E18A-195F03E74A29}"/>
              </a:ext>
            </a:extLst>
          </p:cNvPr>
          <p:cNvSpPr txBox="1"/>
          <p:nvPr/>
        </p:nvSpPr>
        <p:spPr>
          <a:xfrm>
            <a:off x="1631504" y="2204864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20" name="yt_shape_10720"/>
          <p:cNvSpPr txBox="1"/>
          <p:nvPr/>
        </p:nvSpPr>
        <p:spPr>
          <a:xfrm>
            <a:off x="540000" y="900000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有理数加法的应用</a:t>
            </a:r>
          </a:p>
        </p:txBody>
      </p:sp>
      <p:sp>
        <p:nvSpPr>
          <p:cNvPr id="10721" name="yt_shape_10721"/>
          <p:cNvSpPr txBox="1"/>
          <p:nvPr/>
        </p:nvSpPr>
        <p:spPr>
          <a:xfrm>
            <a:off x="540119" y="1389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一艘潜艇所在高度为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一条鲨鱼在潜艇上方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63183,isEnd"/>
              </a:rPr>
              <a:t>则鲨鱼所在高度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0722" name="yt_shape_10722"/>
          <p:cNvSpPr txBox="1"/>
          <p:nvPr/>
        </p:nvSpPr>
        <p:spPr>
          <a:xfrm>
            <a:off x="540119" y="2348869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某直升机在空中做升降练习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第一次上升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第二次下降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232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f55c3"/>
              </a:rPr>
              <a:t>请问此时飞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机是否又回到了原来的高度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如果没有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比原来升高了还是降低了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0723" name="yt_shape_10723"/>
          <p:cNvSpPr txBox="1"/>
          <p:nvPr/>
        </p:nvSpPr>
        <p:spPr>
          <a:xfrm>
            <a:off x="540000" y="3291824"/>
            <a:ext cx="8309967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飞机第一次上升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第二次上升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232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则两次上升的高度之和为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232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所以飞机没有回到原来的高度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比原来降低了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1657010384">
            <a:extLst>
              <a:ext uri="{FF2B5EF4-FFF2-40B4-BE49-F238E27FC236}">
                <a16:creationId xmlns:a16="http://schemas.microsoft.com/office/drawing/2014/main" id="{224887F1-8DAE-46A1-40F7-F69975D310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5F72D5D-2F79-30FA-B4A9-4F076365092F}"/>
              </a:ext>
            </a:extLst>
          </p:cNvPr>
          <p:cNvSpPr txBox="1"/>
          <p:nvPr/>
        </p:nvSpPr>
        <p:spPr>
          <a:xfrm>
            <a:off x="1059708" y="1818116"/>
            <a:ext cx="1331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50m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898DB2D-18B4-FDBD-8599-A5CDCD1863C9}"/>
              </a:ext>
            </a:extLst>
          </p:cNvPr>
          <p:cNvSpPr txBox="1"/>
          <p:nvPr/>
        </p:nvSpPr>
        <p:spPr>
          <a:xfrm>
            <a:off x="449989" y="3245018"/>
            <a:ext cx="8409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飞机第一次上升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第二次上升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6B3669D-33DD-E8E9-57FB-2FDC59034A32}"/>
              </a:ext>
            </a:extLst>
          </p:cNvPr>
          <p:cNvSpPr txBox="1"/>
          <p:nvPr/>
        </p:nvSpPr>
        <p:spPr>
          <a:xfrm>
            <a:off x="449989" y="3720506"/>
            <a:ext cx="7800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则两次上升的高度之和为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297DE74-8CD7-1C21-EE34-E80E75E0CE7F}"/>
              </a:ext>
            </a:extLst>
          </p:cNvPr>
          <p:cNvSpPr txBox="1"/>
          <p:nvPr/>
        </p:nvSpPr>
        <p:spPr>
          <a:xfrm>
            <a:off x="449989" y="4195994"/>
            <a:ext cx="7038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所以飞机没有回到原来的高度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比原来降低了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24" name="yt_shape_10724"/>
              <p:cNvSpPr txBox="1"/>
              <p:nvPr/>
            </p:nvSpPr>
            <p:spPr>
              <a:xfrm>
                <a:off x="540000" y="900000"/>
                <a:ext cx="6155531" cy="11263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【易错点】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异号两数相加时易出现符号错误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724" name="yt_shape_10724" descr="{&quot;rangeId&quot;:9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155531" cy="1126399"/>
              </a:xfrm>
              <a:prstGeom prst="rect">
                <a:avLst/>
              </a:prstGeom>
              <a:blipFill>
                <a:blip r:embed="rId2"/>
                <a:stretch>
                  <a:fillRect l="-3072" t="-4891" r="-2081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15FDFBE-0D68-F59B-F431-B999E4265CC4}"/>
                  </a:ext>
                </a:extLst>
              </p:cNvPr>
              <p:cNvSpPr txBox="1"/>
              <p:nvPr/>
            </p:nvSpPr>
            <p:spPr>
              <a:xfrm>
                <a:off x="4021864" y="1328682"/>
                <a:ext cx="1142112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9, 'pageBreak': True}">
                <a:extLst>
                  <a:ext uri="{FF2B5EF4-FFF2-40B4-BE49-F238E27FC236}">
                    <a16:creationId xmlns:a16="http://schemas.microsoft.com/office/drawing/2014/main" id="{B15FDFBE-0D68-F59B-F431-B999E4265C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1864" y="1328682"/>
                <a:ext cx="1142112" cy="733629"/>
              </a:xfrm>
              <a:prstGeom prst="rect">
                <a:avLst/>
              </a:prstGeom>
              <a:blipFill>
                <a:blip r:embed="rId3"/>
                <a:stretch>
                  <a:fillRect l="-8556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FC1344C-AE24-85DF-69CB-FB8FB99610CD}"/>
              </a:ext>
            </a:extLst>
          </p:cNvPr>
          <p:cNvCxnSpPr/>
          <p:nvPr/>
        </p:nvCxnSpPr>
        <p:spPr>
          <a:xfrm>
            <a:off x="3807075" y="2034555"/>
            <a:ext cx="1266889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0727"/>
              <p:cNvSpPr txBox="1"/>
              <p:nvPr/>
            </p:nvSpPr>
            <p:spPr>
              <a:xfrm>
                <a:off x="540000" y="2276872"/>
                <a:ext cx="6809556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07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76872"/>
                <a:ext cx="6809556" cy="641201"/>
              </a:xfrm>
              <a:prstGeom prst="rect">
                <a:avLst/>
              </a:prstGeom>
              <a:blipFill>
                <a:blip r:embed="rId4"/>
                <a:stretch>
                  <a:fillRect l="-2775" r="-1701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EC992C7-23DC-3061-79F7-A0A8E19D126D}"/>
                  </a:ext>
                </a:extLst>
              </p:cNvPr>
              <p:cNvSpPr txBox="1"/>
              <p:nvPr/>
            </p:nvSpPr>
            <p:spPr>
              <a:xfrm>
                <a:off x="6079264" y="2230066"/>
                <a:ext cx="1142112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EC992C7-23DC-3061-79F7-A0A8E19D12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9264" y="2230066"/>
                <a:ext cx="1142112" cy="728612"/>
              </a:xfrm>
              <a:prstGeom prst="rect">
                <a:avLst/>
              </a:prstGeom>
              <a:blipFill>
                <a:blip r:embed="rId5"/>
                <a:stretch>
                  <a:fillRect l="-7979" b="-25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09893BB6-3D18-BC70-220C-58C2F404D7BC}"/>
              </a:ext>
            </a:extLst>
          </p:cNvPr>
          <p:cNvCxnSpPr/>
          <p:nvPr/>
        </p:nvCxnSpPr>
        <p:spPr>
          <a:xfrm>
            <a:off x="5864475" y="2930922"/>
            <a:ext cx="1266889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30" name="yt_shape_10730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729" name="yt_image_10729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32" name="yt_shape_10732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新考法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中任取两个数相加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若所得的和的最大值是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b617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最小值是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33" name="yt_table_1073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7044107"/>
              </p:ext>
            </p:extLst>
          </p:nvPr>
        </p:nvGraphicFramePr>
        <p:xfrm>
          <a:off x="540056" y="2441600"/>
          <a:ext cx="84194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9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9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95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1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2"/>
                  </a:ext>
                </a:extLst>
              </a:tr>
            </a:tbl>
          </a:graphicData>
        </a:graphic>
      </p:graphicFrame>
      <p:sp>
        <p:nvSpPr>
          <p:cNvPr id="10735" name="yt_shape_10735"/>
          <p:cNvSpPr txBox="1"/>
          <p:nvPr/>
        </p:nvSpPr>
        <p:spPr>
          <a:xfrm>
            <a:off x="540000" y="2967771"/>
            <a:ext cx="983762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36" name="yt_table_1073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735666"/>
              </p:ext>
            </p:extLst>
          </p:nvPr>
        </p:nvGraphicFramePr>
        <p:xfrm>
          <a:off x="540056" y="3447074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9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9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99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2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3"/>
                  </a:ext>
                </a:extLst>
              </a:tr>
            </a:tbl>
          </a:graphicData>
        </a:graphic>
      </p:graphicFrame>
      <p:sp>
        <p:nvSpPr>
          <p:cNvPr id="10738" name="yt_shape_10738"/>
          <p:cNvSpPr txBox="1"/>
          <p:nvPr/>
        </p:nvSpPr>
        <p:spPr>
          <a:xfrm>
            <a:off x="540000" y="3973245"/>
            <a:ext cx="8461785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【条件变式】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6F00BAC-743B-71DE-C0C4-AB4CB61183F7}"/>
              </a:ext>
            </a:extLst>
          </p:cNvPr>
          <p:cNvSpPr txBox="1"/>
          <p:nvPr/>
        </p:nvSpPr>
        <p:spPr>
          <a:xfrm>
            <a:off x="5355483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C016490-6C71-8E5A-ED8C-858DB0B7A404}"/>
              </a:ext>
            </a:extLst>
          </p:cNvPr>
          <p:cNvSpPr txBox="1"/>
          <p:nvPr/>
        </p:nvSpPr>
        <p:spPr>
          <a:xfrm>
            <a:off x="9379676" y="292096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232B58C-20DD-02C1-393F-FE6E6BA02C62}"/>
              </a:ext>
            </a:extLst>
          </p:cNvPr>
          <p:cNvSpPr txBox="1"/>
          <p:nvPr/>
        </p:nvSpPr>
        <p:spPr>
          <a:xfrm>
            <a:off x="7081538" y="440192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A785CDD-5DC5-228C-E298-9DD65A659C93}"/>
              </a:ext>
            </a:extLst>
          </p:cNvPr>
          <p:cNvSpPr txBox="1"/>
          <p:nvPr/>
        </p:nvSpPr>
        <p:spPr>
          <a:xfrm>
            <a:off x="7081538" y="4877415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39" name="yt_shape_10739"/>
          <p:cNvSpPr txBox="1"/>
          <p:nvPr/>
        </p:nvSpPr>
        <p:spPr>
          <a:xfrm>
            <a:off x="540000" y="900000"/>
            <a:ext cx="745216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跨学科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下表列出了国外几个城市与北京的时差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0740" name="yt_table_10740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5114966"/>
              </p:ext>
            </p:extLst>
          </p:nvPr>
        </p:nvGraphicFramePr>
        <p:xfrm>
          <a:off x="540000" y="1531667"/>
          <a:ext cx="11111997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22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城市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纽约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巴黎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东京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芝加哥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时差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h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742" name="yt_shape_10742"/>
          <p:cNvSpPr txBox="1"/>
          <p:nvPr/>
        </p:nvSpPr>
        <p:spPr>
          <a:xfrm>
            <a:off x="540119" y="2935273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如果现在的北京时间是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日下午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那么现在的纽约时间是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6.005039,H:37.44"/>
              </a:rPr>
              <a:t/>
            </a:r>
            <a:b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6.005039,H:37.44"/>
              </a:rPr>
            </a:b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是最大负整数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是绝对值最小的整数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是最小的正整数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66e2,isEnd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8F41B57-D37D-1080-BA50-871E7FD06F04}"/>
              </a:ext>
            </a:extLst>
          </p:cNvPr>
          <p:cNvSpPr txBox="1"/>
          <p:nvPr/>
        </p:nvSpPr>
        <p:spPr>
          <a:xfrm>
            <a:off x="9289307" y="2888467"/>
            <a:ext cx="2085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日凌晨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c5027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4995213-67C6-72B4-6D33-72112F4D1C6A}"/>
              </a:ext>
            </a:extLst>
          </p:cNvPr>
          <p:cNvSpPr txBox="1"/>
          <p:nvPr/>
        </p:nvSpPr>
        <p:spPr>
          <a:xfrm>
            <a:off x="450108" y="336395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272174D-11ED-EEE7-E63D-ECCD36480B46}"/>
              </a:ext>
            </a:extLst>
          </p:cNvPr>
          <p:cNvSpPr txBox="1"/>
          <p:nvPr/>
        </p:nvSpPr>
        <p:spPr>
          <a:xfrm>
            <a:off x="1899496" y="4314931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745" name="yt_shape_10745"/>
              <p:cNvSpPr txBox="1"/>
              <p:nvPr/>
            </p:nvSpPr>
            <p:spPr>
              <a:xfrm>
                <a:off x="549579" y="1181498"/>
                <a:ext cx="6073779" cy="374609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745" name="yt_shape_107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9579" y="1181498"/>
                <a:ext cx="6073779" cy="3746090"/>
              </a:xfrm>
              <a:prstGeom prst="rect">
                <a:avLst/>
              </a:prstGeom>
              <a:blipFill>
                <a:blip r:embed="rId2"/>
                <a:stretch>
                  <a:fillRect l="-3009" r="-2106" b="-40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88D5237-CD46-8D7A-6A70-EBE9B8E40CA2}"/>
              </a:ext>
            </a:extLst>
          </p:cNvPr>
          <p:cNvSpPr txBox="1"/>
          <p:nvPr/>
        </p:nvSpPr>
        <p:spPr>
          <a:xfrm>
            <a:off x="459568" y="1810142"/>
            <a:ext cx="505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E5F4CC0-5EC1-F8F8-A27F-D7CCD38E14C6}"/>
              </a:ext>
            </a:extLst>
          </p:cNvPr>
          <p:cNvSpPr txBox="1"/>
          <p:nvPr/>
        </p:nvSpPr>
        <p:spPr>
          <a:xfrm>
            <a:off x="1678767" y="2298944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7B5A278-EA62-3621-4BDB-4387DCEFC314}"/>
              </a:ext>
            </a:extLst>
          </p:cNvPr>
          <p:cNvSpPr txBox="1"/>
          <p:nvPr/>
        </p:nvSpPr>
        <p:spPr>
          <a:xfrm>
            <a:off x="459568" y="3469206"/>
            <a:ext cx="490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BC227AD-2244-A5F5-AAA6-42BC4BE5B832}"/>
              </a:ext>
            </a:extLst>
          </p:cNvPr>
          <p:cNvSpPr txBox="1"/>
          <p:nvPr/>
        </p:nvSpPr>
        <p:spPr>
          <a:xfrm>
            <a:off x="1677687" y="3958008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EAEC991-63BA-F0AF-96C0-36D4610AC94A}"/>
              </a:ext>
            </a:extLst>
          </p:cNvPr>
          <p:cNvSpPr txBox="1"/>
          <p:nvPr/>
        </p:nvSpPr>
        <p:spPr>
          <a:xfrm>
            <a:off x="1631504" y="4433496"/>
            <a:ext cx="1551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9376" y="692696"/>
            <a:ext cx="1646605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1286</Words>
  <Application>Microsoft Office PowerPoint</Application>
  <PresentationFormat>宽屏</PresentationFormat>
  <Paragraphs>173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8" baseType="lpstr">
      <vt:lpstr>,isEnd</vt:lpstr>
      <vt:lpstr>_⨹_1_3e93e</vt:lpstr>
      <vt:lpstr>_⨹_1_466e2,isEnd</vt:lpstr>
      <vt:lpstr>_⨹_1_c5027</vt:lpstr>
      <vt:lpstr>_⨹_1_cb617</vt:lpstr>
      <vt:lpstr>_⨹_1_fde38</vt:lpstr>
      <vt:lpstr>_⨹_3_57b73</vt:lpstr>
      <vt:lpstr>_⨹_3_70d37</vt:lpstr>
      <vt:lpstr>_⨹_5_f55c3</vt:lpstr>
      <vt:lpstr>_⨹_7_63183,isEnd</vt:lpstr>
      <vt:lpstr>Finished</vt:lpstr>
      <vt:lpstr>IsAddLine</vt:lpstr>
      <vt:lpstr>W:6.005039,H:37.44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11</cp:revision>
  <dcterms:created xsi:type="dcterms:W3CDTF">2024-07-22T14:01:11Z</dcterms:created>
  <dcterms:modified xsi:type="dcterms:W3CDTF">2024-07-23T14:17:49Z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