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5" r:id="rId4"/>
    <p:sldId id="306" r:id="rId5"/>
    <p:sldId id="308" r:id="rId6"/>
    <p:sldId id="309" r:id="rId7"/>
    <p:sldId id="310" r:id="rId8"/>
    <p:sldId id="312" r:id="rId9"/>
    <p:sldId id="314" r:id="rId10"/>
    <p:sldId id="316" r:id="rId11"/>
    <p:sldId id="325" r:id="rId12"/>
    <p:sldId id="318" r:id="rId13"/>
    <p:sldId id="326" r:id="rId14"/>
    <p:sldId id="320" r:id="rId15"/>
    <p:sldId id="256" r:id="rId16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3" d="100"/>
          <a:sy n="63" d="100"/>
        </p:scale>
        <p:origin x="67" y="331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ags" Target="tags/tag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25" name="yt_shape_13625"/>
          <p:cNvSpPr txBox="1"/>
          <p:nvPr/>
        </p:nvSpPr>
        <p:spPr>
          <a:xfrm>
            <a:off x="540000" y="900000"/>
            <a:ext cx="2557431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3624" name="yt_image_13624">
            <a:extLst>
              <a:ext uri="">
                <a16:creationId xmlns:a14="http://schemas.microsoft.com/office/drawing/2010/main" xmlns:a16="http://schemas.microsoft.com/office/drawing/2014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02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627" name="yt_shape_13627"/>
          <p:cNvSpPr txBox="1"/>
          <p:nvPr/>
        </p:nvSpPr>
        <p:spPr>
          <a:xfrm>
            <a:off x="540000" y="1482165"/>
            <a:ext cx="3351880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优化方案问题</a:t>
            </a:r>
          </a:p>
        </p:txBody>
      </p:sp>
      <p:sp>
        <p:nvSpPr>
          <p:cNvPr id="13628" name="yt_shape_13628"/>
          <p:cNvSpPr txBox="1"/>
          <p:nvPr/>
        </p:nvSpPr>
        <p:spPr>
          <a:xfrm>
            <a:off x="540119" y="1971599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某服装商店出售一种优惠购物卡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元买这种卡后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0_d3857"/>
              </a:rPr>
              <a:t>凭卡可在这家商店按八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折购物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下列情况买卡购物合算的是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629" name="yt_table_13629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95531618"/>
              </p:ext>
            </p:extLst>
          </p:nvPr>
        </p:nvGraphicFramePr>
        <p:xfrm>
          <a:off x="540056" y="2931034"/>
          <a:ext cx="5420043" cy="950976"/>
        </p:xfrm>
        <a:graphic>
          <a:graphicData uri="http://schemas.openxmlformats.org/drawingml/2006/table">
            <a:tbl>
              <a:tblPr/>
              <a:tblGrid>
                <a:gridCol w="3167380">
                  <a:extLst>
                    <a:ext uri="{9D8B030D-6E8A-4147-A177-3AD203B41FA5}">
                      <a16:colId xmlns:a16="http://schemas.microsoft.com/office/drawing/2014/main" val="10704"/>
                    </a:ext>
                  </a:extLst>
                </a:gridCol>
                <a:gridCol w="2252663">
                  <a:extLst>
                    <a:ext uri="{9D8B030D-6E8A-4147-A177-3AD203B41FA5}">
                      <a16:colId xmlns:a16="http://schemas.microsoft.com/office/drawing/2014/main" val="1070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购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900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购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500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购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1200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购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1000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02"/>
                  </a:ext>
                </a:extLst>
              </a:tr>
            </a:tbl>
          </a:graphicData>
        </a:graphic>
      </p:graphicFrame>
      <p:pic>
        <p:nvPicPr>
          <p:cNvPr id="3" name="yt_shape_1721657463309">
            <a:extLst>
              <a:ext uri="{FF2B5EF4-FFF2-40B4-BE49-F238E27FC236}">
                <a16:creationId xmlns:a16="http://schemas.microsoft.com/office/drawing/2014/main" id="{8F8C3FD5-D74A-BBB1-5745-BF3CF4E5D49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2618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23DBA157-A90A-66D7-BB24-49367D9A9FE7}"/>
              </a:ext>
            </a:extLst>
          </p:cNvPr>
          <p:cNvSpPr txBox="1"/>
          <p:nvPr/>
        </p:nvSpPr>
        <p:spPr>
          <a:xfrm>
            <a:off x="5936508" y="2400281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62" name="yt_shape_13662"/>
          <p:cNvSpPr txBox="1"/>
          <p:nvPr/>
        </p:nvSpPr>
        <p:spPr>
          <a:xfrm>
            <a:off x="540000" y="900000"/>
            <a:ext cx="9683548" cy="282917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若小王家全年缴纳的费用为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1140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则全年用气量是多少立方米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设小王家全年用气量为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由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360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600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由题意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360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360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1140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解得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400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答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全年用气量是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400m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3DA64AD0-8094-822B-E995-AF3E15E62752}"/>
              </a:ext>
            </a:extLst>
          </p:cNvPr>
          <p:cNvSpPr txBox="1"/>
          <p:nvPr/>
        </p:nvSpPr>
        <p:spPr>
          <a:xfrm>
            <a:off x="449989" y="1328682"/>
            <a:ext cx="53204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设小王家全年用气量为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D8F9118-6198-B8B1-3B69-18B693731C73}"/>
              </a:ext>
            </a:extLst>
          </p:cNvPr>
          <p:cNvSpPr txBox="1"/>
          <p:nvPr/>
        </p:nvSpPr>
        <p:spPr>
          <a:xfrm>
            <a:off x="449989" y="1804170"/>
            <a:ext cx="37630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由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360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600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40EC62B-AB79-F839-F969-912E78F5A693}"/>
              </a:ext>
            </a:extLst>
          </p:cNvPr>
          <p:cNvSpPr txBox="1"/>
          <p:nvPr/>
        </p:nvSpPr>
        <p:spPr>
          <a:xfrm>
            <a:off x="449989" y="2279658"/>
            <a:ext cx="6494970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由题意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360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360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1140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7F715F7-40B3-6E59-9EA1-3E3F36AC9582}"/>
              </a:ext>
            </a:extLst>
          </p:cNvPr>
          <p:cNvSpPr txBox="1"/>
          <p:nvPr/>
        </p:nvSpPr>
        <p:spPr>
          <a:xfrm>
            <a:off x="449989" y="2755146"/>
            <a:ext cx="19342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400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CD166944-9FAB-41A0-C3A5-80472918543B}"/>
              </a:ext>
            </a:extLst>
          </p:cNvPr>
          <p:cNvSpPr txBox="1"/>
          <p:nvPr/>
        </p:nvSpPr>
        <p:spPr>
          <a:xfrm>
            <a:off x="449989" y="3230634"/>
            <a:ext cx="35662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全年用气量是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400m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66" name="yt_shape_13666"/>
          <p:cNvSpPr txBox="1"/>
          <p:nvPr/>
        </p:nvSpPr>
        <p:spPr>
          <a:xfrm>
            <a:off x="540000" y="900000"/>
            <a:ext cx="2557431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3665" name="yt_image_13665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02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668" name="yt_shape_13668"/>
          <p:cNvSpPr txBox="1"/>
          <p:nvPr/>
        </p:nvSpPr>
        <p:spPr>
          <a:xfrm>
            <a:off x="540000" y="1482165"/>
            <a:ext cx="1018227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核心素养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模型观念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某地两超市在元旦期间分别推出如下促销方式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sp>
        <p:nvSpPr>
          <p:cNvPr id="13669" name="yt_shape_13669"/>
          <p:cNvSpPr txBox="1"/>
          <p:nvPr/>
        </p:nvSpPr>
        <p:spPr>
          <a:xfrm>
            <a:off x="540119" y="1961468"/>
            <a:ext cx="11111999" cy="1461481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square" lIns="72000" tIns="0" rIns="72000" bIns="7200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甲超市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全场均按八八折优惠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乙超市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购物不超过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不给予优惠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超过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元而不超过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元一律打九折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7cf87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超过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元时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其中的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元优惠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％，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超过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元的部分打八折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13670" name="yt_shape_13670"/>
          <p:cNvSpPr txBox="1"/>
          <p:nvPr/>
        </p:nvSpPr>
        <p:spPr>
          <a:xfrm>
            <a:off x="540000" y="3473737"/>
            <a:ext cx="5078313" cy="41203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已知两家超市相同商品的标价都一样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13671" name="yt_shape_13671"/>
          <p:cNvSpPr txBox="1"/>
          <p:nvPr/>
        </p:nvSpPr>
        <p:spPr>
          <a:xfrm>
            <a:off x="540000" y="3936561"/>
            <a:ext cx="815607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当购物总额为多少时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在甲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乙两家超市实付款相同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</p:txBody>
      </p:sp>
      <p:sp>
        <p:nvSpPr>
          <p:cNvPr id="13672" name="yt_shape_13672"/>
          <p:cNvSpPr txBox="1"/>
          <p:nvPr/>
        </p:nvSpPr>
        <p:spPr>
          <a:xfrm>
            <a:off x="540119" y="4415864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设购物总额是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元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由题意知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列方程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88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500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_⨹_1_6f887"/>
              </a:rPr>
              <a:t>－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解得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625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故当购物总额是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625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元时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在甲、乙两家超市实付款相同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DFAF2277-A974-8705-0D5C-30A825D8DEBE}"/>
              </a:ext>
            </a:extLst>
          </p:cNvPr>
          <p:cNvSpPr txBox="1"/>
          <p:nvPr/>
        </p:nvSpPr>
        <p:spPr>
          <a:xfrm>
            <a:off x="450108" y="4369059"/>
            <a:ext cx="109289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设购物总额是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由题意知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500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列方程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88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500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  <a:sym typeface="_⨹_1_6f887"/>
              </a:rPr>
              <a:t>－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/>
            </a:r>
            <a:b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</a:b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EA74F0B-93AD-2F64-63F3-96A02B372A67}"/>
              </a:ext>
            </a:extLst>
          </p:cNvPr>
          <p:cNvSpPr txBox="1"/>
          <p:nvPr/>
        </p:nvSpPr>
        <p:spPr>
          <a:xfrm>
            <a:off x="450108" y="4844546"/>
            <a:ext cx="53648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625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32FA3D1-6E65-776B-5AF9-E065FD32681D}"/>
              </a:ext>
            </a:extLst>
          </p:cNvPr>
          <p:cNvSpPr txBox="1"/>
          <p:nvPr/>
        </p:nvSpPr>
        <p:spPr>
          <a:xfrm>
            <a:off x="450108" y="5320034"/>
            <a:ext cx="78000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故当购物总额是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625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在甲、乙两家超市实付款相同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73" name="yt_shape_13673"/>
          <p:cNvSpPr txBox="1"/>
          <p:nvPr/>
        </p:nvSpPr>
        <p:spPr>
          <a:xfrm>
            <a:off x="540119" y="900000"/>
            <a:ext cx="11492915" cy="521335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某顾客在乙超市购物实付款是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482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试问该顾客的选择合算吗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f5416"/>
              </a:rPr>
              <a:t>试说明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理由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不合算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理由如下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因为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500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450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482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所以该顾客总额多于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元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设该顾客购物总额为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元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由题意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500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482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解得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540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若顾客在甲超市购买相同的物品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则实际付款金额为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540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475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元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因为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475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482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所以该顾客的选择不合算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64AD033E-1C17-B213-5E5A-CA5DA95EDE75}"/>
              </a:ext>
            </a:extLst>
          </p:cNvPr>
          <p:cNvSpPr txBox="1"/>
          <p:nvPr/>
        </p:nvSpPr>
        <p:spPr>
          <a:xfrm>
            <a:off x="450108" y="1804170"/>
            <a:ext cx="4142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不合算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理由如下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91C66BE-1729-9F27-52A1-4C828D26AC69}"/>
              </a:ext>
            </a:extLst>
          </p:cNvPr>
          <p:cNvSpPr txBox="1"/>
          <p:nvPr/>
        </p:nvSpPr>
        <p:spPr>
          <a:xfrm>
            <a:off x="450108" y="2279658"/>
            <a:ext cx="3837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500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450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482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AEA9F82-1F89-1F5D-2D4E-602588811830}"/>
              </a:ext>
            </a:extLst>
          </p:cNvPr>
          <p:cNvSpPr txBox="1"/>
          <p:nvPr/>
        </p:nvSpPr>
        <p:spPr>
          <a:xfrm>
            <a:off x="450108" y="2755146"/>
            <a:ext cx="3837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所以该顾客总额多于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913DB7F-4CFE-00FD-58FA-68AAF1CB89D8}"/>
              </a:ext>
            </a:extLst>
          </p:cNvPr>
          <p:cNvSpPr txBox="1"/>
          <p:nvPr/>
        </p:nvSpPr>
        <p:spPr>
          <a:xfrm>
            <a:off x="450108" y="3230634"/>
            <a:ext cx="51346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设该顾客购物总额为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由题意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65A8976F-4E5D-995E-649E-926732A7250D}"/>
              </a:ext>
            </a:extLst>
          </p:cNvPr>
          <p:cNvSpPr txBox="1"/>
          <p:nvPr/>
        </p:nvSpPr>
        <p:spPr>
          <a:xfrm>
            <a:off x="450108" y="3706122"/>
            <a:ext cx="58966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500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482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67D145B2-795C-FE0A-9942-9B7E19334A17}"/>
              </a:ext>
            </a:extLst>
          </p:cNvPr>
          <p:cNvSpPr txBox="1"/>
          <p:nvPr/>
        </p:nvSpPr>
        <p:spPr>
          <a:xfrm>
            <a:off x="450108" y="4181610"/>
            <a:ext cx="19342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540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DC2AD0A3-E409-5B69-1936-7AB7B24450A9}"/>
              </a:ext>
            </a:extLst>
          </p:cNvPr>
          <p:cNvSpPr txBox="1"/>
          <p:nvPr/>
        </p:nvSpPr>
        <p:spPr>
          <a:xfrm>
            <a:off x="450108" y="4657098"/>
            <a:ext cx="106956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若顾客在甲超市购买相同的物品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则实际付款金额为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540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475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438B2417-DCC2-1B0F-0A57-E877B46D2ABF}"/>
              </a:ext>
            </a:extLst>
          </p:cNvPr>
          <p:cNvSpPr txBox="1"/>
          <p:nvPr/>
        </p:nvSpPr>
        <p:spPr>
          <a:xfrm>
            <a:off x="450108" y="5132586"/>
            <a:ext cx="2618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475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482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B4BF1D47-BA9B-F16B-D814-1DC69BCCA228}"/>
              </a:ext>
            </a:extLst>
          </p:cNvPr>
          <p:cNvSpPr txBox="1"/>
          <p:nvPr/>
        </p:nvSpPr>
        <p:spPr>
          <a:xfrm>
            <a:off x="450108" y="5608074"/>
            <a:ext cx="3685286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所以该顾客的选择不合算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75" name="yt_shape_13675"/>
          <p:cNvSpPr txBox="1"/>
          <p:nvPr/>
        </p:nvSpPr>
        <p:spPr>
          <a:xfrm>
            <a:off x="540000" y="900000"/>
            <a:ext cx="10387459" cy="138877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名师点睛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选择最佳方案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先求出两种方式收费一样的情况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再分具体情况讨论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分段计费要正确分段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找准计算公式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最后合理计费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做到不重复不遗漏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/>
          <p:cNvSpPr txBox="1"/>
          <p:nvPr/>
        </p:nvSpPr>
        <p:spPr>
          <a:xfrm>
            <a:off x="558139" y="1019330"/>
            <a:ext cx="11162805" cy="470898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</a:t>
            </a: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31" name="yt_shape_13631"/>
          <p:cNvSpPr txBox="1"/>
          <p:nvPr/>
        </p:nvSpPr>
        <p:spPr>
          <a:xfrm>
            <a:off x="540119" y="900000"/>
            <a:ext cx="11111999" cy="2829172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教材第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138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页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探究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变式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小刚想在以下两种灯中选购一盏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一种是功率为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c6055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即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009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千瓦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的节能灯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售价为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/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另一种是功率为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即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a3248"/>
              </a:rPr>
              <a:t>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的白炽灯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售价为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/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已知小刚家所在地的电价是每千瓦时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9e865"/>
              </a:rPr>
              <a:t>若照明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时间是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一盏节能灯的费用为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一盏白炽灯的费用为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【注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c195f"/>
              </a:rPr>
              <a:t>费用包含灯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的售价和电费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电费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灯的功率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单位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千瓦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照明时间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单位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0d331"/>
              </a:rPr>
              <a:t>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】</a:t>
            </a:r>
          </a:p>
        </p:txBody>
      </p:sp>
      <p:sp>
        <p:nvSpPr>
          <p:cNvPr id="13632" name="yt_shape_13632"/>
          <p:cNvSpPr txBox="1"/>
          <p:nvPr/>
        </p:nvSpPr>
        <p:spPr>
          <a:xfrm>
            <a:off x="540000" y="3779960"/>
            <a:ext cx="734816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</a:t>
            </a:r>
            <a:r>
              <a:rPr sz="3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</a:t>
            </a:r>
            <a:r>
              <a:rPr sz="7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</p:txBody>
      </p:sp>
      <p:sp>
        <p:nvSpPr>
          <p:cNvPr id="13633" name="yt_shape_13633"/>
          <p:cNvSpPr txBox="1"/>
          <p:nvPr/>
        </p:nvSpPr>
        <p:spPr>
          <a:xfrm>
            <a:off x="540000" y="4259263"/>
            <a:ext cx="846385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若两种灯的使用费用一样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则照明时间是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</p:txBody>
      </p:sp>
      <p:sp>
        <p:nvSpPr>
          <p:cNvPr id="13634" name="yt_shape_13634"/>
          <p:cNvSpPr txBox="1"/>
          <p:nvPr/>
        </p:nvSpPr>
        <p:spPr>
          <a:xfrm>
            <a:off x="540119" y="4738566"/>
            <a:ext cx="11492915" cy="8921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小刚想在这两种灯中选购一盏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假设照明时间是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3000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小刚应选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sym typeface="W:6.005039,H:37.44"/>
              </a:rPr>
              <a:t/>
            </a:r>
            <a:b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sym typeface="W:6.005039,H:37.44"/>
              </a:rPr>
            </a:br>
            <a:r>
              <a:rPr sz="2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</a:t>
            </a:r>
            <a:r>
              <a:rPr sz="1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比较合算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E539BC74-3E51-266E-1AA4-EAEBB7404A6E}"/>
              </a:ext>
            </a:extLst>
          </p:cNvPr>
          <p:cNvSpPr txBox="1"/>
          <p:nvPr/>
        </p:nvSpPr>
        <p:spPr>
          <a:xfrm>
            <a:off x="2410552" y="3733154"/>
            <a:ext cx="223907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0045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54B7C64-7C7A-E27B-0A62-69332618AD55}"/>
              </a:ext>
            </a:extLst>
          </p:cNvPr>
          <p:cNvSpPr txBox="1"/>
          <p:nvPr/>
        </p:nvSpPr>
        <p:spPr>
          <a:xfrm>
            <a:off x="5668102" y="3733154"/>
            <a:ext cx="193427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02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C8A37C5-A140-ABFA-D51A-A6370247B790}"/>
              </a:ext>
            </a:extLst>
          </p:cNvPr>
          <p:cNvSpPr txBox="1"/>
          <p:nvPr/>
        </p:nvSpPr>
        <p:spPr>
          <a:xfrm>
            <a:off x="7003189" y="4212457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2000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CFB9BC05-D5F8-B789-754C-524881361B4D}"/>
              </a:ext>
            </a:extLst>
          </p:cNvPr>
          <p:cNvSpPr txBox="1"/>
          <p:nvPr/>
        </p:nvSpPr>
        <p:spPr>
          <a:xfrm>
            <a:off x="10508507" y="4691761"/>
            <a:ext cx="865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  <a:sym typeface="_⨹_2_8687c"/>
              </a:rPr>
              <a:t>节能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/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243D0B4B-E04E-C3EC-C426-BE855E84D72E}"/>
              </a:ext>
            </a:extLst>
          </p:cNvPr>
          <p:cNvSpPr txBox="1"/>
          <p:nvPr/>
        </p:nvSpPr>
        <p:spPr>
          <a:xfrm>
            <a:off x="450108" y="5167248"/>
            <a:ext cx="789686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灯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35" name="yt_shape_13635"/>
          <p:cNvSpPr txBox="1"/>
          <p:nvPr/>
        </p:nvSpPr>
        <p:spPr>
          <a:xfrm>
            <a:off x="540000" y="900000"/>
            <a:ext cx="3351880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分段计费问题</a:t>
            </a:r>
          </a:p>
        </p:txBody>
      </p:sp>
      <p:sp>
        <p:nvSpPr>
          <p:cNvPr id="13636" name="yt_shape_13636"/>
          <p:cNvSpPr txBox="1"/>
          <p:nvPr/>
        </p:nvSpPr>
        <p:spPr>
          <a:xfrm>
            <a:off x="540119" y="1389434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小明所在城市的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阶梯水价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收费办法是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每户用水不超过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每吨水费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4eabf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超过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超过部分每吨加收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小明家今年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月份用水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共交水费为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9c0cd"/>
              </a:rPr>
              <a:t>44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根据题意列出关于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的方程正确的是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637" name="yt_table_13637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68728491"/>
              </p:ext>
            </p:extLst>
          </p:nvPr>
        </p:nvGraphicFramePr>
        <p:xfrm>
          <a:off x="540056" y="2829000"/>
          <a:ext cx="4006850" cy="1901952"/>
        </p:xfrm>
        <a:graphic>
          <a:graphicData uri="http://schemas.openxmlformats.org/drawingml/2006/table">
            <a:tbl>
              <a:tblPr/>
              <a:tblGrid>
                <a:gridCol w="4006850">
                  <a:extLst>
                    <a:ext uri="{9D8B030D-6E8A-4147-A177-3AD203B41FA5}">
                      <a16:colId xmlns:a16="http://schemas.microsoft.com/office/drawing/2014/main" val="1070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5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5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9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9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06"/>
                  </a:ext>
                </a:extLst>
              </a:tr>
            </a:tbl>
          </a:graphicData>
        </a:graphic>
      </p:graphicFrame>
      <p:pic>
        <p:nvPicPr>
          <p:cNvPr id="3" name="yt_shape_1721657463373">
            <a:extLst>
              <a:ext uri="{FF2B5EF4-FFF2-40B4-BE49-F238E27FC236}">
                <a16:creationId xmlns:a16="http://schemas.microsoft.com/office/drawing/2014/main" id="{E85DA760-85A5-AF74-1464-100E7AF7917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9255648A-9E84-B351-FB0E-0E9A3F35C73B}"/>
              </a:ext>
            </a:extLst>
          </p:cNvPr>
          <p:cNvSpPr txBox="1"/>
          <p:nvPr/>
        </p:nvSpPr>
        <p:spPr>
          <a:xfrm>
            <a:off x="6471496" y="2293604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39" name="yt_shape_13639"/>
          <p:cNvSpPr txBox="1"/>
          <p:nvPr/>
        </p:nvSpPr>
        <p:spPr>
          <a:xfrm>
            <a:off x="540119" y="900000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某市出租车起步价是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4km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及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4km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以内为起步价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达到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4km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以后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b2f49"/>
              </a:rPr>
              <a:t>每增加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1km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加收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某人乘出租车交了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6_bc8ae"/>
              </a:rPr>
              <a:t>则这个乘客乘坐出租车行驶的路程为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640" name="yt_table_13640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40484519"/>
              </p:ext>
            </p:extLst>
          </p:nvPr>
        </p:nvGraphicFramePr>
        <p:xfrm>
          <a:off x="540056" y="2339566"/>
          <a:ext cx="4081780" cy="950976"/>
        </p:xfrm>
        <a:graphic>
          <a:graphicData uri="http://schemas.openxmlformats.org/drawingml/2006/table">
            <a:tbl>
              <a:tblPr/>
              <a:tblGrid>
                <a:gridCol w="2506980">
                  <a:extLst>
                    <a:ext uri="{9D8B030D-6E8A-4147-A177-3AD203B41FA5}">
                      <a16:colId xmlns:a16="http://schemas.microsoft.com/office/drawing/2014/main" val="10707"/>
                    </a:ext>
                  </a:extLst>
                </a:gridCol>
                <a:gridCol w="1574800">
                  <a:extLst>
                    <a:ext uri="{9D8B030D-6E8A-4147-A177-3AD203B41FA5}">
                      <a16:colId xmlns:a16="http://schemas.microsoft.com/office/drawing/2014/main" val="1070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5km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6km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0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7km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8km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08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70A42DD4-E493-66DE-652F-1CDBA8381A67}"/>
              </a:ext>
            </a:extLst>
          </p:cNvPr>
          <p:cNvSpPr txBox="1"/>
          <p:nvPr/>
        </p:nvSpPr>
        <p:spPr>
          <a:xfrm>
            <a:off x="1059708" y="1804170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42" name="yt_shape_13642"/>
          <p:cNvSpPr txBox="1"/>
          <p:nvPr/>
        </p:nvSpPr>
        <p:spPr>
          <a:xfrm>
            <a:off x="540119" y="900000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有一旅客带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30kg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行李从北京到广州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按民航局规定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旅客最多可免费携带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20kg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92a9b,isEnd"/>
              </a:rPr>
              <a:t>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超过部分每千克按飞机票价的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％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购买行李票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2_c9394,isEnd"/>
              </a:rPr>
              <a:t>已知该旅客购买的行李票为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180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则他的飞机票价为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77466048-0A6D-2EB6-F5A1-7D68E54C3545}"/>
              </a:ext>
            </a:extLst>
          </p:cNvPr>
          <p:cNvSpPr txBox="1"/>
          <p:nvPr/>
        </p:nvSpPr>
        <p:spPr>
          <a:xfrm>
            <a:off x="4260108" y="1804170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1200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43" name="yt_shape_13643"/>
          <p:cNvSpPr txBox="1"/>
          <p:nvPr/>
        </p:nvSpPr>
        <p:spPr>
          <a:xfrm>
            <a:off x="540119" y="900000"/>
            <a:ext cx="11111999" cy="1372299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【易错点】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未理解分段范围的含义而出错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参加保险公司的医疗保险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住院治疗的病人享受分段报销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9_3871b"/>
              </a:rPr>
              <a:t>保险公司制定的报销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细则如下表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graphicFrame>
        <p:nvGraphicFramePr>
          <p:cNvPr id="13645" name="yt_table_13645" title="H_223.2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30596942"/>
              </p:ext>
            </p:extLst>
          </p:nvPr>
        </p:nvGraphicFramePr>
        <p:xfrm>
          <a:off x="6087750" y="3017897"/>
          <a:ext cx="5267967" cy="2834640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30315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364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住院医疗费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元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报销率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（％）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不超过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500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元的部分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500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～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1000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的部分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1000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～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3000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元的部分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80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…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…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3647" name="yt_shape_13647"/>
          <p:cNvSpPr txBox="1"/>
          <p:nvPr/>
        </p:nvSpPr>
        <p:spPr>
          <a:xfrm>
            <a:off x="540119" y="234888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某人住院治疗后得到保险公司报销金额是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1100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0_e6c5e"/>
              </a:rPr>
              <a:t>则此人住院的医疗费是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 dirty="0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08A8D46A-DE53-AF7E-A55F-C626546B27AD}"/>
              </a:ext>
            </a:extLst>
          </p:cNvPr>
          <p:cNvSpPr txBox="1"/>
          <p:nvPr/>
        </p:nvSpPr>
        <p:spPr>
          <a:xfrm>
            <a:off x="1059708" y="2777562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graphicFrame>
        <p:nvGraphicFramePr>
          <p:cNvPr id="6" name="yt_table_13648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8233106"/>
              </p:ext>
            </p:extLst>
          </p:nvPr>
        </p:nvGraphicFramePr>
        <p:xfrm>
          <a:off x="551703" y="3287185"/>
          <a:ext cx="4827906" cy="950976"/>
        </p:xfrm>
        <a:graphic>
          <a:graphicData uri="http://schemas.openxmlformats.org/drawingml/2006/table">
            <a:tbl>
              <a:tblPr/>
              <a:tblGrid>
                <a:gridCol w="2880043">
                  <a:extLst>
                    <a:ext uri="{9D8B030D-6E8A-4147-A177-3AD203B41FA5}">
                      <a16:colId xmlns:a16="http://schemas.microsoft.com/office/drawing/2014/main" val="10709"/>
                    </a:ext>
                  </a:extLst>
                </a:gridCol>
                <a:gridCol w="1947863">
                  <a:extLst>
                    <a:ext uri="{9D8B030D-6E8A-4147-A177-3AD203B41FA5}">
                      <a16:colId xmlns:a16="http://schemas.microsoft.com/office/drawing/2014/main" val="1071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1000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1250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1500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2000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10"/>
                  </a:ext>
                </a:extLst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51" name="yt_shape_13651"/>
          <p:cNvSpPr txBox="1"/>
          <p:nvPr/>
        </p:nvSpPr>
        <p:spPr>
          <a:xfrm>
            <a:off x="540000" y="900000"/>
            <a:ext cx="2557431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3650" name="yt_image_13650" title="H_41.85">
            <a:extLst>
              <a:ext uri="">
                <a16:creationId xmlns:a14="http://schemas.microsoft.com/office/drawing/2010/main" xmlns:a16="http://schemas.microsoft.com/office/drawing/2014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02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653" name="yt_shape_13653"/>
          <p:cNvSpPr txBox="1"/>
          <p:nvPr/>
        </p:nvSpPr>
        <p:spPr>
          <a:xfrm>
            <a:off x="540119" y="1482165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王明和李丽是邻居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星期天他们两家人准备去郊外的湿地公园玩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c088c"/>
              </a:rPr>
              <a:t>早上两家人同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时乘坐了两辆不同价格的出租车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王明家乘坐的是起步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公里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eee75"/>
              </a:rPr>
              <a:t>以后每公里收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李丽家乘坐的是起步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公里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以后每公里收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9_33e14"/>
              </a:rPr>
              <a:t>两家人几乎同时到公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付款后王明发现两家人的车费仅差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则两家住地离公园的路程是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654" name="yt_table_13654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92650665"/>
              </p:ext>
            </p:extLst>
          </p:nvPr>
        </p:nvGraphicFramePr>
        <p:xfrm>
          <a:off x="540056" y="3401863"/>
          <a:ext cx="4827906" cy="950976"/>
        </p:xfrm>
        <a:graphic>
          <a:graphicData uri="http://schemas.openxmlformats.org/drawingml/2006/table">
            <a:tbl>
              <a:tblPr/>
              <a:tblGrid>
                <a:gridCol w="2880043">
                  <a:extLst>
                    <a:ext uri="{9D8B030D-6E8A-4147-A177-3AD203B41FA5}">
                      <a16:colId xmlns:a16="http://schemas.microsoft.com/office/drawing/2014/main" val="10711"/>
                    </a:ext>
                  </a:extLst>
                </a:gridCol>
                <a:gridCol w="1947863">
                  <a:extLst>
                    <a:ext uri="{9D8B030D-6E8A-4147-A177-3AD203B41FA5}">
                      <a16:colId xmlns:a16="http://schemas.microsoft.com/office/drawing/2014/main" val="1071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公里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公里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1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公里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公里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12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D6564792-C4C6-869F-8F56-AC4D3506D4A9}"/>
              </a:ext>
            </a:extLst>
          </p:cNvPr>
          <p:cNvSpPr txBox="1"/>
          <p:nvPr/>
        </p:nvSpPr>
        <p:spPr>
          <a:xfrm>
            <a:off x="10660907" y="2861823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56" name="yt_shape_13656"/>
          <p:cNvSpPr txBox="1"/>
          <p:nvPr/>
        </p:nvSpPr>
        <p:spPr>
          <a:xfrm>
            <a:off x="540119" y="900000"/>
            <a:ext cx="11492915" cy="2349041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某水果批发商从外地收购一批新鲜水果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准备运回当地销售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8_52360,isEnd"/>
              </a:rPr>
              <a:t>甲物流公司的收费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方式是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起步价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2000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每千米另收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元油费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乙物流公司的收费方式是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d2702,isEnd"/>
              </a:rPr>
              <a:t>起步价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1000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每千米另收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元油费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当运输路程为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千米时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9_9e77a,isEnd"/>
              </a:rPr>
              <a:t>两家物流公司的收费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一样</a:t>
            </a:r>
            <a:r>
              <a:rPr lang="en-US" altLang="zh-CN" sz="2400" b="0" i="0" u="none" dirty="0" smtClean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  <a:endParaRPr lang="en-US" altLang="zh-CN" sz="2400" b="0" i="0" u="none" dirty="0">
              <a:solidFill>
                <a:srgbClr val="000000"/>
              </a:solidFill>
              <a:effectLst/>
              <a:latin typeface="宋体" pitchFamily="24"/>
              <a:ea typeface="宋体" pitchFamily="24"/>
              <a:sym typeface=",isEnd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70E4CA86-545A-0FBC-B19A-4A686E134526}"/>
              </a:ext>
            </a:extLst>
          </p:cNvPr>
          <p:cNvSpPr txBox="1"/>
          <p:nvPr/>
        </p:nvSpPr>
        <p:spPr>
          <a:xfrm>
            <a:off x="6698507" y="1804170"/>
            <a:ext cx="94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658" name="yt_table_13658" title="H_223.2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37828183"/>
              </p:ext>
            </p:extLst>
          </p:nvPr>
        </p:nvGraphicFramePr>
        <p:xfrm>
          <a:off x="551384" y="1412776"/>
          <a:ext cx="11111998" cy="2834640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246902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3808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30488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67999">
                <a:tc rowSpan="2"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级别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收费标准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 hMerge="1">
                  <a:txBody>
                    <a:bodyPr/>
                    <a:lstStyle/>
                    <a:p>
                      <a:pPr fontAlgn="ctr">
                        <a:lnSpc>
                          <a:spcPct val="129999"/>
                        </a:lnSpc>
                      </a:pPr>
                      <a:endParaRPr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 vMerge="1">
                  <a:txBody>
                    <a:bodyPr/>
                    <a:lstStyle/>
                    <a:p>
                      <a:pPr algn="l" eaLnBrk="1" fontAlgn="ctr" latinLnBrk="0" hangingPunct="0">
                        <a:lnSpc>
                          <a:spcPct val="129999"/>
                        </a:lnSpc>
                      </a:pPr>
                      <a:endParaRPr/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每年每户用气量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气价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/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元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/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m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第一档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360m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及以下的部分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8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第二档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360m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以上至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600m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的部分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第三档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600m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以上的部分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3660" name="yt_shape_13660"/>
          <p:cNvSpPr txBox="1"/>
          <p:nvPr/>
        </p:nvSpPr>
        <p:spPr>
          <a:xfrm>
            <a:off x="551384" y="4516791"/>
            <a:ext cx="9233297" cy="138877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若小王家全年用气量为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450m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则需要缴纳的费用是多少元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360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450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360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1008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297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1305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元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答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需要缴纳的费用是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1305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元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428C0EB7-300B-EF4A-1341-80AD6D732FBC}"/>
              </a:ext>
            </a:extLst>
          </p:cNvPr>
          <p:cNvSpPr txBox="1"/>
          <p:nvPr/>
        </p:nvSpPr>
        <p:spPr>
          <a:xfrm>
            <a:off x="461373" y="4945473"/>
            <a:ext cx="93240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360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450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360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1008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297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1305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CAC1BBB-1848-0DC7-56F9-78923F2D001F}"/>
              </a:ext>
            </a:extLst>
          </p:cNvPr>
          <p:cNvSpPr txBox="1"/>
          <p:nvPr/>
        </p:nvSpPr>
        <p:spPr>
          <a:xfrm>
            <a:off x="461373" y="5420961"/>
            <a:ext cx="4294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需要缴纳的费用是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1305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461372" y="751799"/>
            <a:ext cx="11622675" cy="5724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hangingPunct="0">
              <a:lnSpc>
                <a:spcPct val="129999"/>
              </a:lnSpc>
            </a:pP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9</a:t>
            </a:r>
            <a:r>
              <a:rPr lang="en-US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.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某市民用天然气气价根据每年每户用气量分为三个档次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，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具体收费标准如下表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  <a:sym typeface=",isEnd"/>
              </a:rPr>
              <a:t>：</a:t>
            </a:r>
            <a:endParaRPr lang="zh-CN" altLang="zh-CN" sz="2400" dirty="0">
              <a:solidFill>
                <a:srgbClr val="000000"/>
              </a:solidFill>
              <a:latin typeface="宋体" pitchFamily="24"/>
              <a:ea typeface="宋体" pitchFamily="24"/>
              <a:sym typeface=",isEnd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1158</Words>
  <Application>Microsoft Office PowerPoint</Application>
  <PresentationFormat>宽屏</PresentationFormat>
  <Paragraphs>127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35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51" baseType="lpstr">
      <vt:lpstr>,isEnd</vt:lpstr>
      <vt:lpstr>_⨹_1_0d331</vt:lpstr>
      <vt:lpstr>_⨹_1_4eabf</vt:lpstr>
      <vt:lpstr>_⨹_1_6f887</vt:lpstr>
      <vt:lpstr>_⨹_1_7cf87</vt:lpstr>
      <vt:lpstr>_⨹_1_92a9b,isEnd</vt:lpstr>
      <vt:lpstr>_⨹_1_a3248</vt:lpstr>
      <vt:lpstr>_⨹_1_c6055</vt:lpstr>
      <vt:lpstr>_⨹_10_d3857</vt:lpstr>
      <vt:lpstr>_⨹_10_e6c5e</vt:lpstr>
      <vt:lpstr>_⨹_12_c9394,isEnd</vt:lpstr>
      <vt:lpstr>_⨹_16_bc8ae</vt:lpstr>
      <vt:lpstr>_⨹_2_8687c</vt:lpstr>
      <vt:lpstr>_⨹_2_9c0cd</vt:lpstr>
      <vt:lpstr>_⨹_3_9e865</vt:lpstr>
      <vt:lpstr>_⨹_3_b2f49</vt:lpstr>
      <vt:lpstr>_⨹_3_d2702,isEnd</vt:lpstr>
      <vt:lpstr>_⨹_3_f5416</vt:lpstr>
      <vt:lpstr>_⨹_5_c195f</vt:lpstr>
      <vt:lpstr>_⨹_6_c088c</vt:lpstr>
      <vt:lpstr>_⨹_6_eee75</vt:lpstr>
      <vt:lpstr>_⨹_8_52360,isEnd</vt:lpstr>
      <vt:lpstr>_⨹_9_33e14</vt:lpstr>
      <vt:lpstr>_⨹_9_3871b</vt:lpstr>
      <vt:lpstr>_⨹_9_9e77a,isEnd</vt:lpstr>
      <vt:lpstr>Finished</vt:lpstr>
      <vt:lpstr>W:6.005039,H:37.44</vt:lpstr>
      <vt:lpstr>等线</vt:lpstr>
      <vt:lpstr>等线 Light</vt:lpstr>
      <vt:lpstr>黑体</vt:lpstr>
      <vt:lpstr>楷体</vt:lpstr>
      <vt:lpstr>宋体</vt:lpstr>
      <vt:lpstr>微软雅黑</vt:lpstr>
      <vt:lpstr>Arial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Windows User</cp:lastModifiedBy>
  <cp:revision>10</cp:revision>
  <dcterms:created xsi:type="dcterms:W3CDTF">2024-07-22T14:01:11Z</dcterms:created>
  <dcterms:modified xsi:type="dcterms:W3CDTF">2024-07-23T15:49:02Z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A3D2DAF13E044C67A5AECFA2661B8942_13</vt:lpwstr>
  </property>
</Properties>
</file>