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6" r:id="rId7"/>
    <p:sldId id="318" r:id="rId8"/>
    <p:sldId id="321" r:id="rId9"/>
    <p:sldId id="323" r:id="rId10"/>
    <p:sldId id="325" r:id="rId11"/>
    <p:sldId id="328" r:id="rId12"/>
    <p:sldId id="33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 autoAdjust="0"/>
    <p:restoredTop sz="94660"/>
  </p:normalViewPr>
  <p:slideViewPr>
    <p:cSldViewPr showGuides="1">
      <p:cViewPr varScale="1">
        <p:scale>
          <a:sx n="59" d="100"/>
          <a:sy n="59" d="100"/>
        </p:scale>
        <p:origin x="96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0.png"/><Relationship Id="rId7" Type="http://schemas.openxmlformats.org/officeDocument/2006/relationships/image" Target="../media/image22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0.png"/><Relationship Id="rId5" Type="http://schemas.openxmlformats.org/officeDocument/2006/relationships/image" Target="../media/image27.png"/><Relationship Id="rId4" Type="http://schemas.openxmlformats.org/officeDocument/2006/relationships/image" Target="../media/image2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4" name="yt_shape_10594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93" name="yt_image_10593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6" name="yt_shape_10596"/>
          <p:cNvSpPr txBox="1"/>
          <p:nvPr/>
        </p:nvSpPr>
        <p:spPr>
          <a:xfrm>
            <a:off x="540000" y="1482165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正数和负数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97" name="yt_shape_10597"/>
              <p:cNvSpPr txBox="1"/>
              <p:nvPr/>
            </p:nvSpPr>
            <p:spPr>
              <a:xfrm>
                <a:off x="540000" y="1971599"/>
                <a:ext cx="804867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属于负数的有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597" name="yt_shape_1059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8048678" cy="638893"/>
              </a:xfrm>
              <a:prstGeom prst="rect">
                <a:avLst/>
              </a:prstGeom>
              <a:blipFill>
                <a:blip r:embed="rId3"/>
                <a:stretch>
                  <a:fillRect l="-2348" r="-128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99" name="yt_table_105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26579"/>
              </p:ext>
            </p:extLst>
          </p:nvPr>
        </p:nvGraphicFramePr>
        <p:xfrm>
          <a:off x="540056" y="2661280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sp>
        <p:nvSpPr>
          <p:cNvPr id="10601" name="yt_shape_10601"/>
          <p:cNvSpPr txBox="1"/>
          <p:nvPr/>
        </p:nvSpPr>
        <p:spPr>
          <a:xfrm>
            <a:off x="540000" y="3662834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2" name="yt_table_106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64101"/>
              </p:ext>
            </p:extLst>
          </p:nvPr>
        </p:nvGraphicFramePr>
        <p:xfrm>
          <a:off x="540056" y="4142137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米和后退了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千米与向南走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足球比赛胜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场与平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pic>
        <p:nvPicPr>
          <p:cNvPr id="3" name="yt_shape_1721656999583">
            <a:extLst>
              <a:ext uri="{FF2B5EF4-FFF2-40B4-BE49-F238E27FC236}">
                <a16:creationId xmlns:a16="http://schemas.microsoft.com/office/drawing/2014/main" id="{CA56EB81-9246-F1DD-700C-D1099D03AD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AE15BE-022D-3723-8548-465DC7319540}"/>
              </a:ext>
            </a:extLst>
          </p:cNvPr>
          <p:cNvSpPr txBox="1"/>
          <p:nvPr/>
        </p:nvSpPr>
        <p:spPr>
          <a:xfrm>
            <a:off x="7608026" y="1924793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147F63-1DB8-FC6D-F57C-4D5FF32C4B37}"/>
              </a:ext>
            </a:extLst>
          </p:cNvPr>
          <p:cNvSpPr txBox="1"/>
          <p:nvPr/>
        </p:nvSpPr>
        <p:spPr>
          <a:xfrm>
            <a:off x="6317389" y="36160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9" name="yt_shape_10669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68" name="yt_image_10668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1" name="yt_shape_10671"/>
          <p:cNvSpPr txBox="1"/>
          <p:nvPr/>
        </p:nvSpPr>
        <p:spPr>
          <a:xfrm>
            <a:off x="540000" y="1482165"/>
            <a:ext cx="88517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2" name="yt_table_106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85367"/>
              </p:ext>
            </p:extLst>
          </p:nvPr>
        </p:nvGraphicFramePr>
        <p:xfrm>
          <a:off x="540056" y="1961468"/>
          <a:ext cx="70808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sp>
        <p:nvSpPr>
          <p:cNvPr id="10674" name="yt_shape_10674"/>
          <p:cNvSpPr txBox="1"/>
          <p:nvPr/>
        </p:nvSpPr>
        <p:spPr>
          <a:xfrm>
            <a:off x="540000" y="2963022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5" name="yt_table_106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342559"/>
              </p:ext>
            </p:extLst>
          </p:nvPr>
        </p:nvGraphicFramePr>
        <p:xfrm>
          <a:off x="540056" y="3442325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0677" name="yt_shape_10677"/>
          <p:cNvSpPr txBox="1"/>
          <p:nvPr/>
        </p:nvSpPr>
        <p:spPr>
          <a:xfrm>
            <a:off x="540119" y="39684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则距离点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aa46,isEnd"/>
              </a:rPr>
              <a:t>三个单位长度的点所表示的数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8A22A6-8DE4-21C7-AC41-A273EC1E11EF}"/>
              </a:ext>
            </a:extLst>
          </p:cNvPr>
          <p:cNvSpPr txBox="1"/>
          <p:nvPr/>
        </p:nvSpPr>
        <p:spPr>
          <a:xfrm>
            <a:off x="840336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EEC202-A6CA-F4B1-D161-891D6D379E0B}"/>
              </a:ext>
            </a:extLst>
          </p:cNvPr>
          <p:cNvSpPr txBox="1"/>
          <p:nvPr/>
        </p:nvSpPr>
        <p:spPr>
          <a:xfrm>
            <a:off x="8679589" y="29162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350CE8-38D1-21C0-A45B-D6DE0B16FA5E}"/>
              </a:ext>
            </a:extLst>
          </p:cNvPr>
          <p:cNvSpPr txBox="1"/>
          <p:nvPr/>
        </p:nvSpPr>
        <p:spPr>
          <a:xfrm>
            <a:off x="1059708" y="439717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9" name="yt_shape_10679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78" name="yt_image_106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1" name="yt_shape_10681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一条直线流水线上依次有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个机器人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它们站的位置在数轴上依次用点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8b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682" name="yt_image_1068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3428" y="2593964"/>
            <a:ext cx="4565142" cy="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4" name="yt_shape_10684"/>
          <p:cNvSpPr txBox="1"/>
          <p:nvPr/>
        </p:nvSpPr>
        <p:spPr>
          <a:xfrm>
            <a:off x="540119" y="31269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上的机器人表示的数的绝对值最大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上的机器人表示的数到原点距离相等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685" name="yt_shape_10685"/>
          <p:cNvSpPr txBox="1"/>
          <p:nvPr/>
        </p:nvSpPr>
        <p:spPr>
          <a:xfrm>
            <a:off x="540000" y="4086426"/>
            <a:ext cx="102479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使它先到达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请用文字语言说明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86" name="yt_shape_10686"/>
          <p:cNvSpPr txBox="1"/>
          <p:nvPr/>
        </p:nvSpPr>
        <p:spPr>
          <a:xfrm>
            <a:off x="540000" y="4565729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若原点是零件供应点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个机器人分别到达供应点取货的总路程是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687" name="yt_shape_10687"/>
          <p:cNvSpPr txBox="1"/>
          <p:nvPr/>
        </p:nvSpPr>
        <p:spPr>
          <a:xfrm>
            <a:off x="540119" y="504503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个单位长度到达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个单位长度到达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3041FA-494A-2E77-71FB-6230CBFE8B7E}"/>
              </a:ext>
            </a:extLst>
          </p:cNvPr>
          <p:cNvSpPr txBox="1"/>
          <p:nvPr/>
        </p:nvSpPr>
        <p:spPr>
          <a:xfrm>
            <a:off x="2478933" y="3030973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9BCD67-ABB7-4AA0-8D71-3156CC535637}"/>
              </a:ext>
            </a:extLst>
          </p:cNvPr>
          <p:cNvSpPr txBox="1"/>
          <p:nvPr/>
        </p:nvSpPr>
        <p:spPr>
          <a:xfrm>
            <a:off x="9214696" y="3030973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829EC4-7C94-408D-208F-96ED58B2117A}"/>
              </a:ext>
            </a:extLst>
          </p:cNvPr>
          <p:cNvSpPr txBox="1"/>
          <p:nvPr/>
        </p:nvSpPr>
        <p:spPr>
          <a:xfrm>
            <a:off x="10768857" y="3030973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59CDF3-DEB5-89C8-935E-394612764514}"/>
              </a:ext>
            </a:extLst>
          </p:cNvPr>
          <p:cNvSpPr txBox="1"/>
          <p:nvPr/>
        </p:nvSpPr>
        <p:spPr>
          <a:xfrm>
            <a:off x="1107333" y="3506461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DEE137-5EA1-1F2A-921C-DEC1897553B6}"/>
              </a:ext>
            </a:extLst>
          </p:cNvPr>
          <p:cNvSpPr txBox="1"/>
          <p:nvPr/>
        </p:nvSpPr>
        <p:spPr>
          <a:xfrm>
            <a:off x="2661496" y="3506461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462F12-E19E-A4D0-8E7D-5BC7CD40C746}"/>
              </a:ext>
            </a:extLst>
          </p:cNvPr>
          <p:cNvSpPr txBox="1"/>
          <p:nvPr/>
        </p:nvSpPr>
        <p:spPr>
          <a:xfrm>
            <a:off x="10508389" y="45189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A58674-FF58-56B3-4C3F-5F324A72D579}"/>
              </a:ext>
            </a:extLst>
          </p:cNvPr>
          <p:cNvSpPr txBox="1"/>
          <p:nvPr/>
        </p:nvSpPr>
        <p:spPr>
          <a:xfrm>
            <a:off x="450108" y="4998226"/>
            <a:ext cx="11243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个单位长度到达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个单位长度到达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如果公元前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那么公元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c4c"/>
              </a:rPr>
              <a:t>年应记作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5" name="yt_table_106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632650"/>
              </p:ext>
            </p:extLst>
          </p:nvPr>
        </p:nvGraphicFramePr>
        <p:xfrm>
          <a:off x="540056" y="185943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sp>
        <p:nvSpPr>
          <p:cNvPr id="10607" name="yt_shape_10607"/>
          <p:cNvSpPr txBox="1"/>
          <p:nvPr/>
        </p:nvSpPr>
        <p:spPr>
          <a:xfrm>
            <a:off x="540119" y="286098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如果水位升高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时水位变化记作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那么水位下降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时水位变化记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某种零件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标明要求是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ϕ30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02mm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经检查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c6bf,isEnd"/>
              </a:rPr>
              <a:t>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个零件的直径是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该零件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605554-E06D-AD2B-6087-202EF7E23422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18164C-D188-B8EA-4AEE-B2E4F1E99CAD}"/>
              </a:ext>
            </a:extLst>
          </p:cNvPr>
          <p:cNvSpPr txBox="1"/>
          <p:nvPr/>
        </p:nvSpPr>
        <p:spPr>
          <a:xfrm>
            <a:off x="741065" y="329365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7dc0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B65574-AE69-D372-E528-834BB3C5D450}"/>
              </a:ext>
            </a:extLst>
          </p:cNvPr>
          <p:cNvSpPr txBox="1"/>
          <p:nvPr/>
        </p:nvSpPr>
        <p:spPr>
          <a:xfrm>
            <a:off x="5190383" y="42406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不合格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10" name="yt_table_1061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272832"/>
              </p:ext>
            </p:extLst>
          </p:nvPr>
        </p:nvGraphicFramePr>
        <p:xfrm>
          <a:off x="551384" y="2420888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7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54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股指变化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18752" y="898540"/>
            <a:ext cx="1124463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已知上周五沪市股指以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3105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点报收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周末不开市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1_73bbc,isEnd"/>
              </a:rPr>
              <a:t>本周内沪市涨跌情况如表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（“＋”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表示比前一天涨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，“－”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表示比前一天跌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2_d290e,isEnd"/>
              </a:rPr>
              <a:t>那么本周五的沪市股指报收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点为</a:t>
            </a:r>
            <a:r>
              <a:rPr lang="zh-CN" altLang="en-US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lang="zh-CN" altLang="en-US"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5A10FB-7D16-B85B-692D-98D3BB50CEF0}"/>
              </a:ext>
            </a:extLst>
          </p:cNvPr>
          <p:cNvSpPr txBox="1"/>
          <p:nvPr/>
        </p:nvSpPr>
        <p:spPr>
          <a:xfrm>
            <a:off x="1343472" y="184482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3165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2" name="yt_shape_10612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有理数的概念及其分类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13" name="yt_shape_10613"/>
              <p:cNvSpPr txBox="1"/>
              <p:nvPr/>
            </p:nvSpPr>
            <p:spPr>
              <a:xfrm>
                <a:off x="540000" y="1389434"/>
                <a:ext cx="806631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属于负整数的是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613" name="yt_shape_1061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066311" cy="638893"/>
              </a:xfrm>
              <a:prstGeom prst="rect">
                <a:avLst/>
              </a:prstGeom>
              <a:blipFill>
                <a:blip r:embed="rId2"/>
                <a:stretch>
                  <a:fillRect l="-2343" r="-128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15" name="yt_table_1061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9745054"/>
                  </p:ext>
                </p:extLst>
              </p:nvPr>
            </p:nvGraphicFramePr>
            <p:xfrm>
              <a:off x="540056" y="2079115"/>
              <a:ext cx="8724266" cy="67144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615" name="yt_table_10615" descr="{&quot;rangeId&quot;:7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9745054"/>
                  </p:ext>
                </p:extLst>
              </p:nvPr>
            </p:nvGraphicFramePr>
            <p:xfrm>
              <a:off x="540056" y="2079115"/>
              <a:ext cx="8724266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59" r="-16177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16" name="yt_shape_10616"/>
          <p:cNvSpPr txBox="1"/>
          <p:nvPr/>
        </p:nvSpPr>
        <p:spPr>
          <a:xfrm>
            <a:off x="540000" y="2762477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7" name="yt_table_106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975417"/>
              </p:ext>
            </p:extLst>
          </p:nvPr>
        </p:nvGraphicFramePr>
        <p:xfrm>
          <a:off x="540056" y="3241780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一个有理数不是正数就是负数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正整数与负整数统称为整数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负分数统称为分数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正整数与正分数统称为正有理数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19" name="yt_shape_10619"/>
              <p:cNvSpPr txBox="1"/>
              <p:nvPr/>
            </p:nvSpPr>
            <p:spPr>
              <a:xfrm>
                <a:off x="540000" y="5194100"/>
                <a:ext cx="9060173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中有理数的个数有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619" name="yt_shape_1061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94100"/>
                <a:ext cx="9060173" cy="640625"/>
              </a:xfrm>
              <a:prstGeom prst="rect">
                <a:avLst/>
              </a:prstGeom>
              <a:blipFill>
                <a:blip r:embed="rId4"/>
                <a:stretch>
                  <a:fillRect l="-2086" r="-107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1" name="yt_table_106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4566"/>
              </p:ext>
            </p:extLst>
          </p:nvPr>
        </p:nvGraphicFramePr>
        <p:xfrm>
          <a:off x="540056" y="588551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pic>
        <p:nvPicPr>
          <p:cNvPr id="3" name="yt_shape_1721656999653">
            <a:extLst>
              <a:ext uri="{FF2B5EF4-FFF2-40B4-BE49-F238E27FC236}">
                <a16:creationId xmlns:a16="http://schemas.microsoft.com/office/drawing/2014/main" id="{049FD8E2-CDE2-D39A-C0C6-5621DA5570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329E41-E31B-89E8-A44F-5149DB9A941D}"/>
              </a:ext>
            </a:extLst>
          </p:cNvPr>
          <p:cNvSpPr txBox="1"/>
          <p:nvPr/>
        </p:nvSpPr>
        <p:spPr>
          <a:xfrm>
            <a:off x="7608026" y="1342628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25312F-0E90-E8F5-3C84-A9301C4D4C15}"/>
              </a:ext>
            </a:extLst>
          </p:cNvPr>
          <p:cNvSpPr txBox="1"/>
          <p:nvPr/>
        </p:nvSpPr>
        <p:spPr>
          <a:xfrm>
            <a:off x="4183789" y="27156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75FD96-EA7D-EEFD-8A5D-8A3924AFBC01}"/>
              </a:ext>
            </a:extLst>
          </p:cNvPr>
          <p:cNvSpPr txBox="1"/>
          <p:nvPr/>
        </p:nvSpPr>
        <p:spPr>
          <a:xfrm>
            <a:off x="8592276" y="5147294"/>
            <a:ext cx="400748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3" name="yt_shape_10623"/>
              <p:cNvSpPr txBox="1"/>
              <p:nvPr/>
            </p:nvSpPr>
            <p:spPr>
              <a:xfrm>
                <a:off x="540000" y="900000"/>
                <a:ext cx="1012136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非负数的个数为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623" name="yt_shape_1062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21360" cy="642740"/>
              </a:xfrm>
              <a:prstGeom prst="rect">
                <a:avLst/>
              </a:prstGeom>
              <a:blipFill>
                <a:blip r:embed="rId2"/>
                <a:stretch>
                  <a:fillRect l="-1867" r="-8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5" name="yt_table_106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773871"/>
              </p:ext>
            </p:extLst>
          </p:nvPr>
        </p:nvGraphicFramePr>
        <p:xfrm>
          <a:off x="540056" y="159352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627" name="yt_shape_10627"/>
              <p:cNvSpPr txBox="1"/>
              <p:nvPr/>
            </p:nvSpPr>
            <p:spPr>
              <a:xfrm>
                <a:off x="540120" y="2119699"/>
                <a:ext cx="11532544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将下列各数填入表示它所在的集合的圈里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1bc2"/>
                  </a:rPr>
                  <a:t>95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27" name="yt_shape_106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19699"/>
                <a:ext cx="11532544" cy="1122871"/>
              </a:xfrm>
              <a:prstGeom prst="rect">
                <a:avLst/>
              </a:prstGeom>
              <a:blipFill>
                <a:blip r:embed="rId3"/>
                <a:stretch>
                  <a:fillRect l="-1639" t="-4891" r="-132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31" name="yt_shape_10631"/>
          <p:cNvSpPr txBox="1"/>
          <p:nvPr/>
        </p:nvSpPr>
        <p:spPr>
          <a:xfrm>
            <a:off x="540000" y="5399185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DE1484-9DA6-B217-4195-D44E9CAF2F7A}"/>
              </a:ext>
            </a:extLst>
          </p:cNvPr>
          <p:cNvSpPr txBox="1"/>
          <p:nvPr/>
        </p:nvSpPr>
        <p:spPr>
          <a:xfrm>
            <a:off x="9660664" y="853194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46CA2BF-B0E1-A8C2-EAA8-D8299FB0B147}"/>
              </a:ext>
            </a:extLst>
          </p:cNvPr>
          <p:cNvSpPr txBox="1"/>
          <p:nvPr/>
        </p:nvSpPr>
        <p:spPr>
          <a:xfrm>
            <a:off x="449989" y="5352379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1874" y="3117375"/>
            <a:ext cx="5229036" cy="222977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691874" y="3602360"/>
            <a:ext cx="11079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en-US" altLang="zh-CN" sz="2400" dirty="0" smtClean="0">
              <a:solidFill>
                <a:srgbClr val="FF0000"/>
              </a:solidFill>
              <a:latin typeface="宋体" pitchFamily="24"/>
              <a:ea typeface="宋体" pitchFamily="24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0,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11824" y="3602359"/>
            <a:ext cx="927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33"/>
              <p:cNvSpPr/>
              <p:nvPr/>
            </p:nvSpPr>
            <p:spPr>
              <a:xfrm>
                <a:off x="5348874" y="3596563"/>
                <a:ext cx="1035158" cy="9845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sym typeface="_⨹_2_d1bc2"/>
                  </a:rPr>
                  <a:t>95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％，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 smtClean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8874" y="3596563"/>
                <a:ext cx="1035158" cy="984565"/>
              </a:xfrm>
              <a:prstGeom prst="rect">
                <a:avLst/>
              </a:prstGeom>
              <a:blipFill>
                <a:blip r:embed="rId5"/>
                <a:stretch>
                  <a:fillRect l="-8824" t="-6832" r="-15294" b="-3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矩形 34"/>
          <p:cNvSpPr/>
          <p:nvPr/>
        </p:nvSpPr>
        <p:spPr>
          <a:xfrm>
            <a:off x="6356635" y="362718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矩形 35"/>
              <p:cNvSpPr/>
              <p:nvPr/>
            </p:nvSpPr>
            <p:spPr>
              <a:xfrm>
                <a:off x="7124657" y="3356992"/>
                <a:ext cx="1169551" cy="1268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400" i="1" dirty="0" smtClean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>
                      <a:rPr lang="zh-CN" alt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，</m:t>
                    </m:r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6" name="矩形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657" y="3356992"/>
                <a:ext cx="1169551" cy="1268168"/>
              </a:xfrm>
              <a:prstGeom prst="rect">
                <a:avLst/>
              </a:prstGeom>
              <a:blipFill>
                <a:blip r:embed="rId6"/>
                <a:stretch>
                  <a:fillRect l="-8333" t="-5288" r="-27604" b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矩形 36"/>
              <p:cNvSpPr/>
              <p:nvPr/>
            </p:nvSpPr>
            <p:spPr>
              <a:xfrm>
                <a:off x="8040216" y="3668571"/>
                <a:ext cx="917443" cy="9845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sym typeface="_⨹_2_d1bc2"/>
                  </a:rPr>
                  <a:t>95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％，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 smtClean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0216" y="3668571"/>
                <a:ext cx="917443" cy="984565"/>
              </a:xfrm>
              <a:prstGeom prst="rect">
                <a:avLst/>
              </a:prstGeom>
              <a:blipFill>
                <a:blip r:embed="rId7"/>
                <a:stretch>
                  <a:fillRect l="-10667" t="-6832" r="-30000" b="-3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0" grpId="0" build="allAtOnce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2" name="yt_shape_10632"/>
          <p:cNvSpPr txBox="1"/>
          <p:nvPr/>
        </p:nvSpPr>
        <p:spPr>
          <a:xfrm>
            <a:off x="540000" y="900000"/>
            <a:ext cx="190917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</a:t>
            </a:r>
          </a:p>
        </p:txBody>
      </p:sp>
      <p:sp>
        <p:nvSpPr>
          <p:cNvPr id="10633" name="yt_shape_1063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cfe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35" name="yt_table_106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915615"/>
              </p:ext>
            </p:extLst>
          </p:nvPr>
        </p:nvGraphicFramePr>
        <p:xfrm>
          <a:off x="540056" y="2348869"/>
          <a:ext cx="7658101" cy="475488"/>
        </p:xfrm>
        <a:graphic>
          <a:graphicData uri="http://schemas.openxmlformats.org/drawingml/2006/table">
            <a:tbl>
              <a:tblPr/>
              <a:tblGrid>
                <a:gridCol w="2169478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1513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15138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10634" name="yt_image_10634_skip" title="H_21.1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0285" y="2348869"/>
            <a:ext cx="2419731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7" name="yt_shape_10637"/>
          <p:cNvSpPr txBox="1"/>
          <p:nvPr/>
        </p:nvSpPr>
        <p:spPr>
          <a:xfrm>
            <a:off x="540119" y="28750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1733"/>
              </a:rPr>
              <a:t>若正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绕着顶点按顺时针方向在数轴上连续翻转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c5d8"/>
              </a:rPr>
              <a:t>所对应的数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则翻转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39" name="yt_table_106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28637"/>
              </p:ext>
            </p:extLst>
          </p:nvPr>
        </p:nvGraphicFramePr>
        <p:xfrm>
          <a:off x="540056" y="4314606"/>
          <a:ext cx="7726363" cy="475488"/>
        </p:xfrm>
        <a:graphic>
          <a:graphicData uri="http://schemas.openxmlformats.org/drawingml/2006/table">
            <a:tbl>
              <a:tblPr/>
              <a:tblGrid>
                <a:gridCol w="2169478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15138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15138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1254125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pic>
        <p:nvPicPr>
          <p:cNvPr id="10638" name="yt_image_10638_skip" title="H_60.0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4728" y="4314606"/>
            <a:ext cx="3385501" cy="70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6999721">
            <a:extLst>
              <a:ext uri="{FF2B5EF4-FFF2-40B4-BE49-F238E27FC236}">
                <a16:creationId xmlns:a16="http://schemas.microsoft.com/office/drawing/2014/main" id="{34C6B4E1-09FC-AA52-DBD8-CF0F4A6D87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E45B39-532C-8EE5-8507-F7CB57946F5F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E705B-CEC5-073B-8DFB-6C0D47BF6FC2}"/>
              </a:ext>
            </a:extLst>
          </p:cNvPr>
          <p:cNvSpPr txBox="1"/>
          <p:nvPr/>
        </p:nvSpPr>
        <p:spPr>
          <a:xfrm>
            <a:off x="7917707" y="37792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1" name="yt_shape_10641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相反数、绝对值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42" name="yt_shape_10642"/>
              <p:cNvSpPr txBox="1"/>
              <p:nvPr/>
            </p:nvSpPr>
            <p:spPr>
              <a:xfrm>
                <a:off x="540000" y="1389434"/>
                <a:ext cx="5911875" cy="6396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642" name="yt_shape_1064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911875" cy="639662"/>
              </a:xfrm>
              <a:prstGeom prst="rect">
                <a:avLst/>
              </a:prstGeom>
              <a:blipFill>
                <a:blip r:embed="rId2"/>
                <a:stretch>
                  <a:fillRect l="-3199" r="-21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44" name="yt_table_10644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6120470"/>
                  </p:ext>
                </p:extLst>
              </p:nvPr>
            </p:nvGraphicFramePr>
            <p:xfrm>
              <a:off x="540056" y="2079884"/>
              <a:ext cx="8124191" cy="672211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644" name="yt_table_10644" descr="{&quot;rangeId&quot;:16,&quot;type&quot;:&quot;Option&quot;}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6120470"/>
                  </p:ext>
                </p:extLst>
              </p:nvPr>
            </p:nvGraphicFramePr>
            <p:xfrm>
              <a:off x="540056" y="2079884"/>
              <a:ext cx="8124191" cy="633476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</a:tblGrid>
                  <a:tr h="6334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938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469" r="-17404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6999778">
            <a:extLst>
              <a:ext uri="{FF2B5EF4-FFF2-40B4-BE49-F238E27FC236}">
                <a16:creationId xmlns:a16="http://schemas.microsoft.com/office/drawing/2014/main" id="{AC679DCE-1378-8BB7-F8DC-46EEBFE171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2B880D-11CE-927E-EBB6-443A82912885}"/>
              </a:ext>
            </a:extLst>
          </p:cNvPr>
          <p:cNvSpPr txBox="1"/>
          <p:nvPr/>
        </p:nvSpPr>
        <p:spPr>
          <a:xfrm>
            <a:off x="5474427" y="1342628"/>
            <a:ext cx="400748" cy="7270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645"/>
              <p:cNvSpPr txBox="1"/>
              <p:nvPr/>
            </p:nvSpPr>
            <p:spPr>
              <a:xfrm>
                <a:off x="540000" y="2996952"/>
                <a:ext cx="11492915" cy="24482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【变式】变设问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＝｜－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7" name="yt_shape_106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6952"/>
                <a:ext cx="11492915" cy="2448272"/>
              </a:xfrm>
              <a:prstGeom prst="rect">
                <a:avLst/>
              </a:prstGeom>
              <a:blipFill>
                <a:blip r:embed="rId5"/>
                <a:stretch>
                  <a:fillRect l="-1645" t="-2244" b="-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E77D156-6E56-3EB9-695B-7B3AA724CEE2}"/>
                  </a:ext>
                </a:extLst>
              </p:cNvPr>
              <p:cNvSpPr txBox="1"/>
              <p:nvPr/>
            </p:nvSpPr>
            <p:spPr>
              <a:xfrm>
                <a:off x="3592146" y="3290538"/>
                <a:ext cx="6610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E77D156-6E56-3EB9-695B-7B3AA724C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146" y="3290538"/>
                <a:ext cx="661099" cy="76683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F01E9F4-5902-B231-41A2-ED4141C786C5}"/>
              </a:ext>
            </a:extLst>
          </p:cNvPr>
          <p:cNvCxnSpPr/>
          <p:nvPr/>
        </p:nvCxnSpPr>
        <p:spPr>
          <a:xfrm>
            <a:off x="3329732" y="402962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F0D41F-4A1D-18C0-511F-870C26A1F3F2}"/>
                  </a:ext>
                </a:extLst>
              </p:cNvPr>
              <p:cNvSpPr txBox="1"/>
              <p:nvPr/>
            </p:nvSpPr>
            <p:spPr>
              <a:xfrm>
                <a:off x="3239721" y="3963765"/>
                <a:ext cx="1013524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2F0D41F-4A1D-18C0-511F-870C26A1F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721" y="3963765"/>
                <a:ext cx="1013524" cy="766839"/>
              </a:xfrm>
              <a:prstGeom prst="rect">
                <a:avLst/>
              </a:prstGeom>
              <a:blipFill>
                <a:blip r:embed="rId7"/>
                <a:stretch>
                  <a:fillRect l="-8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EFFEBCD-6978-7E35-8EB4-396BAACC1C78}"/>
              </a:ext>
            </a:extLst>
          </p:cNvPr>
          <p:cNvCxnSpPr/>
          <p:nvPr/>
        </p:nvCxnSpPr>
        <p:spPr>
          <a:xfrm>
            <a:off x="3024932" y="4702848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0657C60-313A-3F5F-A6A0-0EE2A290DA74}"/>
                  </a:ext>
                </a:extLst>
              </p:cNvPr>
              <p:cNvSpPr txBox="1"/>
              <p:nvPr/>
            </p:nvSpPr>
            <p:spPr>
              <a:xfrm>
                <a:off x="5087888" y="4636992"/>
                <a:ext cx="101352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0657C60-313A-3F5F-A6A0-0EE2A290DA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888" y="4636992"/>
                <a:ext cx="1013524" cy="801701"/>
              </a:xfrm>
              <a:prstGeom prst="rect">
                <a:avLst/>
              </a:prstGeom>
              <a:blipFill>
                <a:blip r:embed="rId8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E021951-1F84-E1C6-B759-EFCA9046A9A8}"/>
              </a:ext>
            </a:extLst>
          </p:cNvPr>
          <p:cNvCxnSpPr/>
          <p:nvPr/>
        </p:nvCxnSpPr>
        <p:spPr>
          <a:xfrm>
            <a:off x="4873099" y="5410937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10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5" name="yt_shape_10645"/>
          <p:cNvSpPr txBox="1"/>
          <p:nvPr/>
        </p:nvSpPr>
        <p:spPr>
          <a:xfrm>
            <a:off x="540119" y="900000"/>
            <a:ext cx="11492915" cy="944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在数轴上每隔一个单位长度取一个点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3624"/>
              </a:rPr>
              <a:t>表示的数互为相反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4" name="yt_table_106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311686"/>
              </p:ext>
            </p:extLst>
          </p:nvPr>
        </p:nvGraphicFramePr>
        <p:xfrm>
          <a:off x="540119" y="220486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pic>
        <p:nvPicPr>
          <p:cNvPr id="10653" name="yt_image_10653_skip" title="H_24.1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1874" y="1898608"/>
            <a:ext cx="3746754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0340DD2-9245-718F-7614-6ADD31C36F72}"/>
              </a:ext>
            </a:extLst>
          </p:cNvPr>
          <p:cNvSpPr txBox="1"/>
          <p:nvPr/>
        </p:nvSpPr>
        <p:spPr>
          <a:xfrm>
            <a:off x="4406221" y="131119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6" name="yt_shape_10656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0657" name="yt_shape_10657"/>
          <p:cNvSpPr txBox="1"/>
          <p:nvPr/>
        </p:nvSpPr>
        <p:spPr>
          <a:xfrm>
            <a:off x="540000" y="1389434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8" name="yt_table_106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43802"/>
              </p:ext>
            </p:extLst>
          </p:nvPr>
        </p:nvGraphicFramePr>
        <p:xfrm>
          <a:off x="540056" y="1868737"/>
          <a:ext cx="9410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3091180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660" name="yt_shape_10660"/>
              <p:cNvSpPr txBox="1"/>
              <p:nvPr/>
            </p:nvSpPr>
            <p:spPr>
              <a:xfrm>
                <a:off x="540119" y="2394908"/>
                <a:ext cx="11492915" cy="13203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在数轴上画出表示下列各数的点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9cd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再将这些数用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60" name="yt_shape_10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4908"/>
                <a:ext cx="11492915" cy="132036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62" name="yt_shape_10662"/>
          <p:cNvSpPr txBox="1"/>
          <p:nvPr/>
        </p:nvSpPr>
        <p:spPr>
          <a:xfrm>
            <a:off x="540000" y="3766057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64" name="yt_shape_10664"/>
          <p:cNvSpPr txBox="1"/>
          <p:nvPr/>
        </p:nvSpPr>
        <p:spPr>
          <a:xfrm>
            <a:off x="540000" y="4381245"/>
            <a:ext cx="4439229" cy="6753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50" b="0" i="0" u="none" spc="-37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750" b="0" i="0" u="none" spc="33679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0663" name="yt_image_10663">
            <a:extLst>
              <a:ext uri="">
                <a16:creationId xmlns="" xmlns:p14="http://schemas.microsoft.com/office/powerpoint/2010/main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7028" y="4220914"/>
            <a:ext cx="4393692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66" name="yt_shape_10666"/>
              <p:cNvSpPr txBox="1"/>
              <p:nvPr/>
            </p:nvSpPr>
            <p:spPr>
              <a:xfrm>
                <a:off x="540000" y="5182818"/>
                <a:ext cx="745556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666" name="yt_shape_10666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82818"/>
                <a:ext cx="7455567" cy="642163"/>
              </a:xfrm>
              <a:prstGeom prst="rect">
                <a:avLst/>
              </a:prstGeom>
              <a:blipFill>
                <a:blip r:embed="rId4"/>
                <a:stretch>
                  <a:fillRect l="-2535" r="-147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6999849">
            <a:extLst>
              <a:ext uri="{FF2B5EF4-FFF2-40B4-BE49-F238E27FC236}">
                <a16:creationId xmlns:a16="http://schemas.microsoft.com/office/drawing/2014/main" id="{F9FF21A7-3ABC-A16E-EEF8-F48CC6B7D9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4FB54F-CF3B-D171-FE09-858406992543}"/>
              </a:ext>
            </a:extLst>
          </p:cNvPr>
          <p:cNvSpPr txBox="1"/>
          <p:nvPr/>
        </p:nvSpPr>
        <p:spPr>
          <a:xfrm>
            <a:off x="9365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44FBBB-760C-F4B7-A43D-AC0B0B67C2F1}"/>
              </a:ext>
            </a:extLst>
          </p:cNvPr>
          <p:cNvSpPr txBox="1"/>
          <p:nvPr/>
        </p:nvSpPr>
        <p:spPr>
          <a:xfrm>
            <a:off x="449989" y="3719251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8C73EB-0A9F-DA99-DF5F-F85F918F7347}"/>
                  </a:ext>
                </a:extLst>
              </p:cNvPr>
              <p:cNvSpPr txBox="1"/>
              <p:nvPr/>
            </p:nvSpPr>
            <p:spPr>
              <a:xfrm>
                <a:off x="449989" y="5136012"/>
                <a:ext cx="75635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D68C73EB-0A9F-DA99-DF5F-F85F918F7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6012"/>
                <a:ext cx="7563548" cy="729565"/>
              </a:xfrm>
              <a:prstGeom prst="rect">
                <a:avLst/>
              </a:prstGeom>
              <a:blipFill>
                <a:blip r:embed="rId6"/>
                <a:stretch>
                  <a:fillRect l="-1289" r="-120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1055</Words>
  <Application>Microsoft Office PowerPoint</Application>
  <PresentationFormat>宽屏</PresentationFormat>
  <Paragraphs>153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9" baseType="lpstr">
      <vt:lpstr>,isEnd</vt:lpstr>
      <vt:lpstr>_⨹_1_048be</vt:lpstr>
      <vt:lpstr>_⨹_1_1c6bf,isEnd</vt:lpstr>
      <vt:lpstr>_⨹_1_29cde</vt:lpstr>
      <vt:lpstr>_⨹_1_87dc0</vt:lpstr>
      <vt:lpstr>_⨹_11_73bbc,isEnd</vt:lpstr>
      <vt:lpstr>_⨹_12_d290e,isEnd</vt:lpstr>
      <vt:lpstr>_⨹_13_daa46,isEnd</vt:lpstr>
      <vt:lpstr>_⨹_2_31733</vt:lpstr>
      <vt:lpstr>_⨹_2_d1bc2</vt:lpstr>
      <vt:lpstr>_⨹_4_eac4c</vt:lpstr>
      <vt:lpstr>_⨹_5_cc5d8</vt:lpstr>
      <vt:lpstr>_⨹_5_f9cfe</vt:lpstr>
      <vt:lpstr>_⨹_8_e3624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18</cp:revision>
  <dcterms:created xsi:type="dcterms:W3CDTF">2024-07-22T14:01:11Z</dcterms:created>
  <dcterms:modified xsi:type="dcterms:W3CDTF">2024-07-23T14:14:25Z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