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2" r:id="rId7"/>
    <p:sldId id="313" r:id="rId8"/>
    <p:sldId id="316" r:id="rId9"/>
    <p:sldId id="318" r:id="rId10"/>
    <p:sldId id="320" r:id="rId11"/>
    <p:sldId id="326" r:id="rId12"/>
    <p:sldId id="328" r:id="rId13"/>
    <p:sldId id="329" r:id="rId14"/>
    <p:sldId id="331" r:id="rId15"/>
    <p:sldId id="336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67" y="33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3" name="yt_shape_1159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92" name="yt_image_11592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95" name="yt_shape_11595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乘方的意义</a:t>
            </a:r>
          </a:p>
        </p:txBody>
      </p:sp>
      <p:sp>
        <p:nvSpPr>
          <p:cNvPr id="11596" name="yt_shape_11596"/>
          <p:cNvSpPr txBox="1"/>
          <p:nvPr/>
        </p:nvSpPr>
        <p:spPr>
          <a:xfrm>
            <a:off x="540000" y="1971599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97" name="yt_table_115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142100"/>
              </p:ext>
            </p:extLst>
          </p:nvPr>
        </p:nvGraphicFramePr>
        <p:xfrm>
          <a:off x="540056" y="2450902"/>
          <a:ext cx="4658043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2082800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sp>
        <p:nvSpPr>
          <p:cNvPr id="11599" name="yt_shape_11599"/>
          <p:cNvSpPr txBox="1"/>
          <p:nvPr/>
        </p:nvSpPr>
        <p:spPr>
          <a:xfrm>
            <a:off x="540000" y="3452456"/>
            <a:ext cx="48651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表示的意义是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0" name="yt_table_1160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987492"/>
              </p:ext>
            </p:extLst>
          </p:nvPr>
        </p:nvGraphicFramePr>
        <p:xfrm>
          <a:off x="540056" y="3931759"/>
          <a:ext cx="3167063" cy="1901952"/>
        </p:xfrm>
        <a:graphic>
          <a:graphicData uri="http://schemas.openxmlformats.org/drawingml/2006/table">
            <a:tbl>
              <a:tblPr/>
              <a:tblGrid>
                <a:gridCol w="3167063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相加的和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</a:tbl>
          </a:graphicData>
        </a:graphic>
      </p:graphicFrame>
      <p:pic>
        <p:nvPicPr>
          <p:cNvPr id="3" name="yt_shape_1721657141093">
            <a:extLst>
              <a:ext uri="{FF2B5EF4-FFF2-40B4-BE49-F238E27FC236}">
                <a16:creationId xmlns:a16="http://schemas.microsoft.com/office/drawing/2014/main" id="{188AA2BC-7465-59D7-1B6B-8624B49EE0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30D64E-8E3F-BB71-944F-A99AAA4CED67}"/>
              </a:ext>
            </a:extLst>
          </p:cNvPr>
          <p:cNvSpPr txBox="1"/>
          <p:nvPr/>
        </p:nvSpPr>
        <p:spPr>
          <a:xfrm>
            <a:off x="5047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241F0F-278C-4907-1B05-33E962344FCA}"/>
              </a:ext>
            </a:extLst>
          </p:cNvPr>
          <p:cNvSpPr txBox="1"/>
          <p:nvPr/>
        </p:nvSpPr>
        <p:spPr>
          <a:xfrm>
            <a:off x="4437789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47" name="yt_shape_11647"/>
              <p:cNvSpPr txBox="1"/>
              <p:nvPr/>
            </p:nvSpPr>
            <p:spPr>
              <a:xfrm>
                <a:off x="540000" y="900000"/>
                <a:ext cx="8004272" cy="4323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          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647" name="yt_shape_116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04272" cy="4323299"/>
              </a:xfrm>
              <a:prstGeom prst="rect">
                <a:avLst/>
              </a:prstGeom>
              <a:blipFill>
                <a:blip r:embed="rId2"/>
                <a:stretch>
                  <a:fillRect l="-2361" t="-1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7326C94-AC99-7D0B-693B-915730BCAA40}"/>
              </a:ext>
            </a:extLst>
          </p:cNvPr>
          <p:cNvSpPr txBox="1"/>
          <p:nvPr/>
        </p:nvSpPr>
        <p:spPr>
          <a:xfrm>
            <a:off x="540000" y="1844824"/>
            <a:ext cx="2675680" cy="76683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36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C1552E-3D39-F957-01F6-815261BCFFB6}"/>
                  </a:ext>
                </a:extLst>
              </p:cNvPr>
              <p:cNvSpPr txBox="1"/>
              <p:nvPr/>
            </p:nvSpPr>
            <p:spPr>
              <a:xfrm>
                <a:off x="4510920" y="3581400"/>
                <a:ext cx="49521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C1552E-3D39-F957-01F6-815261BCFF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0920" y="3581400"/>
                <a:ext cx="4952111" cy="730136"/>
              </a:xfrm>
              <a:prstGeom prst="rect">
                <a:avLst/>
              </a:prstGeom>
              <a:blipFill>
                <a:blip r:embed="rId3"/>
                <a:stretch>
                  <a:fillRect l="-1970" b="-1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7326C94-AC99-7D0B-693B-915730BCAA40}"/>
                  </a:ext>
                </a:extLst>
              </p:cNvPr>
              <p:cNvSpPr txBox="1"/>
              <p:nvPr/>
            </p:nvSpPr>
            <p:spPr>
              <a:xfrm>
                <a:off x="4542136" y="1845976"/>
                <a:ext cx="5385498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7326C94-AC99-7D0B-693B-915730BCAA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2136" y="1845976"/>
                <a:ext cx="5385498" cy="766839"/>
              </a:xfrm>
              <a:prstGeom prst="rect">
                <a:avLst/>
              </a:prstGeom>
              <a:blipFill>
                <a:blip r:embed="rId4"/>
                <a:stretch>
                  <a:fillRect l="-1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5C1552E-3D39-F957-01F6-815261BCFFB6}"/>
                  </a:ext>
                </a:extLst>
              </p:cNvPr>
              <p:cNvSpPr txBox="1"/>
              <p:nvPr/>
            </p:nvSpPr>
            <p:spPr>
              <a:xfrm>
                <a:off x="692401" y="3581400"/>
                <a:ext cx="259528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5C1552E-3D39-F957-01F6-815261BCFF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401" y="3581400"/>
                <a:ext cx="2595288" cy="730136"/>
              </a:xfrm>
              <a:prstGeom prst="rect">
                <a:avLst/>
              </a:prstGeom>
              <a:blipFill>
                <a:blip r:embed="rId5"/>
                <a:stretch>
                  <a:fillRect l="-3765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8" name="yt_shape_1165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你吃过拉面吗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拉面是把一根面条对折成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根拉开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再对折成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9f8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依次这样进行对折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次是多少根面条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根面条需对折多少次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659" name="yt_image_11659" title="H_64.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3448" y="2011799"/>
            <a:ext cx="4245102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61" name="yt_shape_11661"/>
          <p:cNvSpPr txBox="1"/>
          <p:nvPr/>
        </p:nvSpPr>
        <p:spPr>
          <a:xfrm>
            <a:off x="540000" y="2885365"/>
            <a:ext cx="784830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根面条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要得到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根面条需对折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327F20-7405-4120-CBCB-456C3FFFECFA}"/>
              </a:ext>
            </a:extLst>
          </p:cNvPr>
          <p:cNvSpPr txBox="1"/>
          <p:nvPr/>
        </p:nvSpPr>
        <p:spPr>
          <a:xfrm>
            <a:off x="449989" y="2838559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68C42C-6D87-C7A4-A581-2A24D0837D92}"/>
              </a:ext>
            </a:extLst>
          </p:cNvPr>
          <p:cNvSpPr txBox="1"/>
          <p:nvPr/>
        </p:nvSpPr>
        <p:spPr>
          <a:xfrm>
            <a:off x="449989" y="3314047"/>
            <a:ext cx="7952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根面条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要得到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根面条需对折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4" name="yt_shape_1166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63" name="yt_image_11663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66" name="yt_shape_11666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f944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【直接应用】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－…－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W:0.00503937,H:37.44"/>
              </a:rPr>
              <a:t> </a:t>
            </a:r>
            <a:r>
              <a:rPr lang="zh-CN" altLang="zh-CN" sz="2400" b="0" i="0" u="sng">
                <a:solidFill>
                  <a:srgbClr val="ED028C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00504,H:37.44"/>
              </a:rPr>
              <a:t>　</a:t>
            </a:r>
            <a:r>
              <a:rPr lang="en-US" altLang="zh-CN" sz="2400" b="0" i="0" u="sng">
                <a:solidFill>
                  <a:srgbClr val="ED028C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sng">
                <a:solidFill>
                  <a:srgbClr val="ED028C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00504,H:37.4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试根据上面的猜想求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6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－…－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EBB210-BE05-04A3-E92C-810A5027CB2B}"/>
              </a:ext>
            </a:extLst>
          </p:cNvPr>
          <p:cNvSpPr txBox="1"/>
          <p:nvPr/>
        </p:nvSpPr>
        <p:spPr>
          <a:xfrm>
            <a:off x="3904508" y="19108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79B159-EEAA-6A72-1578-A9F012617427}"/>
              </a:ext>
            </a:extLst>
          </p:cNvPr>
          <p:cNvSpPr txBox="1"/>
          <p:nvPr/>
        </p:nvSpPr>
        <p:spPr>
          <a:xfrm>
            <a:off x="7003307" y="19108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432735-D72A-9A33-D8A9-5B33F537382D}"/>
              </a:ext>
            </a:extLst>
          </p:cNvPr>
          <p:cNvSpPr txBox="1"/>
          <p:nvPr/>
        </p:nvSpPr>
        <p:spPr>
          <a:xfrm>
            <a:off x="10660907" y="19108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506264-76DF-8B3D-E35C-AF3429D063B1}"/>
              </a:ext>
            </a:extLst>
          </p:cNvPr>
          <p:cNvSpPr txBox="1"/>
          <p:nvPr/>
        </p:nvSpPr>
        <p:spPr>
          <a:xfrm>
            <a:off x="3904508" y="238633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9A85F8-02B9-068D-92FD-F02D5739EA12}"/>
              </a:ext>
            </a:extLst>
          </p:cNvPr>
          <p:cNvSpPr txBox="1"/>
          <p:nvPr/>
        </p:nvSpPr>
        <p:spPr>
          <a:xfrm>
            <a:off x="450108" y="3812799"/>
            <a:ext cx="46937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43A5E6-215B-FEB0-3E7A-0577AC042FE4}"/>
              </a:ext>
            </a:extLst>
          </p:cNvPr>
          <p:cNvSpPr txBox="1"/>
          <p:nvPr/>
        </p:nvSpPr>
        <p:spPr>
          <a:xfrm>
            <a:off x="450108" y="4288287"/>
            <a:ext cx="91641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－…－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2CD2AB-46CE-F779-A92A-64EAB14EF5A2}"/>
              </a:ext>
            </a:extLst>
          </p:cNvPr>
          <p:cNvSpPr txBox="1"/>
          <p:nvPr/>
        </p:nvSpPr>
        <p:spPr>
          <a:xfrm>
            <a:off x="450108" y="476377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9758ACF-3A20-40C5-AE06-DA29BD68B64F}"/>
              </a:ext>
            </a:extLst>
          </p:cNvPr>
          <p:cNvSpPr txBox="1"/>
          <p:nvPr/>
        </p:nvSpPr>
        <p:spPr>
          <a:xfrm>
            <a:off x="450108" y="523926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1" name="yt_shape_11671"/>
          <p:cNvSpPr txBox="1"/>
          <p:nvPr/>
        </p:nvSpPr>
        <p:spPr>
          <a:xfrm>
            <a:off x="540000" y="900000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非负性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的应用</a:t>
            </a:r>
          </a:p>
        </p:txBody>
      </p:sp>
      <p:sp>
        <p:nvSpPr>
          <p:cNvPr id="11672" name="yt_shape_11672"/>
          <p:cNvSpPr txBox="1"/>
          <p:nvPr/>
        </p:nvSpPr>
        <p:spPr>
          <a:xfrm>
            <a:off x="540119" y="1379303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和偶次幂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19bd8"/>
              </a:rPr>
              <a:t>是比较常见的两种非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负数形式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当几个非负数之和等于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我们可利用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每个非负数都等于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5b4b7"/>
              </a:rPr>
              <a:t>构建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进而求出字母或式子的值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673" name="yt_shape_11673"/>
          <p:cNvSpPr txBox="1"/>
          <p:nvPr/>
        </p:nvSpPr>
        <p:spPr>
          <a:xfrm>
            <a:off x="540119" y="28750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都是实数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674" name="yt_shape_11674"/>
          <p:cNvSpPr txBox="1"/>
          <p:nvPr/>
        </p:nvSpPr>
        <p:spPr>
          <a:xfrm>
            <a:off x="540000" y="3834528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</a:p>
        </p:txBody>
      </p:sp>
      <p:sp>
        <p:nvSpPr>
          <p:cNvPr id="11675" name="yt_shape_11675"/>
          <p:cNvSpPr txBox="1"/>
          <p:nvPr/>
        </p:nvSpPr>
        <p:spPr>
          <a:xfrm>
            <a:off x="8112224" y="3830546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8DD074-80F3-FEE9-BC07-743D6044865E}"/>
              </a:ext>
            </a:extLst>
          </p:cNvPr>
          <p:cNvSpPr txBox="1"/>
          <p:nvPr/>
        </p:nvSpPr>
        <p:spPr>
          <a:xfrm>
            <a:off x="836910" y="32614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43c9a"/>
              </a:rPr>
              <a:t>－</a:t>
            </a:r>
            <a:r>
              <a:rPr lang="en-US" altLang="zh-CN" sz="24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1B2FAD-D659-1C55-95B6-1F2FC25534E5}"/>
              </a:ext>
            </a:extLst>
          </p:cNvPr>
          <p:cNvSpPr txBox="1"/>
          <p:nvPr/>
        </p:nvSpPr>
        <p:spPr>
          <a:xfrm>
            <a:off x="8631813" y="378374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6" name="yt_shape_11676"/>
          <p:cNvSpPr txBox="1"/>
          <p:nvPr/>
        </p:nvSpPr>
        <p:spPr>
          <a:xfrm>
            <a:off x="540000" y="900000"/>
            <a:ext cx="677749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2EC7D2-A8ED-D6DF-BCC2-54E16AB38B2E}"/>
              </a:ext>
            </a:extLst>
          </p:cNvPr>
          <p:cNvSpPr txBox="1"/>
          <p:nvPr/>
        </p:nvSpPr>
        <p:spPr>
          <a:xfrm>
            <a:off x="449989" y="1328682"/>
            <a:ext cx="484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967683-2814-1263-CCE2-58F532EA9888}"/>
              </a:ext>
            </a:extLst>
          </p:cNvPr>
          <p:cNvSpPr txBox="1"/>
          <p:nvPr/>
        </p:nvSpPr>
        <p:spPr>
          <a:xfrm>
            <a:off x="449989" y="1804170"/>
            <a:ext cx="438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E251BC-9E0A-B065-22A0-925B4A6B4916}"/>
              </a:ext>
            </a:extLst>
          </p:cNvPr>
          <p:cNvSpPr txBox="1"/>
          <p:nvPr/>
        </p:nvSpPr>
        <p:spPr>
          <a:xfrm>
            <a:off x="449989" y="2279658"/>
            <a:ext cx="514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0CE36A-DC36-17F0-F305-8C133B04AADF}"/>
              </a:ext>
            </a:extLst>
          </p:cNvPr>
          <p:cNvSpPr txBox="1"/>
          <p:nvPr/>
        </p:nvSpPr>
        <p:spPr>
          <a:xfrm>
            <a:off x="449989" y="2755146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E3ECDD-6358-D51A-FE07-10635F6E9022}"/>
              </a:ext>
            </a:extLst>
          </p:cNvPr>
          <p:cNvSpPr txBox="1"/>
          <p:nvPr/>
        </p:nvSpPr>
        <p:spPr>
          <a:xfrm>
            <a:off x="449989" y="3230634"/>
            <a:ext cx="169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05621D-F218-6A2D-92E4-A1A95F5ACB2A}"/>
              </a:ext>
            </a:extLst>
          </p:cNvPr>
          <p:cNvSpPr txBox="1"/>
          <p:nvPr/>
        </p:nvSpPr>
        <p:spPr>
          <a:xfrm>
            <a:off x="449989" y="3706122"/>
            <a:ext cx="251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5CCC49-0075-8572-85B0-766A712C2CA2}"/>
              </a:ext>
            </a:extLst>
          </p:cNvPr>
          <p:cNvSpPr txBox="1"/>
          <p:nvPr/>
        </p:nvSpPr>
        <p:spPr>
          <a:xfrm>
            <a:off x="449989" y="418161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730CD8-D1BB-9402-0225-9045E2460B4E}"/>
              </a:ext>
            </a:extLst>
          </p:cNvPr>
          <p:cNvSpPr txBox="1"/>
          <p:nvPr/>
        </p:nvSpPr>
        <p:spPr>
          <a:xfrm>
            <a:off x="449989" y="465709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2" name="yt_shape_11602"/>
          <p:cNvSpPr txBox="1"/>
          <p:nvPr/>
        </p:nvSpPr>
        <p:spPr>
          <a:xfrm>
            <a:off x="540000" y="900000"/>
            <a:ext cx="64039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正确的说法是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3" name="yt_table_116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528728"/>
              </p:ext>
            </p:extLst>
          </p:nvPr>
        </p:nvGraphicFramePr>
        <p:xfrm>
          <a:off x="540056" y="1379303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是底数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是底数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是底数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是底数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8600AF0-1806-BEA0-94CB-B220F382D1CE}"/>
              </a:ext>
            </a:extLst>
          </p:cNvPr>
          <p:cNvSpPr txBox="1"/>
          <p:nvPr/>
        </p:nvSpPr>
        <p:spPr>
          <a:xfrm>
            <a:off x="5961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5" name="yt_shape_11605"/>
              <p:cNvSpPr txBox="1"/>
              <p:nvPr/>
            </p:nvSpPr>
            <p:spPr>
              <a:xfrm>
                <a:off x="540000" y="900000"/>
                <a:ext cx="1015342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写成乘方的形式为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4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读作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的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4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次方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05" name="yt_shape_11605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53421" cy="642740"/>
              </a:xfrm>
              <a:prstGeom prst="rect">
                <a:avLst/>
              </a:prstGeom>
              <a:blipFill>
                <a:blip r:embed="rId2"/>
                <a:stretch>
                  <a:fillRect l="-1862" r="-84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6743D3-6577-8D4F-2F49-A2119BF00BD6}"/>
                  </a:ext>
                </a:extLst>
              </p:cNvPr>
              <p:cNvSpPr txBox="1"/>
              <p:nvPr/>
            </p:nvSpPr>
            <p:spPr>
              <a:xfrm>
                <a:off x="5688739" y="853194"/>
                <a:ext cx="14199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AC6743D3-6577-8D4F-2F49-A2119BF00B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8739" y="853194"/>
                <a:ext cx="1419924" cy="730136"/>
              </a:xfrm>
              <a:prstGeom prst="rect">
                <a:avLst/>
              </a:prstGeom>
              <a:blipFill>
                <a:blip r:embed="rId3"/>
                <a:stretch>
                  <a:fillRect l="-643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DD4B888-3ABC-83FB-7EDD-1CFC25B179E1}"/>
              </a:ext>
            </a:extLst>
          </p:cNvPr>
          <p:cNvCxnSpPr/>
          <p:nvPr/>
        </p:nvCxnSpPr>
        <p:spPr>
          <a:xfrm>
            <a:off x="5473950" y="1555574"/>
            <a:ext cx="15447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F4D0E1-96F9-C01C-33A0-D0DE994FA95C}"/>
                  </a:ext>
                </a:extLst>
              </p:cNvPr>
              <p:cNvSpPr txBox="1"/>
              <p:nvPr/>
            </p:nvSpPr>
            <p:spPr>
              <a:xfrm>
                <a:off x="8500201" y="853194"/>
                <a:ext cx="172789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的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次方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ADF4D0E1-96F9-C01C-33A0-D0DE994FA9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0201" y="853194"/>
                <a:ext cx="1727898" cy="730136"/>
              </a:xfrm>
              <a:prstGeom prst="rect">
                <a:avLst/>
              </a:prstGeom>
              <a:blipFill>
                <a:blip r:embed="rId4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321B104-DDE9-74B7-AE7D-65BF5941561B}"/>
              </a:ext>
            </a:extLst>
          </p:cNvPr>
          <p:cNvCxnSpPr/>
          <p:nvPr/>
        </p:nvCxnSpPr>
        <p:spPr>
          <a:xfrm>
            <a:off x="8237788" y="1555574"/>
            <a:ext cx="1900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7" name="yt_shape_11607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乘方的运算</a:t>
            </a:r>
          </a:p>
        </p:txBody>
      </p:sp>
      <p:sp>
        <p:nvSpPr>
          <p:cNvPr id="11608" name="yt_shape_11608"/>
          <p:cNvSpPr txBox="1"/>
          <p:nvPr/>
        </p:nvSpPr>
        <p:spPr>
          <a:xfrm>
            <a:off x="540000" y="1389434"/>
            <a:ext cx="39417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9" name="yt_table_116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336068"/>
              </p:ext>
            </p:extLst>
          </p:nvPr>
        </p:nvGraphicFramePr>
        <p:xfrm>
          <a:off x="540056" y="1868737"/>
          <a:ext cx="8419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</a:tbl>
          </a:graphicData>
        </a:graphic>
      </p:graphicFrame>
      <p:sp>
        <p:nvSpPr>
          <p:cNvPr id="11611" name="yt_shape_11611"/>
          <p:cNvSpPr txBox="1"/>
          <p:nvPr/>
        </p:nvSpPr>
        <p:spPr>
          <a:xfrm>
            <a:off x="540000" y="2394908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12" name="yt_table_11612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032946"/>
                  </p:ext>
                </p:extLst>
              </p:nvPr>
            </p:nvGraphicFramePr>
            <p:xfrm>
              <a:off x="540056" y="2874211"/>
              <a:ext cx="8231823" cy="1149350"/>
            </p:xfrm>
            <a:graphic>
              <a:graphicData uri="http://schemas.openxmlformats.org/drawingml/2006/table">
                <a:tbl>
                  <a:tblPr/>
                  <a:tblGrid>
                    <a:gridCol w="4980623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  <a:gridCol w="3251200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612" name="yt_table_11612" descr="{&quot;rangeId&quot;:8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032946"/>
                  </p:ext>
                </p:extLst>
              </p:nvPr>
            </p:nvGraphicFramePr>
            <p:xfrm>
              <a:off x="540056" y="2874211"/>
              <a:ext cx="8231823" cy="1059371"/>
            </p:xfrm>
            <a:graphic>
              <a:graphicData uri="http://schemas.openxmlformats.org/drawingml/2006/table">
                <a:tbl>
                  <a:tblPr/>
                  <a:tblGrid>
                    <a:gridCol w="4980623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  <a:gridCol w="3251200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8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653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13" name="yt_shape_11613"/>
          <p:cNvSpPr txBox="1"/>
          <p:nvPr/>
        </p:nvSpPr>
        <p:spPr>
          <a:xfrm>
            <a:off x="540000" y="3984136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14" name="yt_table_116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960928"/>
              </p:ext>
            </p:extLst>
          </p:nvPr>
        </p:nvGraphicFramePr>
        <p:xfrm>
          <a:off x="540056" y="4463439"/>
          <a:ext cx="9138286" cy="950976"/>
        </p:xfrm>
        <a:graphic>
          <a:graphicData uri="http://schemas.openxmlformats.org/drawingml/2006/table">
            <a:tbl>
              <a:tblPr/>
              <a:tblGrid>
                <a:gridCol w="4980623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  <a:gridCol w="4157663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</a:tbl>
          </a:graphicData>
        </a:graphic>
      </p:graphicFrame>
      <p:pic>
        <p:nvPicPr>
          <p:cNvPr id="3" name="yt_shape_1721657141162">
            <a:extLst>
              <a:ext uri="{FF2B5EF4-FFF2-40B4-BE49-F238E27FC236}">
                <a16:creationId xmlns:a16="http://schemas.microsoft.com/office/drawing/2014/main" id="{65E1599F-F940-0F9C-32EB-539D3810C0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4B2F8D-07EA-FB01-8D3C-1F3DB5B1E856}"/>
              </a:ext>
            </a:extLst>
          </p:cNvPr>
          <p:cNvSpPr txBox="1"/>
          <p:nvPr/>
        </p:nvSpPr>
        <p:spPr>
          <a:xfrm>
            <a:off x="35233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09ABEC-13BD-E9FC-B4F9-9823B428773F}"/>
              </a:ext>
            </a:extLst>
          </p:cNvPr>
          <p:cNvSpPr txBox="1"/>
          <p:nvPr/>
        </p:nvSpPr>
        <p:spPr>
          <a:xfrm>
            <a:off x="3878989" y="23481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3B5D61-011C-6104-55C6-4E361C7DB2C3}"/>
              </a:ext>
            </a:extLst>
          </p:cNvPr>
          <p:cNvSpPr txBox="1"/>
          <p:nvPr/>
        </p:nvSpPr>
        <p:spPr>
          <a:xfrm>
            <a:off x="4793389" y="39373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6" name="yt_shape_11616"/>
          <p:cNvSpPr txBox="1"/>
          <p:nvPr/>
        </p:nvSpPr>
        <p:spPr>
          <a:xfrm>
            <a:off x="540000" y="900000"/>
            <a:ext cx="507831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        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D532B8-E0C9-A63D-1DC9-1A000521CF4D}"/>
              </a:ext>
            </a:extLst>
          </p:cNvPr>
          <p:cNvSpPr txBox="1"/>
          <p:nvPr/>
        </p:nvSpPr>
        <p:spPr>
          <a:xfrm>
            <a:off x="449989" y="180417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BFB613-DDD3-78F0-AAA0-CFED408D590C}"/>
              </a:ext>
            </a:extLst>
          </p:cNvPr>
          <p:cNvSpPr txBox="1"/>
          <p:nvPr/>
        </p:nvSpPr>
        <p:spPr>
          <a:xfrm>
            <a:off x="449989" y="2755146"/>
            <a:ext cx="312573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D532B8-E0C9-A63D-1DC9-1A000521CF4D}"/>
              </a:ext>
            </a:extLst>
          </p:cNvPr>
          <p:cNvSpPr txBox="1"/>
          <p:nvPr/>
        </p:nvSpPr>
        <p:spPr>
          <a:xfrm>
            <a:off x="4007768" y="1804170"/>
            <a:ext cx="245224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BFB613-DDD3-78F0-AAA0-CFED408D590C}"/>
              </a:ext>
            </a:extLst>
          </p:cNvPr>
          <p:cNvSpPr txBox="1"/>
          <p:nvPr/>
        </p:nvSpPr>
        <p:spPr>
          <a:xfrm>
            <a:off x="4007768" y="2731058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1" name="yt_shape_11621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幂的性质</a:t>
            </a:r>
          </a:p>
        </p:txBody>
      </p:sp>
      <p:sp>
        <p:nvSpPr>
          <p:cNvPr id="11622" name="yt_shape_11622"/>
          <p:cNvSpPr txBox="1"/>
          <p:nvPr/>
        </p:nvSpPr>
        <p:spPr>
          <a:xfrm>
            <a:off x="540000" y="1389434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任何一个有理数的偶数次幂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23" name="yt_table_1162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894155"/>
              </p:ext>
            </p:extLst>
          </p:nvPr>
        </p:nvGraphicFramePr>
        <p:xfrm>
          <a:off x="540056" y="1868737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一定不是负数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一定大于它的绝对值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25" name="yt_shape_11625"/>
              <p:cNvSpPr txBox="1"/>
              <p:nvPr/>
            </p:nvSpPr>
            <p:spPr>
              <a:xfrm>
                <a:off x="540119" y="3821057"/>
                <a:ext cx="11492915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45f9"/>
                  </a:rPr>
                  <a:t>负数有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625" name="yt_shape_11625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21057"/>
                <a:ext cx="11492915" cy="1107547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27" name="yt_table_116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112688"/>
              </p:ext>
            </p:extLst>
          </p:nvPr>
        </p:nvGraphicFramePr>
        <p:xfrm>
          <a:off x="540056" y="4979392"/>
          <a:ext cx="3913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</a:tbl>
          </a:graphicData>
        </a:graphic>
      </p:graphicFrame>
      <p:pic>
        <p:nvPicPr>
          <p:cNvPr id="3" name="yt_shape_1721657141229">
            <a:extLst>
              <a:ext uri="{FF2B5EF4-FFF2-40B4-BE49-F238E27FC236}">
                <a16:creationId xmlns:a16="http://schemas.microsoft.com/office/drawing/2014/main" id="{BB11474B-A4D5-59A6-E7CF-7F2FC0E338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09BEB3-8503-B7C7-CC80-37CF74C78688}"/>
              </a:ext>
            </a:extLst>
          </p:cNvPr>
          <p:cNvSpPr txBox="1"/>
          <p:nvPr/>
        </p:nvSpPr>
        <p:spPr>
          <a:xfrm>
            <a:off x="50981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1E6426-67F2-EBA8-4AF4-036DBA7EEB9D}"/>
              </a:ext>
            </a:extLst>
          </p:cNvPr>
          <p:cNvSpPr txBox="1"/>
          <p:nvPr/>
        </p:nvSpPr>
        <p:spPr>
          <a:xfrm>
            <a:off x="1059708" y="44467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9" name="yt_shape_11629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用计算器运算</a:t>
            </a:r>
          </a:p>
        </p:txBody>
      </p:sp>
      <p:sp>
        <p:nvSpPr>
          <p:cNvPr id="11630" name="yt_shape_11630"/>
          <p:cNvSpPr txBox="1"/>
          <p:nvPr/>
        </p:nvSpPr>
        <p:spPr>
          <a:xfrm>
            <a:off x="540000" y="1389434"/>
            <a:ext cx="11100616" cy="5943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按键顺序为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3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3"/>
                <a:ea typeface="Times New Roman" pitchFamily="23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0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1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</a:p>
        </p:txBody>
      </p:sp>
      <p:sp>
        <p:nvSpPr>
          <p:cNvPr id="11631" name="yt_shape_11631"/>
          <p:cNvSpPr txBox="1"/>
          <p:nvPr/>
        </p:nvSpPr>
        <p:spPr>
          <a:xfrm>
            <a:off x="540000" y="2034552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显示结果为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141286">
            <a:extLst>
              <a:ext uri="{FF2B5EF4-FFF2-40B4-BE49-F238E27FC236}">
                <a16:creationId xmlns:a16="http://schemas.microsoft.com/office/drawing/2014/main" id="{AA6CB93D-7B5E-FCE9-957F-4C66CC10EC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pic>
        <p:nvPicPr>
          <p:cNvPr id="5" name="yt_shape_1721657141611">
            <a:extLst>
              <a:ext uri="{FF2B5EF4-FFF2-40B4-BE49-F238E27FC236}">
                <a16:creationId xmlns:a16="http://schemas.microsoft.com/office/drawing/2014/main" id="{58C6A950-B650-2824-E5D9-3ADC1D2D9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697" y="1440234"/>
            <a:ext cx="251017" cy="251017"/>
          </a:xfrm>
          <a:prstGeom prst="rect">
            <a:avLst/>
          </a:prstGeom>
        </p:spPr>
      </p:pic>
      <p:pic>
        <p:nvPicPr>
          <p:cNvPr id="7" name="yt_shape_1721657141647">
            <a:extLst>
              <a:ext uri="{FF2B5EF4-FFF2-40B4-BE49-F238E27FC236}">
                <a16:creationId xmlns:a16="http://schemas.microsoft.com/office/drawing/2014/main" id="{C121C34F-355E-7E18-A6BE-D3F5022E01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322" y="1440234"/>
            <a:ext cx="251017" cy="251017"/>
          </a:xfrm>
          <a:prstGeom prst="rect">
            <a:avLst/>
          </a:prstGeom>
        </p:spPr>
      </p:pic>
      <p:pic>
        <p:nvPicPr>
          <p:cNvPr id="9" name="yt_shape_1721657141683">
            <a:extLst>
              <a:ext uri="{FF2B5EF4-FFF2-40B4-BE49-F238E27FC236}">
                <a16:creationId xmlns:a16="http://schemas.microsoft.com/office/drawing/2014/main" id="{4CCB895B-1147-7162-88C9-180AD78014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947" y="1440234"/>
            <a:ext cx="254192" cy="248415"/>
          </a:xfrm>
          <a:prstGeom prst="rect">
            <a:avLst/>
          </a:prstGeom>
        </p:spPr>
      </p:pic>
      <p:pic>
        <p:nvPicPr>
          <p:cNvPr id="11" name="yt_shape_1721657141710">
            <a:extLst>
              <a:ext uri="{FF2B5EF4-FFF2-40B4-BE49-F238E27FC236}">
                <a16:creationId xmlns:a16="http://schemas.microsoft.com/office/drawing/2014/main" id="{41156003-A030-5126-C82A-7C183748CB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235" y="1484784"/>
            <a:ext cx="257367" cy="251518"/>
          </a:xfrm>
          <a:prstGeom prst="rect">
            <a:avLst/>
          </a:prstGeom>
        </p:spPr>
      </p:pic>
      <p:pic>
        <p:nvPicPr>
          <p:cNvPr id="13" name="yt_shape_1721657141739">
            <a:extLst>
              <a:ext uri="{FF2B5EF4-FFF2-40B4-BE49-F238E27FC236}">
                <a16:creationId xmlns:a16="http://schemas.microsoft.com/office/drawing/2014/main" id="{3B254901-C18A-2146-0BC3-6011A9B38DD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722" y="1440234"/>
            <a:ext cx="257367" cy="251518"/>
          </a:xfrm>
          <a:prstGeom prst="rect">
            <a:avLst/>
          </a:prstGeom>
        </p:spPr>
      </p:pic>
      <p:pic>
        <p:nvPicPr>
          <p:cNvPr id="15" name="yt_shape_1721657141775">
            <a:extLst>
              <a:ext uri="{FF2B5EF4-FFF2-40B4-BE49-F238E27FC236}">
                <a16:creationId xmlns:a16="http://schemas.microsoft.com/office/drawing/2014/main" id="{3D26E193-42D5-B78B-131F-1FB584BA96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697" y="1440234"/>
            <a:ext cx="247842" cy="24784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5B266AB-0A49-3E41-CA80-47D59E465C02}"/>
              </a:ext>
            </a:extLst>
          </p:cNvPr>
          <p:cNvSpPr txBox="1"/>
          <p:nvPr/>
        </p:nvSpPr>
        <p:spPr>
          <a:xfrm>
            <a:off x="2888389" y="198774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6561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40000" y="2132856"/>
            <a:ext cx="299416" cy="330211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32" name="yt_shape_11632"/>
              <p:cNvSpPr txBox="1"/>
              <p:nvPr/>
            </p:nvSpPr>
            <p:spPr>
              <a:xfrm>
                <a:off x="540000" y="900000"/>
                <a:ext cx="6771084" cy="16658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幂的符号与底数的符号相混淆而出错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32" name="yt_shape_116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71084" cy="1665841"/>
              </a:xfrm>
              <a:prstGeom prst="rect">
                <a:avLst/>
              </a:prstGeom>
              <a:blipFill>
                <a:blip r:embed="rId2"/>
                <a:stretch>
                  <a:fillRect l="-2793" t="-3297" r="-1802" b="-5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4E5D011-D47A-4E18-6DD4-56094989293A}"/>
              </a:ext>
            </a:extLst>
          </p:cNvPr>
          <p:cNvSpPr txBox="1"/>
          <p:nvPr/>
        </p:nvSpPr>
        <p:spPr>
          <a:xfrm>
            <a:off x="276138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F44E9D-BA6E-F6C6-79A3-33DBFE2CD5E0}"/>
              </a:ext>
            </a:extLst>
          </p:cNvPr>
          <p:cNvSpPr txBox="1"/>
          <p:nvPr/>
        </p:nvSpPr>
        <p:spPr>
          <a:xfrm>
            <a:off x="530138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5DD66B-75A5-0902-A456-410775E13745}"/>
              </a:ext>
            </a:extLst>
          </p:cNvPr>
          <p:cNvSpPr txBox="1"/>
          <p:nvPr/>
        </p:nvSpPr>
        <p:spPr>
          <a:xfrm>
            <a:off x="1618389" y="1804170"/>
            <a:ext cx="942086" cy="79236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E41385-0F9E-E7E7-93DD-E4867DFCD8DC}"/>
                  </a:ext>
                </a:extLst>
              </p:cNvPr>
              <p:cNvSpPr txBox="1"/>
              <p:nvPr/>
            </p:nvSpPr>
            <p:spPr>
              <a:xfrm>
                <a:off x="4277452" y="1804170"/>
                <a:ext cx="789685" cy="7923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6, 'pageBreak': True}">
                <a:extLst>
                  <a:ext uri="{FF2B5EF4-FFF2-40B4-BE49-F238E27FC236}">
                    <a16:creationId xmlns:a16="http://schemas.microsoft.com/office/drawing/2014/main" id="{E3E41385-0F9E-E7E7-93DD-E4867DFCD8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452" y="1804170"/>
                <a:ext cx="789685" cy="7923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36C316A-BD4A-09EF-5EE4-5BB5252C7F61}"/>
              </a:ext>
            </a:extLst>
          </p:cNvPr>
          <p:cNvCxnSpPr/>
          <p:nvPr/>
        </p:nvCxnSpPr>
        <p:spPr>
          <a:xfrm>
            <a:off x="4015038" y="2568780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5B33353-9A71-DB3F-BDE5-14256EDF0684}"/>
                  </a:ext>
                </a:extLst>
              </p:cNvPr>
              <p:cNvSpPr txBox="1"/>
              <p:nvPr/>
            </p:nvSpPr>
            <p:spPr>
              <a:xfrm>
                <a:off x="6186262" y="1804170"/>
                <a:ext cx="789685" cy="7923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16, 'pageBreak': True}">
                <a:extLst>
                  <a:ext uri="{FF2B5EF4-FFF2-40B4-BE49-F238E27FC236}">
                    <a16:creationId xmlns:a16="http://schemas.microsoft.com/office/drawing/2014/main" id="{85B33353-9A71-DB3F-BDE5-14256EDF06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6262" y="1804170"/>
                <a:ext cx="789685" cy="7923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7D4AE9F-0A6C-56C3-297A-AECD1082FAEE}"/>
              </a:ext>
            </a:extLst>
          </p:cNvPr>
          <p:cNvCxnSpPr/>
          <p:nvPr/>
        </p:nvCxnSpPr>
        <p:spPr>
          <a:xfrm>
            <a:off x="5923848" y="2568780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7" name="yt_shape_1163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36" name="yt_image_11636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9" name="yt_shape_11639"/>
          <p:cNvSpPr txBox="1"/>
          <p:nvPr/>
        </p:nvSpPr>
        <p:spPr>
          <a:xfrm>
            <a:off x="540000" y="1482165"/>
            <a:ext cx="74748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则下列各式总能成立的是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40" name="yt_table_116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419244"/>
              </p:ext>
            </p:extLst>
          </p:nvPr>
        </p:nvGraphicFramePr>
        <p:xfrm>
          <a:off x="540056" y="1961468"/>
          <a:ext cx="7688898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3165475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</a:tbl>
          </a:graphicData>
        </a:graphic>
      </p:graphicFrame>
      <p:sp>
        <p:nvSpPr>
          <p:cNvPr id="11642" name="yt_shape_11642"/>
          <p:cNvSpPr txBox="1"/>
          <p:nvPr/>
        </p:nvSpPr>
        <p:spPr>
          <a:xfrm>
            <a:off x="540000" y="2963022"/>
            <a:ext cx="85792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是正整数时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43" name="yt_table_116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01833"/>
              </p:ext>
            </p:extLst>
          </p:nvPr>
        </p:nvGraphicFramePr>
        <p:xfrm>
          <a:off x="540056" y="3442325"/>
          <a:ext cx="8571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sp>
        <p:nvSpPr>
          <p:cNvPr id="11645" name="yt_shape_11645"/>
          <p:cNvSpPr txBox="1"/>
          <p:nvPr/>
        </p:nvSpPr>
        <p:spPr>
          <a:xfrm>
            <a:off x="540119" y="396849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一个数的立方等于这个数的本身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613d,isEnd"/>
              </a:rPr>
              <a:t>一个数的平方等于这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个数的立方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6DF001-4CF2-E69B-8EF1-2EB6E0604E54}"/>
              </a:ext>
            </a:extLst>
          </p:cNvPr>
          <p:cNvSpPr txBox="1"/>
          <p:nvPr/>
        </p:nvSpPr>
        <p:spPr>
          <a:xfrm>
            <a:off x="702223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F6B664-0217-FFCD-3683-E564370EC360}"/>
              </a:ext>
            </a:extLst>
          </p:cNvPr>
          <p:cNvSpPr txBox="1"/>
          <p:nvPr/>
        </p:nvSpPr>
        <p:spPr>
          <a:xfrm>
            <a:off x="8133489" y="29162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EC409C-0321-E594-CCFB-7DD238AD00BB}"/>
              </a:ext>
            </a:extLst>
          </p:cNvPr>
          <p:cNvSpPr txBox="1"/>
          <p:nvPr/>
        </p:nvSpPr>
        <p:spPr>
          <a:xfrm>
            <a:off x="6774707" y="392169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162550-503C-553D-0C8F-F85988E162A2}"/>
              </a:ext>
            </a:extLst>
          </p:cNvPr>
          <p:cNvSpPr txBox="1"/>
          <p:nvPr/>
        </p:nvSpPr>
        <p:spPr>
          <a:xfrm>
            <a:off x="3498108" y="439717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E930E2-0204-11E9-0CC2-0D1384E0A85A}"/>
              </a:ext>
            </a:extLst>
          </p:cNvPr>
          <p:cNvSpPr txBox="1"/>
          <p:nvPr/>
        </p:nvSpPr>
        <p:spPr>
          <a:xfrm>
            <a:off x="3631458" y="487266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1647"/>
          <p:cNvSpPr txBox="1"/>
          <p:nvPr/>
        </p:nvSpPr>
        <p:spPr>
          <a:xfrm>
            <a:off x="526812" y="5441767"/>
            <a:ext cx="5273880" cy="9395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【变式】形式变式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9EF2F0A-A112-6F1E-91A2-5C940960AA91}"/>
              </a:ext>
            </a:extLst>
          </p:cNvPr>
          <p:cNvSpPr txBox="1"/>
          <p:nvPr/>
        </p:nvSpPr>
        <p:spPr>
          <a:xfrm>
            <a:off x="4277401" y="580526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1165</Words>
  <Application>Microsoft Office PowerPoint</Application>
  <PresentationFormat>宽屏</PresentationFormat>
  <Paragraphs>158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,isEnd</vt:lpstr>
      <vt:lpstr>_⨹_1_43c9a</vt:lpstr>
      <vt:lpstr>_⨹_1_ed9f8</vt:lpstr>
      <vt:lpstr>_⨹_1_ff944,isEnd</vt:lpstr>
      <vt:lpstr>_⨹_2_5b4b7</vt:lpstr>
      <vt:lpstr>_⨹_3_145f9</vt:lpstr>
      <vt:lpstr>_⨹_9_19bd8</vt:lpstr>
      <vt:lpstr>_⨹_9_5613d,isEnd</vt:lpstr>
      <vt:lpstr>Finished</vt:lpstr>
      <vt:lpstr>IsAddLine</vt:lpstr>
      <vt:lpstr>W:0.00503937,H:37.44</vt:lpstr>
      <vt:lpstr>W:24.00504,H:37.44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11</cp:revision>
  <dcterms:created xsi:type="dcterms:W3CDTF">2024-07-22T14:01:11Z</dcterms:created>
  <dcterms:modified xsi:type="dcterms:W3CDTF">2024-07-23T14:53:47Z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