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0" r:id="rId7"/>
    <p:sldId id="312" r:id="rId8"/>
    <p:sldId id="314" r:id="rId9"/>
    <p:sldId id="318" r:id="rId10"/>
    <p:sldId id="315" r:id="rId11"/>
    <p:sldId id="316" r:id="rId12"/>
    <p:sldId id="319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8" name="yt_shape_135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57" name="yt_image_1355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0" name="yt_shape_1356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比赛积分问题</a:t>
            </a:r>
          </a:p>
        </p:txBody>
      </p:sp>
      <p:sp>
        <p:nvSpPr>
          <p:cNvPr id="13561" name="yt_shape_13561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足球赛胜一场积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某中学足球队共比赛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a0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其中胜的场数为负的场数的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设这个足球队共负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b343"/>
              </a:rPr>
              <a:t>则下列方程正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2" name="yt_table_135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839259"/>
              </p:ext>
            </p:extLst>
          </p:nvPr>
        </p:nvGraphicFramePr>
        <p:xfrm>
          <a:off x="540056" y="3411165"/>
          <a:ext cx="5381625" cy="1901952"/>
        </p:xfrm>
        <a:graphic>
          <a:graphicData uri="http://schemas.openxmlformats.org/drawingml/2006/table">
            <a:tbl>
              <a:tblPr/>
              <a:tblGrid>
                <a:gridCol w="5381625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p:pic>
        <p:nvPicPr>
          <p:cNvPr id="3" name="yt_shape_1721657454124">
            <a:extLst>
              <a:ext uri="{FF2B5EF4-FFF2-40B4-BE49-F238E27FC236}">
                <a16:creationId xmlns:a16="http://schemas.microsoft.com/office/drawing/2014/main" id="{07C544FA-C119-4811-EB8D-3C30FC806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F6F6A5-726F-B6EC-715C-40DB18DBCDEE}"/>
              </a:ext>
            </a:extLst>
          </p:cNvPr>
          <p:cNvSpPr txBox="1"/>
          <p:nvPr/>
        </p:nvSpPr>
        <p:spPr>
          <a:xfrm>
            <a:off x="19741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09" name="yt_image_1360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540119" y="129608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某电视台组织知识竞赛活动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9a9d"/>
              </a:rPr>
              <a:t>各题分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每题必答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个参赛者的得分情况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3614" name="yt_table_13614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245108"/>
              </p:ext>
            </p:extLst>
          </p:nvPr>
        </p:nvGraphicFramePr>
        <p:xfrm>
          <a:off x="2196185" y="2717640"/>
          <a:ext cx="7644231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4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53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5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1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参赛者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答错题数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6" name="yt_shape_13616"/>
          <p:cNvSpPr txBox="1"/>
          <p:nvPr/>
        </p:nvSpPr>
        <p:spPr>
          <a:xfrm>
            <a:off x="540000" y="90000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根据表中数据可知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答对一题得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答错一题得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1484784"/>
            <a:ext cx="771685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若参赛者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求他答对了几道题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设他答对了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则答错了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他答对了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CA3109-4642-6924-F08F-98BAD7654036}"/>
              </a:ext>
            </a:extLst>
          </p:cNvPr>
          <p:cNvSpPr txBox="1"/>
          <p:nvPr/>
        </p:nvSpPr>
        <p:spPr>
          <a:xfrm>
            <a:off x="57839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90460A-E720-D27B-522A-4B244976BE7A}"/>
              </a:ext>
            </a:extLst>
          </p:cNvPr>
          <p:cNvSpPr txBox="1"/>
          <p:nvPr/>
        </p:nvSpPr>
        <p:spPr>
          <a:xfrm>
            <a:off x="8679589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EDBE14-769D-CEC6-5FAD-F8D5CC0CF49E}"/>
              </a:ext>
            </a:extLst>
          </p:cNvPr>
          <p:cNvSpPr txBox="1"/>
          <p:nvPr/>
        </p:nvSpPr>
        <p:spPr>
          <a:xfrm>
            <a:off x="449989" y="1913466"/>
            <a:ext cx="7822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设他答对了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则答错了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9E19F7-3692-AF7A-AEB1-42034BA38E71}"/>
              </a:ext>
            </a:extLst>
          </p:cNvPr>
          <p:cNvSpPr txBox="1"/>
          <p:nvPr/>
        </p:nvSpPr>
        <p:spPr>
          <a:xfrm>
            <a:off x="449989" y="2388954"/>
            <a:ext cx="676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EFCE16-E724-73DF-E5AA-CCF706C1D0F4}"/>
              </a:ext>
            </a:extLst>
          </p:cNvPr>
          <p:cNvSpPr txBox="1"/>
          <p:nvPr/>
        </p:nvSpPr>
        <p:spPr>
          <a:xfrm>
            <a:off x="449989" y="2855331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他答对了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22" name="yt_shape_13622"/>
              <p:cNvSpPr txBox="1"/>
              <p:nvPr/>
            </p:nvSpPr>
            <p:spPr>
              <a:xfrm>
                <a:off x="569388" y="1413231"/>
                <a:ext cx="7093288" cy="3228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设参赛者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答对了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则答错了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不为整数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不符合实际情况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即参赛者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的成绩不可能为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22" name="yt_shape_136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8" y="1413231"/>
                <a:ext cx="7093288" cy="3228513"/>
              </a:xfrm>
              <a:prstGeom prst="rect">
                <a:avLst/>
              </a:prstGeom>
              <a:blipFill>
                <a:blip r:embed="rId2"/>
                <a:stretch>
                  <a:fillRect l="-2577" t="-1701" r="-1632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953716-EB57-06B3-498B-C0C033269B47}"/>
              </a:ext>
            </a:extLst>
          </p:cNvPr>
          <p:cNvSpPr txBox="1"/>
          <p:nvPr/>
        </p:nvSpPr>
        <p:spPr>
          <a:xfrm>
            <a:off x="479377" y="136642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22B2DF-38DF-DA94-F2A4-9C45E8E5DDA4}"/>
              </a:ext>
            </a:extLst>
          </p:cNvPr>
          <p:cNvSpPr txBox="1"/>
          <p:nvPr/>
        </p:nvSpPr>
        <p:spPr>
          <a:xfrm>
            <a:off x="479377" y="1841913"/>
            <a:ext cx="720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设参赛者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答对了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则答错了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3ED6FA-A48C-14CC-BFAF-C33BD2460984}"/>
                  </a:ext>
                </a:extLst>
              </p:cNvPr>
              <p:cNvSpPr txBox="1"/>
              <p:nvPr/>
            </p:nvSpPr>
            <p:spPr>
              <a:xfrm>
                <a:off x="479377" y="2317401"/>
                <a:ext cx="673804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3ED6FA-A48C-14CC-BFAF-C33BD2460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7" y="2317401"/>
                <a:ext cx="6738048" cy="766839"/>
              </a:xfrm>
              <a:prstGeom prst="rect">
                <a:avLst/>
              </a:prstGeom>
              <a:blipFill>
                <a:blip r:embed="rId3"/>
                <a:stretch>
                  <a:fillRect l="-1448" r="-135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C0A81E-3F24-2A60-90E3-543F4DEE9989}"/>
              </a:ext>
            </a:extLst>
          </p:cNvPr>
          <p:cNvSpPr txBox="1"/>
          <p:nvPr/>
        </p:nvSpPr>
        <p:spPr>
          <a:xfrm>
            <a:off x="479377" y="2990628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8FBCDF-E33C-A3EB-6F0E-176F0C9F0B46}"/>
                  </a:ext>
                </a:extLst>
              </p:cNvPr>
              <p:cNvSpPr txBox="1"/>
              <p:nvPr/>
            </p:nvSpPr>
            <p:spPr>
              <a:xfrm>
                <a:off x="479377" y="3466116"/>
                <a:ext cx="426154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不符合实际情况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8FBCDF-E33C-A3EB-6F0E-176F0C9F0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7" y="3466116"/>
                <a:ext cx="4261548" cy="766839"/>
              </a:xfrm>
              <a:prstGeom prst="rect">
                <a:avLst/>
              </a:prstGeom>
              <a:blipFill>
                <a:blip r:embed="rId4"/>
                <a:stretch>
                  <a:fillRect l="-2289" r="-214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7F0C505-E09E-133C-0B2F-ECD2859D5440}"/>
              </a:ext>
            </a:extLst>
          </p:cNvPr>
          <p:cNvSpPr txBox="1"/>
          <p:nvPr/>
        </p:nvSpPr>
        <p:spPr>
          <a:xfrm>
            <a:off x="479377" y="4139343"/>
            <a:ext cx="457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即参赛者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的成绩不可能为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908720"/>
            <a:ext cx="9678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参赛者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F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说他得了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你认为可能吗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4" name="yt_shape_13564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小强是学校的篮球明星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在一场篮球比赛中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他一人得了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565b"/>
              </a:rPr>
              <a:t>没有罚球得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已知他投进的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分球比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若设他投进的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分球为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098"/>
              </a:rPr>
              <a:t>则列出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5" name="yt_table_135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293295"/>
              </p:ext>
            </p:extLst>
          </p:nvPr>
        </p:nvGraphicFramePr>
        <p:xfrm>
          <a:off x="540056" y="2339566"/>
          <a:ext cx="3932238" cy="1901952"/>
        </p:xfrm>
        <a:graphic>
          <a:graphicData uri="http://schemas.openxmlformats.org/drawingml/2006/table">
            <a:tbl>
              <a:tblPr/>
              <a:tblGrid>
                <a:gridCol w="3932238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</a:tbl>
          </a:graphicData>
        </a:graphic>
      </p:graphicFrame>
      <p:sp>
        <p:nvSpPr>
          <p:cNvPr id="13567" name="yt_shape_13567"/>
          <p:cNvSpPr txBox="1"/>
          <p:nvPr/>
        </p:nvSpPr>
        <p:spPr>
          <a:xfrm>
            <a:off x="540119" y="42918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为了增强学生的安全防范意识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84c7"/>
              </a:rPr>
              <a:t>某校初三一班班委举行了一次安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全知识抢答赛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抢答题一共有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记分规则如下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每答对一个得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741"/>
              </a:rPr>
              <a:t>每答错或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不答一个扣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小红一共得了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则小红答对的个数为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8" name="yt_table_135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507407"/>
              </p:ext>
            </p:extLst>
          </p:nvPr>
        </p:nvGraphicFramePr>
        <p:xfrm>
          <a:off x="540056" y="573145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443148F-4DF6-2A6A-AF0E-B8F27242D443}"/>
              </a:ext>
            </a:extLst>
          </p:cNvPr>
          <p:cNvSpPr txBox="1"/>
          <p:nvPr/>
        </p:nvSpPr>
        <p:spPr>
          <a:xfrm>
            <a:off x="2583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D5458E-2990-7F0D-3091-D7E33AE0F881}"/>
              </a:ext>
            </a:extLst>
          </p:cNvPr>
          <p:cNvSpPr txBox="1"/>
          <p:nvPr/>
        </p:nvSpPr>
        <p:spPr>
          <a:xfrm>
            <a:off x="8679707" y="519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0" name="yt_shape_1357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一名篮球队员在一场比赛中共投中了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d7f9,isEnd"/>
              </a:rPr>
              <a:t>其中投中的两分球共得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在篮球比赛中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投中一个三分球得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投中一个两分球得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6b84,isEnd"/>
              </a:rPr>
              <a:t>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中一个球得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这名篮球队员投中了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个两分球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这名篮球队员投中了几个三分球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罚中了几个球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设这名篮球队员投中了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个三分球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则罚中了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这名篮球队员投中了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个三分球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罚中了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B1E0E9-F74B-A48E-815D-7065AD2D5DF6}"/>
              </a:ext>
            </a:extLst>
          </p:cNvPr>
          <p:cNvSpPr txBox="1"/>
          <p:nvPr/>
        </p:nvSpPr>
        <p:spPr>
          <a:xfrm>
            <a:off x="42601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2C5673-64F3-20DE-968C-6510815E8E65}"/>
              </a:ext>
            </a:extLst>
          </p:cNvPr>
          <p:cNvSpPr txBox="1"/>
          <p:nvPr/>
        </p:nvSpPr>
        <p:spPr>
          <a:xfrm>
            <a:off x="450108" y="3230634"/>
            <a:ext cx="10241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设这名篮球队员投中了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个三分球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则罚中了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74AB23-AF35-7005-2FD7-390663B9B48B}"/>
              </a:ext>
            </a:extLst>
          </p:cNvPr>
          <p:cNvSpPr txBox="1"/>
          <p:nvPr/>
        </p:nvSpPr>
        <p:spPr>
          <a:xfrm>
            <a:off x="450108" y="3706122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5BBF46-8AD0-4653-478B-54380DBBFDB8}"/>
              </a:ext>
            </a:extLst>
          </p:cNvPr>
          <p:cNvSpPr txBox="1"/>
          <p:nvPr/>
        </p:nvSpPr>
        <p:spPr>
          <a:xfrm>
            <a:off x="450108" y="418161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AE8D44-4589-0AA6-0879-B2779D30151F}"/>
              </a:ext>
            </a:extLst>
          </p:cNvPr>
          <p:cNvSpPr txBox="1"/>
          <p:nvPr/>
        </p:nvSpPr>
        <p:spPr>
          <a:xfrm>
            <a:off x="450108" y="465709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7D0CDA-931B-4A89-B05C-AF45EEED5C39}"/>
              </a:ext>
            </a:extLst>
          </p:cNvPr>
          <p:cNvSpPr txBox="1"/>
          <p:nvPr/>
        </p:nvSpPr>
        <p:spPr>
          <a:xfrm>
            <a:off x="450108" y="5132586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这名篮球队员投中了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个三分球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罚中了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其他图表信息问题</a:t>
            </a:r>
          </a:p>
        </p:txBody>
      </p:sp>
      <p:sp>
        <p:nvSpPr>
          <p:cNvPr id="13577" name="yt_shape_13577"/>
          <p:cNvSpPr txBox="1"/>
          <p:nvPr/>
        </p:nvSpPr>
        <p:spPr>
          <a:xfrm>
            <a:off x="540000" y="1389434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学校食堂提供两种午餐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578" name="yt_table_1357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263399"/>
              </p:ext>
            </p:extLst>
          </p:nvPr>
        </p:nvGraphicFramePr>
        <p:xfrm>
          <a:off x="540000" y="2021101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用餐种类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自助餐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盒饭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价格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580" name="yt_shape_13580"/>
          <p:cNvSpPr txBox="1"/>
          <p:nvPr/>
        </p:nvSpPr>
        <p:spPr>
          <a:xfrm>
            <a:off x="540119" y="34247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月份盈盈在学校共吃了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次午餐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每次吃一份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刚好把妈妈给的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f911"/>
              </a:rPr>
              <a:t>元午餐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费全部用完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则盈盈这个月的午餐吃自助餐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1" name="yt_table_135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62063"/>
              </p:ext>
            </p:extLst>
          </p:nvPr>
        </p:nvGraphicFramePr>
        <p:xfrm>
          <a:off x="540056" y="4384142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</a:tbl>
          </a:graphicData>
        </a:graphic>
      </p:graphicFrame>
      <p:pic>
        <p:nvPicPr>
          <p:cNvPr id="3" name="yt_shape_1721657454198">
            <a:extLst>
              <a:ext uri="{FF2B5EF4-FFF2-40B4-BE49-F238E27FC236}">
                <a16:creationId xmlns:a16="http://schemas.microsoft.com/office/drawing/2014/main" id="{90CF9061-7456-988D-4814-40C2289F9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5A3D3A-9C1C-A3F3-D653-BFB8048F31E6}"/>
              </a:ext>
            </a:extLst>
          </p:cNvPr>
          <p:cNvSpPr txBox="1"/>
          <p:nvPr/>
        </p:nvSpPr>
        <p:spPr>
          <a:xfrm>
            <a:off x="6850907" y="38533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3" name="yt_shape_13583"/>
              <p:cNvSpPr txBox="1"/>
              <p:nvPr/>
            </p:nvSpPr>
            <p:spPr>
              <a:xfrm>
                <a:off x="540119" y="900000"/>
                <a:ext cx="11492915" cy="34931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没有考虑方程的解是否符合实际意义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若一季比赛共打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没有平局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胜一场积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负一场积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d7b44"/>
                  </a:rPr>
                  <a:t>则这个队打完所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有比赛会出现胜场总积分等于负场总积分的情况吗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不符合实际意义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所以不可能出现胜场总积分等于负场总积分的情况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3" name="yt_shape_13583" descr="{&quot;rangeId&quot;: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93136"/>
              </a:xfrm>
              <a:prstGeom prst="rect">
                <a:avLst/>
              </a:prstGeom>
              <a:blipFill>
                <a:blip r:embed="rId2"/>
                <a:stretch>
                  <a:fillRect l="-1645" t="-1571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8CCEBF-6BC6-F811-0872-BED37D5AF890}"/>
              </a:ext>
            </a:extLst>
          </p:cNvPr>
          <p:cNvSpPr txBox="1"/>
          <p:nvPr/>
        </p:nvSpPr>
        <p:spPr>
          <a:xfrm>
            <a:off x="450108" y="227965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AF4B34-7AD4-5718-5B8E-3A3023A833FA}"/>
              </a:ext>
            </a:extLst>
          </p:cNvPr>
          <p:cNvSpPr txBox="1"/>
          <p:nvPr/>
        </p:nvSpPr>
        <p:spPr>
          <a:xfrm>
            <a:off x="450108" y="2755146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F583A1-D1E8-6FE7-7187-D1603331867B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5726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不符合实际意义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pageBreak': True}">
                <a:extLst>
                  <a:ext uri="{FF2B5EF4-FFF2-40B4-BE49-F238E27FC236}">
                    <a16:creationId xmlns:a16="http://schemas.microsoft.com/office/drawing/2014/main" id="{7BF583A1-D1E8-6FE7-7187-D16033318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572698" cy="767474"/>
              </a:xfrm>
              <a:prstGeom prst="rect">
                <a:avLst/>
              </a:prstGeom>
              <a:blipFill>
                <a:blip r:embed="rId3"/>
                <a:stretch>
                  <a:fillRect l="-2133" r="-20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E71E8DA-C307-9AD5-A05C-7C610AA6BA8A}"/>
              </a:ext>
            </a:extLst>
          </p:cNvPr>
          <p:cNvSpPr txBox="1"/>
          <p:nvPr/>
        </p:nvSpPr>
        <p:spPr>
          <a:xfrm>
            <a:off x="450108" y="3904496"/>
            <a:ext cx="7038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所以不可能出现胜场总积分等于负场总积分的情况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9" name="yt_shape_135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88" name="yt_image_1358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91" name="yt_shape_13591"/>
              <p:cNvSpPr txBox="1"/>
              <p:nvPr/>
            </p:nvSpPr>
            <p:spPr>
              <a:xfrm>
                <a:off x="540119" y="1482165"/>
                <a:ext cx="11492915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两个长方形重叠部分的面积相当于大长方形的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或小长方形的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ec8e,isEnd"/>
                  </a:rPr>
                  <a:t>已知非重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叠部分的总面积为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288cm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则重叠部分的面积为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91" name="yt_shape_13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9535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93" name="yt_image_13593" title="H_110.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9605" y="2794852"/>
            <a:ext cx="173278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A336C8-5EB7-6F2D-8841-38FED155A4DB}"/>
              </a:ext>
            </a:extLst>
          </p:cNvPr>
          <p:cNvSpPr txBox="1"/>
          <p:nvPr/>
        </p:nvSpPr>
        <p:spPr>
          <a:xfrm>
            <a:off x="7171582" y="2109793"/>
            <a:ext cx="12627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5" name="yt_shape_13595"/>
          <p:cNvSpPr txBox="1"/>
          <p:nvPr/>
        </p:nvSpPr>
        <p:spPr>
          <a:xfrm>
            <a:off x="540000" y="900000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某足球协会举办了一次足球赛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其记分规则及奖励方案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596" name="yt_table_1359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88981"/>
              </p:ext>
            </p:extLst>
          </p:nvPr>
        </p:nvGraphicFramePr>
        <p:xfrm>
          <a:off x="540000" y="1531667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胜一场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平一场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负一场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奖金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598" name="yt_shape_13598"/>
          <p:cNvSpPr txBox="1"/>
          <p:nvPr/>
        </p:nvSpPr>
        <p:spPr>
          <a:xfrm>
            <a:off x="540000" y="3502076"/>
            <a:ext cx="1089061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当比赛进行到每队各比赛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名队员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并且没有负一场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平各几场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队胜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队胜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32F45D-6360-A872-17AD-7A0DB5AF69D2}"/>
              </a:ext>
            </a:extLst>
          </p:cNvPr>
          <p:cNvSpPr txBox="1"/>
          <p:nvPr/>
        </p:nvSpPr>
        <p:spPr>
          <a:xfrm>
            <a:off x="449989" y="4406246"/>
            <a:ext cx="762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队胜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E75D38-2B0E-F8F5-0614-92ABCF396117}"/>
              </a:ext>
            </a:extLst>
          </p:cNvPr>
          <p:cNvSpPr txBox="1"/>
          <p:nvPr/>
        </p:nvSpPr>
        <p:spPr>
          <a:xfrm>
            <a:off x="449989" y="4881734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189AA6-8DF6-303A-522F-E55CF2CD3271}"/>
              </a:ext>
            </a:extLst>
          </p:cNvPr>
          <p:cNvSpPr txBox="1"/>
          <p:nvPr/>
        </p:nvSpPr>
        <p:spPr>
          <a:xfrm>
            <a:off x="449989" y="5357222"/>
            <a:ext cx="465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队胜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1" name="yt_shape_1360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若每赛一场每名队员均得出场费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b0d28"/>
              </a:rPr>
              <a:t>队的某一名队员所得奖金与出场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费的和是多少元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所得奖金与出场费的和是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90BC78-19F5-5106-DE6C-B68F2F50D985}"/>
              </a:ext>
            </a:extLst>
          </p:cNvPr>
          <p:cNvSpPr txBox="1"/>
          <p:nvPr/>
        </p:nvSpPr>
        <p:spPr>
          <a:xfrm>
            <a:off x="450108" y="1804170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89AE43-3932-721C-0D65-0E551C65DB0E}"/>
              </a:ext>
            </a:extLst>
          </p:cNvPr>
          <p:cNvSpPr txBox="1"/>
          <p:nvPr/>
        </p:nvSpPr>
        <p:spPr>
          <a:xfrm>
            <a:off x="450108" y="2279658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所得奖金与出场费的和是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一个酒瓶的容积为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瓶子内还剩有一些黄酒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当瓶子正放时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00dc"/>
              </a:rPr>
              <a:t>瓶内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黄酒的高度为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倒放时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空余部分的高度为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求该瓶子的底面积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c61"/>
              </a:rPr>
              <a:t>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05" name="yt_image_13605" title="H_112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132622"/>
            <a:ext cx="203796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7" name="yt_shape_13607"/>
          <p:cNvSpPr txBox="1"/>
          <p:nvPr/>
        </p:nvSpPr>
        <p:spPr>
          <a:xfrm>
            <a:off x="540000" y="2366887"/>
            <a:ext cx="59535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设瓶子底面积为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该瓶子的底面积为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89B4F8-BFB3-11E4-082B-A925AD3F1B32}"/>
              </a:ext>
            </a:extLst>
          </p:cNvPr>
          <p:cNvSpPr txBox="1"/>
          <p:nvPr/>
        </p:nvSpPr>
        <p:spPr>
          <a:xfrm>
            <a:off x="449989" y="2320081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设瓶子底面积为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8BBF8F-4A57-CCB0-AB66-AE3599432394}"/>
              </a:ext>
            </a:extLst>
          </p:cNvPr>
          <p:cNvSpPr txBox="1"/>
          <p:nvPr/>
        </p:nvSpPr>
        <p:spPr>
          <a:xfrm>
            <a:off x="449989" y="2795569"/>
            <a:ext cx="607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89092E-88FD-8B1D-73DC-4C71D400A87B}"/>
              </a:ext>
            </a:extLst>
          </p:cNvPr>
          <p:cNvSpPr txBox="1"/>
          <p:nvPr/>
        </p:nvSpPr>
        <p:spPr>
          <a:xfrm>
            <a:off x="449989" y="3271057"/>
            <a:ext cx="415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该瓶子的底面积为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1280</Words>
  <Application>Microsoft Office PowerPoint</Application>
  <PresentationFormat>宽屏</PresentationFormat>
  <Paragraphs>148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_⨹_1_06b84,isEnd</vt:lpstr>
      <vt:lpstr>_⨹_1_0ec61</vt:lpstr>
      <vt:lpstr>_⨹_1_57a03</vt:lpstr>
      <vt:lpstr>_⨹_10_4d7f9,isEnd</vt:lpstr>
      <vt:lpstr>_⨹_14_b0d28</vt:lpstr>
      <vt:lpstr>_⨹_14_d84c7</vt:lpstr>
      <vt:lpstr>_⨹_2_600dc</vt:lpstr>
      <vt:lpstr>_⨹_3_97098</vt:lpstr>
      <vt:lpstr>_⨹_3_bf911</vt:lpstr>
      <vt:lpstr>_⨹_3_f9a9d</vt:lpstr>
      <vt:lpstr>_⨹_4_0f741</vt:lpstr>
      <vt:lpstr>_⨹_4_5ec8e,isEnd</vt:lpstr>
      <vt:lpstr>_⨹_5_d565b</vt:lpstr>
      <vt:lpstr>_⨹_6_db343</vt:lpstr>
      <vt:lpstr>_⨹_7_d7b44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