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3" r:id="rId7"/>
    <p:sldId id="334" r:id="rId8"/>
    <p:sldId id="315" r:id="rId9"/>
    <p:sldId id="336" r:id="rId10"/>
    <p:sldId id="318" r:id="rId11"/>
    <p:sldId id="320" r:id="rId12"/>
    <p:sldId id="322" r:id="rId13"/>
    <p:sldId id="327" r:id="rId14"/>
    <p:sldId id="332" r:id="rId15"/>
    <p:sldId id="337" r:id="rId16"/>
    <p:sldId id="33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15" autoAdjust="0"/>
    <p:restoredTop sz="94660"/>
  </p:normalViewPr>
  <p:slideViewPr>
    <p:cSldViewPr showGuides="1">
      <p:cViewPr varScale="1">
        <p:scale>
          <a:sx n="56" d="100"/>
          <a:sy n="56" d="100"/>
        </p:scale>
        <p:origin x="67" y="47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4" name="yt_shape_11864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63" name="yt_image_11863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6" name="yt_shape_11866"/>
          <p:cNvSpPr txBox="1"/>
          <p:nvPr/>
        </p:nvSpPr>
        <p:spPr>
          <a:xfrm>
            <a:off x="540000" y="1482165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7" name="yt_shape_11867"/>
              <p:cNvSpPr txBox="1"/>
              <p:nvPr/>
            </p:nvSpPr>
            <p:spPr>
              <a:xfrm>
                <a:off x="540000" y="1971599"/>
                <a:ext cx="621965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一个数的倒数是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867" name="yt_shape_1186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6219651" cy="641201"/>
              </a:xfrm>
              <a:prstGeom prst="rect">
                <a:avLst/>
              </a:prstGeom>
              <a:blipFill>
                <a:blip r:embed="rId3"/>
                <a:stretch>
                  <a:fillRect l="-3039" r="-196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69" name="yt_table_1186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852701"/>
                  </p:ext>
                </p:extLst>
              </p:nvPr>
            </p:nvGraphicFramePr>
            <p:xfrm>
              <a:off x="540056" y="2663588"/>
              <a:ext cx="8857616" cy="635953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869" name="yt_table_11869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852701"/>
                  </p:ext>
                </p:extLst>
              </p:nvPr>
            </p:nvGraphicFramePr>
            <p:xfrm>
              <a:off x="540056" y="2663588"/>
              <a:ext cx="8857616" cy="635953"/>
            </p:xfrm>
            <a:graphic>
              <a:graphicData uri="http://schemas.openxmlformats.org/drawingml/2006/table">
                <a:tbl>
                  <a:tblPr/>
                  <a:tblGrid>
                    <a:gridCol w="259429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131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7848" r="-16025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4090" r="-4964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92381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70" name="yt_shape_11870"/>
          <p:cNvSpPr txBox="1"/>
          <p:nvPr/>
        </p:nvSpPr>
        <p:spPr>
          <a:xfrm>
            <a:off x="540000" y="3350188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1" name="yt_table_118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61867"/>
              </p:ext>
            </p:extLst>
          </p:nvPr>
        </p:nvGraphicFramePr>
        <p:xfrm>
          <a:off x="540056" y="3829491"/>
          <a:ext cx="81302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73" name="yt_shape_11873"/>
              <p:cNvSpPr txBox="1"/>
              <p:nvPr/>
            </p:nvSpPr>
            <p:spPr>
              <a:xfrm>
                <a:off x="540000" y="4831045"/>
                <a:ext cx="721511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873" name="yt_shape_1187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1045"/>
                <a:ext cx="7215117" cy="641201"/>
              </a:xfrm>
              <a:prstGeom prst="rect">
                <a:avLst/>
              </a:prstGeom>
              <a:blipFill>
                <a:blip r:embed="rId5"/>
                <a:stretch>
                  <a:fillRect l="-2620" r="-160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75" name="yt_table_118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694282"/>
              </p:ext>
            </p:extLst>
          </p:nvPr>
        </p:nvGraphicFramePr>
        <p:xfrm>
          <a:off x="540056" y="5523034"/>
          <a:ext cx="8762366" cy="475488"/>
        </p:xfrm>
        <a:graphic>
          <a:graphicData uri="http://schemas.openxmlformats.org/drawingml/2006/table">
            <a:tbl>
              <a:tblPr/>
              <a:tblGrid>
                <a:gridCol w="259429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57683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3" name="yt_shape_1721657179137">
            <a:extLst>
              <a:ext uri="{FF2B5EF4-FFF2-40B4-BE49-F238E27FC236}">
                <a16:creationId xmlns:a16="http://schemas.microsoft.com/office/drawing/2014/main" id="{F285B25D-BE49-3354-A323-22A5EBE2D8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87ABE0-6701-7FA9-CC1B-A8F50FFFEB0D}"/>
              </a:ext>
            </a:extLst>
          </p:cNvPr>
          <p:cNvSpPr txBox="1"/>
          <p:nvPr/>
        </p:nvSpPr>
        <p:spPr>
          <a:xfrm>
            <a:off x="5779227" y="1924793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298486-76EA-73E6-0D8C-9302D13B0C61}"/>
              </a:ext>
            </a:extLst>
          </p:cNvPr>
          <p:cNvSpPr txBox="1"/>
          <p:nvPr/>
        </p:nvSpPr>
        <p:spPr>
          <a:xfrm>
            <a:off x="3878989" y="3303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7AD2AC-778C-8B59-3808-1B401AF7169D}"/>
              </a:ext>
            </a:extLst>
          </p:cNvPr>
          <p:cNvSpPr txBox="1"/>
          <p:nvPr/>
        </p:nvSpPr>
        <p:spPr>
          <a:xfrm>
            <a:off x="6765064" y="4784239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1" name="yt_shape_11911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科学记数法与近似数</a:t>
            </a:r>
          </a:p>
        </p:txBody>
      </p:sp>
      <p:sp>
        <p:nvSpPr>
          <p:cNvPr id="11912" name="yt_shape_11912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年央视春晚为海内外观众奉上了一道心意满满的除夕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6f7"/>
              </a:rPr>
              <a:t>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化大餐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央视网海外社交平台直播播放量达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7d60"/>
              </a:rPr>
              <a:t>较去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年提升了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3" name="yt_table_119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189923"/>
              </p:ext>
            </p:extLst>
          </p:nvPr>
        </p:nvGraphicFramePr>
        <p:xfrm>
          <a:off x="540056" y="2829000"/>
          <a:ext cx="5877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pic>
        <p:nvPicPr>
          <p:cNvPr id="3" name="yt_shape_1721657179287">
            <a:extLst>
              <a:ext uri="{FF2B5EF4-FFF2-40B4-BE49-F238E27FC236}">
                <a16:creationId xmlns:a16="http://schemas.microsoft.com/office/drawing/2014/main" id="{81A7F40C-42FE-5469-31A2-D4EA877C1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D3810-7CF9-DE01-1573-DFB5B3FB08CF}"/>
              </a:ext>
            </a:extLst>
          </p:cNvPr>
          <p:cNvSpPr txBox="1"/>
          <p:nvPr/>
        </p:nvSpPr>
        <p:spPr>
          <a:xfrm>
            <a:off x="8374907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5" name="yt_shape_1191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50649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1a98,isEnd"/>
              </a:rPr>
              <a:t>得到的近似数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对智能手机里自己喜欢的新闻和视频点赞已成为一种潮流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98f0,isEnd"/>
              </a:rPr>
              <a:t>当点赞数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我们看到的数为原数的近似值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当看到当前点赞数是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6ea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如果仅点赞一次后点赞数立即变成了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0e52f,isEnd"/>
              </a:rPr>
              <a:t>那么在点赞前一刻原数的准确数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920" name="yt_image_11920" title="H_67.3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151" y="5013176"/>
            <a:ext cx="1192149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43CA74-1B9D-1FE8-A7DC-EA2F6EB26B0F}"/>
              </a:ext>
            </a:extLst>
          </p:cNvPr>
          <p:cNvSpPr txBox="1"/>
          <p:nvPr/>
        </p:nvSpPr>
        <p:spPr>
          <a:xfrm>
            <a:off x="4793508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万分位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CF88BC-828B-13DA-CA48-D3176A6DEC2D}"/>
              </a:ext>
            </a:extLst>
          </p:cNvPr>
          <p:cNvSpPr txBox="1"/>
          <p:nvPr/>
        </p:nvSpPr>
        <p:spPr>
          <a:xfrm>
            <a:off x="42601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8E1FEF-7AC8-9BE7-A6CB-AF592F2031FD}"/>
              </a:ext>
            </a:extLst>
          </p:cNvPr>
          <p:cNvSpPr txBox="1"/>
          <p:nvPr/>
        </p:nvSpPr>
        <p:spPr>
          <a:xfrm>
            <a:off x="46665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百万位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68F449-F456-81CD-C89D-8AB9B28C61FD}"/>
              </a:ext>
            </a:extLst>
          </p:cNvPr>
          <p:cNvSpPr txBox="1"/>
          <p:nvPr/>
        </p:nvSpPr>
        <p:spPr>
          <a:xfrm>
            <a:off x="1059708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1D8627-DC5C-BEEA-C807-691853DE1D48}"/>
              </a:ext>
            </a:extLst>
          </p:cNvPr>
          <p:cNvSpPr txBox="1"/>
          <p:nvPr/>
        </p:nvSpPr>
        <p:spPr>
          <a:xfrm>
            <a:off x="1059708" y="465709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15499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3" name="yt_shape_11923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22" name="yt_image_11922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925" name="yt_shape_11925"/>
              <p:cNvSpPr txBox="1"/>
              <p:nvPr/>
            </p:nvSpPr>
            <p:spPr>
              <a:xfrm>
                <a:off x="540120" y="1482165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29f6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925" name="yt_shape_119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070999"/>
              </a:xfrm>
              <a:prstGeom prst="rect">
                <a:avLst/>
              </a:prstGeom>
              <a:blipFill>
                <a:blip r:embed="rId3"/>
                <a:stretch>
                  <a:fillRect l="-1701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27" name="yt_table_119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42084"/>
              </p:ext>
            </p:extLst>
          </p:nvPr>
        </p:nvGraphicFramePr>
        <p:xfrm>
          <a:off x="540056" y="2603952"/>
          <a:ext cx="43357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sp>
        <p:nvSpPr>
          <p:cNvPr id="11929" name="yt_shape_11929"/>
          <p:cNvSpPr txBox="1"/>
          <p:nvPr/>
        </p:nvSpPr>
        <p:spPr>
          <a:xfrm>
            <a:off x="540119" y="360550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精确到千位的近似数是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ab0d,isEnd"/>
              </a:rPr>
              <a:t>结果用科学记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0CB629-D57B-0454-4EEC-45D07855DF6E}"/>
              </a:ext>
            </a:extLst>
          </p:cNvPr>
          <p:cNvSpPr txBox="1"/>
          <p:nvPr/>
        </p:nvSpPr>
        <p:spPr>
          <a:xfrm>
            <a:off x="4295800" y="20819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DBAC22-7E3D-1B9C-E01F-7FB4186ED74A}"/>
              </a:ext>
            </a:extLst>
          </p:cNvPr>
          <p:cNvSpPr txBox="1"/>
          <p:nvPr/>
        </p:nvSpPr>
        <p:spPr>
          <a:xfrm>
            <a:off x="7851032" y="35587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FE2C6C-3ADB-0C82-B844-36493CD50C12}"/>
              </a:ext>
            </a:extLst>
          </p:cNvPr>
          <p:cNvSpPr txBox="1"/>
          <p:nvPr/>
        </p:nvSpPr>
        <p:spPr>
          <a:xfrm>
            <a:off x="7384307" y="4034188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31" name="yt_image_11931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4" name="yt_shape_11934"/>
          <p:cNvSpPr txBox="1"/>
          <p:nvPr/>
        </p:nvSpPr>
        <p:spPr>
          <a:xfrm>
            <a:off x="540000" y="1431377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类比思想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935" name="yt_shape_11935"/>
          <p:cNvSpPr txBox="1"/>
          <p:nvPr/>
        </p:nvSpPr>
        <p:spPr>
          <a:xfrm>
            <a:off x="540119" y="1910680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类比有理数的乘方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我们要求若干个相同的有理数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均不等于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05be"/>
              </a:rPr>
              <a:t>的除法运算叫做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记作</a:t>
            </a:r>
            <a:r>
              <a:rPr lang="en-US" altLang="zh-CN" sz="2150" b="0" i="0" u="none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14cbb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545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  <p:pic>
        <p:nvPicPr>
          <p:cNvPr id="3" name="yt_shape_1721657179546">
            <a:extLst>
              <a:ext uri="{FF2B5EF4-FFF2-40B4-BE49-F238E27FC236}">
                <a16:creationId xmlns:a16="http://schemas.microsoft.com/office/drawing/2014/main" id="{8DFF6F8C-253D-4C5F-305D-4104A8FE5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19" y="2504109"/>
            <a:ext cx="287527" cy="2396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936"/>
          <p:cNvSpPr txBox="1"/>
          <p:nvPr/>
        </p:nvSpPr>
        <p:spPr>
          <a:xfrm>
            <a:off x="551265" y="709569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37"/>
              <p:cNvSpPr txBox="1"/>
              <p:nvPr/>
            </p:nvSpPr>
            <p:spPr>
              <a:xfrm>
                <a:off x="551265" y="1172393"/>
                <a:ext cx="8320098" cy="6936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直接写出计算结果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④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3" name="yt_shape_11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1172393"/>
                <a:ext cx="8320098" cy="693651"/>
              </a:xfrm>
              <a:prstGeom prst="rect">
                <a:avLst/>
              </a:prstGeom>
              <a:blipFill>
                <a:blip r:embed="rId2"/>
                <a:stretch>
                  <a:fillRect l="-2198" r="-1319" b="-14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39"/>
              <p:cNvSpPr txBox="1"/>
              <p:nvPr/>
            </p:nvSpPr>
            <p:spPr>
              <a:xfrm>
                <a:off x="551384" y="1916832"/>
                <a:ext cx="11492915" cy="17869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除方也可以转化为乘方的形式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2d1b,isEnd"/>
                  </a:rPr>
                  <a:t>）</a:t>
                </a:r>
                <a:r>
                  <a:rPr lang="en-US" altLang="zh-CN" sz="2400" b="0" i="0" u="none" baseline="3000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试将下列运算结构直接写成乘方的形式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71f3,isEnd"/>
                  </a:rPr>
                  <a:t>⑩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4" name="yt_shape_11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16832"/>
                <a:ext cx="11492915" cy="1786964"/>
              </a:xfrm>
              <a:prstGeom prst="rect">
                <a:avLst/>
              </a:prstGeom>
              <a:blipFill>
                <a:blip r:embed="rId3"/>
                <a:stretch>
                  <a:fillRect l="-1591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E8511F-BDFE-E799-763A-38F66FA3D965}"/>
                  </a:ext>
                </a:extLst>
              </p:cNvPr>
              <p:cNvSpPr txBox="1"/>
              <p:nvPr/>
            </p:nvSpPr>
            <p:spPr>
              <a:xfrm>
                <a:off x="4979279" y="1125587"/>
                <a:ext cx="661099" cy="7805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E8511F-BDFE-E799-763A-38F66FA3D9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279" y="1125587"/>
                <a:ext cx="661099" cy="7805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567CC0D-823B-BF7A-D26A-99CCFC11BB9C}"/>
              </a:ext>
            </a:extLst>
          </p:cNvPr>
          <p:cNvCxnSpPr/>
          <p:nvPr/>
        </p:nvCxnSpPr>
        <p:spPr>
          <a:xfrm>
            <a:off x="4716865" y="187838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B5C33B1B-CD5F-6533-DC4E-2AEDE6639C3D}"/>
              </a:ext>
            </a:extLst>
          </p:cNvPr>
          <p:cNvSpPr txBox="1"/>
          <p:nvPr/>
        </p:nvSpPr>
        <p:spPr>
          <a:xfrm>
            <a:off x="7938887" y="1125587"/>
            <a:ext cx="637286" cy="7805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81831C3-0313-7705-A517-936814864EA5}"/>
                  </a:ext>
                </a:extLst>
              </p:cNvPr>
              <p:cNvSpPr txBox="1"/>
              <p:nvPr/>
            </p:nvSpPr>
            <p:spPr>
              <a:xfrm>
                <a:off x="7750948" y="2420888"/>
                <a:ext cx="1724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81831C3-0313-7705-A517-936814864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0948" y="2420888"/>
                <a:ext cx="1724723" cy="767474"/>
              </a:xfrm>
              <a:prstGeom prst="rect">
                <a:avLst/>
              </a:prstGeom>
              <a:blipFill>
                <a:blip r:embed="rId5"/>
                <a:stretch>
                  <a:fillRect l="-5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87E5C77-199B-C152-0994-9667BD0B74B8}"/>
              </a:ext>
            </a:extLst>
          </p:cNvPr>
          <p:cNvCxnSpPr/>
          <p:nvPr/>
        </p:nvCxnSpPr>
        <p:spPr>
          <a:xfrm>
            <a:off x="7536160" y="3160606"/>
            <a:ext cx="1849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FC9242E-75C5-C1B3-718C-1E0756E98446}"/>
              </a:ext>
            </a:extLst>
          </p:cNvPr>
          <p:cNvSpPr txBox="1"/>
          <p:nvPr/>
        </p:nvSpPr>
        <p:spPr>
          <a:xfrm>
            <a:off x="1070973" y="3215338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1" name="yt_shape_11941"/>
              <p:cNvSpPr txBox="1"/>
              <p:nvPr/>
            </p:nvSpPr>
            <p:spPr>
              <a:xfrm>
                <a:off x="540000" y="900000"/>
                <a:ext cx="7510069" cy="2747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941" name="yt_shape_11941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10069" cy="2747227"/>
              </a:xfrm>
              <a:prstGeom prst="rect">
                <a:avLst/>
              </a:prstGeom>
              <a:blipFill>
                <a:blip r:embed="rId2"/>
                <a:stretch>
                  <a:fillRect l="-2516" r="-1461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597992-43FC-3439-DB91-19D6F4D8D9F0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7617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06597992-43FC-3439-DB91-19D6F4D8D9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7617523" cy="765061"/>
              </a:xfrm>
              <a:prstGeom prst="rect">
                <a:avLst/>
              </a:prstGeom>
              <a:blipFill>
                <a:blip r:embed="rId3"/>
                <a:stretch>
                  <a:fillRect l="-1281" r="-128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AD78BD-7C85-6361-8C09-EBF0D361B11C}"/>
              </a:ext>
            </a:extLst>
          </p:cNvPr>
          <p:cNvSpPr txBox="1"/>
          <p:nvPr/>
        </p:nvSpPr>
        <p:spPr>
          <a:xfrm>
            <a:off x="1660546" y="219850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5F552-0D7B-2E89-FC65-C801C41D2B9E}"/>
              </a:ext>
            </a:extLst>
          </p:cNvPr>
          <p:cNvSpPr txBox="1"/>
          <p:nvPr/>
        </p:nvSpPr>
        <p:spPr>
          <a:xfrm>
            <a:off x="1660546" y="267399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418D04-9930-21AF-D2FC-5F64F48161F7}"/>
              </a:ext>
            </a:extLst>
          </p:cNvPr>
          <p:cNvSpPr txBox="1"/>
          <p:nvPr/>
        </p:nvSpPr>
        <p:spPr>
          <a:xfrm>
            <a:off x="1660546" y="314948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7" name="yt_shape_11877"/>
          <p:cNvSpPr txBox="1"/>
          <p:nvPr/>
        </p:nvSpPr>
        <p:spPr>
          <a:xfrm>
            <a:off x="540000" y="900000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8" name="yt_table_118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072118"/>
              </p:ext>
            </p:extLst>
          </p:nvPr>
        </p:nvGraphicFramePr>
        <p:xfrm>
          <a:off x="540056" y="1379303"/>
          <a:ext cx="4259263" cy="1901952"/>
        </p:xfrm>
        <a:graphic>
          <a:graphicData uri="http://schemas.openxmlformats.org/drawingml/2006/table">
            <a:tbl>
              <a:tblPr/>
              <a:tblGrid>
                <a:gridCol w="42592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sp>
        <p:nvSpPr>
          <p:cNvPr id="11880" name="yt_shape_11880"/>
          <p:cNvSpPr txBox="1"/>
          <p:nvPr/>
        </p:nvSpPr>
        <p:spPr>
          <a:xfrm>
            <a:off x="540119" y="3331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5□2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填入下列运算符号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fd63"/>
              </a:rPr>
              <a:t>使得算式的值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1" name="yt_table_118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946877"/>
              </p:ext>
            </p:extLst>
          </p:nvPr>
        </p:nvGraphicFramePr>
        <p:xfrm>
          <a:off x="540056" y="429105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9092EBA-AB3E-5369-DD5F-E0EDEB5D9743}"/>
              </a:ext>
            </a:extLst>
          </p:cNvPr>
          <p:cNvSpPr txBox="1"/>
          <p:nvPr/>
        </p:nvSpPr>
        <p:spPr>
          <a:xfrm>
            <a:off x="5707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088C39-C254-85BB-502B-2D1897BF6325}"/>
              </a:ext>
            </a:extLst>
          </p:cNvPr>
          <p:cNvSpPr txBox="1"/>
          <p:nvPr/>
        </p:nvSpPr>
        <p:spPr>
          <a:xfrm>
            <a:off x="2278908" y="37603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3" name="yt_shape_118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29d3"/>
              </a:rPr>
              <a:t>则下列各式不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85" name="yt_table_11885_skip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8493778"/>
                  </p:ext>
                </p:extLst>
              </p:nvPr>
            </p:nvGraphicFramePr>
            <p:xfrm>
              <a:off x="540056" y="1859435"/>
              <a:ext cx="5980050" cy="1160336"/>
            </p:xfrm>
            <a:graphic>
              <a:graphicData uri="http://schemas.openxmlformats.org/drawingml/2006/table">
                <a:tbl>
                  <a:tblPr/>
                  <a:tblGrid>
                    <a:gridCol w="4026218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53832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885" name="yt_table_11885_skip" descr="{&quot;rangeId&quot;:7,&quot;type&quot;:&quot;Option&quot;,&quot;drawing&quot;:[&quot;yt_image_11884&quot;]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8493778"/>
                  </p:ext>
                </p:extLst>
              </p:nvPr>
            </p:nvGraphicFramePr>
            <p:xfrm>
              <a:off x="540056" y="1859435"/>
              <a:ext cx="5980050" cy="1069722"/>
            </p:xfrm>
            <a:graphic>
              <a:graphicData uri="http://schemas.openxmlformats.org/drawingml/2006/table">
                <a:tbl>
                  <a:tblPr/>
                  <a:tblGrid>
                    <a:gridCol w="4026218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953832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5919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884" name="yt_image_11884_skip" title="H_21.15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8830" y="1859435"/>
            <a:ext cx="2151126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C38729-EB0B-EE54-EBD1-DD6B17D5F46A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请你任选两个数相乘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4bce,isEnd"/>
              </a:rPr>
              <a:t>运算结果最大的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32EFA9-DD2F-467A-622B-600CBEC93FDD}"/>
              </a:ext>
            </a:extLst>
          </p:cNvPr>
          <p:cNvSpPr txBox="1"/>
          <p:nvPr/>
        </p:nvSpPr>
        <p:spPr>
          <a:xfrm>
            <a:off x="1059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D13311-4D1F-EFED-8FD6-787528ABFE41}"/>
              </a:ext>
            </a:extLst>
          </p:cNvPr>
          <p:cNvSpPr txBox="1"/>
          <p:nvPr/>
        </p:nvSpPr>
        <p:spPr>
          <a:xfrm>
            <a:off x="720015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9" name="yt_shape_11889"/>
              <p:cNvSpPr txBox="1"/>
              <p:nvPr/>
            </p:nvSpPr>
            <p:spPr>
              <a:xfrm>
                <a:off x="568152" y="1369140"/>
                <a:ext cx="4616648" cy="4141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89" name="yt_shape_11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152" y="1369140"/>
                <a:ext cx="4616648" cy="4141711"/>
              </a:xfrm>
              <a:prstGeom prst="rect">
                <a:avLst/>
              </a:prstGeom>
              <a:blipFill>
                <a:blip r:embed="rId2"/>
                <a:stretch>
                  <a:fillRect l="-3958" t="-1325" r="-3034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4E6B49-39A3-8242-9782-2C8223B99752}"/>
              </a:ext>
            </a:extLst>
          </p:cNvPr>
          <p:cNvSpPr txBox="1"/>
          <p:nvPr/>
        </p:nvSpPr>
        <p:spPr>
          <a:xfrm>
            <a:off x="478141" y="17978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C8CDC8-7AD6-1F75-83BB-B40349BE3D0A}"/>
              </a:ext>
            </a:extLst>
          </p:cNvPr>
          <p:cNvSpPr txBox="1"/>
          <p:nvPr/>
        </p:nvSpPr>
        <p:spPr>
          <a:xfrm>
            <a:off x="1680761" y="232543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D3B732-7E54-4909-E904-001EF942CB83}"/>
                  </a:ext>
                </a:extLst>
              </p:cNvPr>
              <p:cNvSpPr txBox="1"/>
              <p:nvPr/>
            </p:nvSpPr>
            <p:spPr>
              <a:xfrm>
                <a:off x="478141" y="3430979"/>
                <a:ext cx="42043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D3B732-7E54-4909-E904-001EF942C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41" y="3430979"/>
                <a:ext cx="4204398" cy="775792"/>
              </a:xfrm>
              <a:prstGeom prst="rect">
                <a:avLst/>
              </a:prstGeom>
              <a:blipFill>
                <a:blip r:embed="rId3"/>
                <a:stretch>
                  <a:fillRect l="-2174" r="-231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C4F852-A3B4-F471-3879-ADEB78B831F8}"/>
                  </a:ext>
                </a:extLst>
              </p:cNvPr>
              <p:cNvSpPr txBox="1"/>
              <p:nvPr/>
            </p:nvSpPr>
            <p:spPr>
              <a:xfrm>
                <a:off x="1705144" y="4113159"/>
                <a:ext cx="12945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C4F852-A3B4-F471-3879-ADEB78B831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144" y="4113159"/>
                <a:ext cx="1294512" cy="768490"/>
              </a:xfrm>
              <a:prstGeom prst="rect">
                <a:avLst/>
              </a:prstGeom>
              <a:blipFill>
                <a:blip r:embed="rId4"/>
                <a:stretch>
                  <a:fillRect l="-7547" r="-75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2725BA-C89F-1D87-9F8F-B08570627DDA}"/>
                  </a:ext>
                </a:extLst>
              </p:cNvPr>
              <p:cNvSpPr txBox="1"/>
              <p:nvPr/>
            </p:nvSpPr>
            <p:spPr>
              <a:xfrm>
                <a:off x="1705144" y="4788037"/>
                <a:ext cx="8611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2725BA-C89F-1D87-9F8F-B08570627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144" y="4788037"/>
                <a:ext cx="861124" cy="729565"/>
              </a:xfrm>
              <a:prstGeom prst="rect">
                <a:avLst/>
              </a:prstGeom>
              <a:blipFill>
                <a:blip r:embed="rId5"/>
                <a:stretch>
                  <a:fillRect l="-11348" r="-1134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51384" y="836712"/>
            <a:ext cx="272382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计算下列各式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5" name="yt_shape_11895"/>
              <p:cNvSpPr txBox="1"/>
              <p:nvPr/>
            </p:nvSpPr>
            <p:spPr>
              <a:xfrm>
                <a:off x="540000" y="900000"/>
                <a:ext cx="6360716" cy="43884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95" name="yt_shape_11895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0716" cy="4388445"/>
              </a:xfrm>
              <a:prstGeom prst="rect">
                <a:avLst/>
              </a:prstGeom>
              <a:blipFill>
                <a:blip r:embed="rId2"/>
                <a:stretch>
                  <a:fillRect l="-2972" r="-2013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8A8BAE-D901-7AC4-6710-296323250412}"/>
                  </a:ext>
                </a:extLst>
              </p:cNvPr>
              <p:cNvSpPr txBox="1"/>
              <p:nvPr/>
            </p:nvSpPr>
            <p:spPr>
              <a:xfrm>
                <a:off x="449989" y="1526421"/>
                <a:ext cx="43425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BF8A8BAE-D901-7AC4-6710-2963232504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421"/>
                <a:ext cx="4342511" cy="766839"/>
              </a:xfrm>
              <a:prstGeom prst="rect">
                <a:avLst/>
              </a:prstGeom>
              <a:blipFill>
                <a:blip r:embed="rId3"/>
                <a:stretch>
                  <a:fillRect l="-2247" r="-22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6466F3-FE08-EACB-97A2-D8B07DDDF43C}"/>
                  </a:ext>
                </a:extLst>
              </p:cNvPr>
              <p:cNvSpPr txBox="1"/>
              <p:nvPr/>
            </p:nvSpPr>
            <p:spPr>
              <a:xfrm>
                <a:off x="1616368" y="2199648"/>
                <a:ext cx="15993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6466F3-FE08-EACB-97A2-D8B07DDDF4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368" y="2199648"/>
                <a:ext cx="1599312" cy="766839"/>
              </a:xfrm>
              <a:prstGeom prst="rect">
                <a:avLst/>
              </a:prstGeom>
              <a:blipFill>
                <a:blip r:embed="rId4"/>
                <a:stretch>
                  <a:fillRect l="-5703" r="-60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0C44100-D71F-0AF7-5184-32F315AC0CEF}"/>
              </a:ext>
            </a:extLst>
          </p:cNvPr>
          <p:cNvSpPr txBox="1"/>
          <p:nvPr/>
        </p:nvSpPr>
        <p:spPr>
          <a:xfrm>
            <a:off x="1616368" y="28728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C6F012-C718-9BC3-9EDD-9B5CC745A221}"/>
              </a:ext>
            </a:extLst>
          </p:cNvPr>
          <p:cNvSpPr txBox="1"/>
          <p:nvPr/>
        </p:nvSpPr>
        <p:spPr>
          <a:xfrm>
            <a:off x="449989" y="3823851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748B85-60F9-FCEB-9D93-A7110A3E2E7A}"/>
              </a:ext>
            </a:extLst>
          </p:cNvPr>
          <p:cNvSpPr txBox="1"/>
          <p:nvPr/>
        </p:nvSpPr>
        <p:spPr>
          <a:xfrm>
            <a:off x="1702466" y="429934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9F0E72-7CF2-60B4-95CC-2BE81BD63788}"/>
              </a:ext>
            </a:extLst>
          </p:cNvPr>
          <p:cNvSpPr txBox="1"/>
          <p:nvPr/>
        </p:nvSpPr>
        <p:spPr>
          <a:xfrm>
            <a:off x="1702466" y="47748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有理数的应用</a:t>
            </a:r>
          </a:p>
        </p:txBody>
      </p:sp>
      <p:sp>
        <p:nvSpPr>
          <p:cNvPr id="11902" name="yt_shape_1190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我市某天的最高气温是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1889,isEnd"/>
              </a:rPr>
              <a:t>则这天的日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79221">
            <a:extLst>
              <a:ext uri="{FF2B5EF4-FFF2-40B4-BE49-F238E27FC236}">
                <a16:creationId xmlns:a16="http://schemas.microsoft.com/office/drawing/2014/main" id="{C6C14F5E-509E-2DD2-3233-5B240B5137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0BDAFC-2C47-31DD-CD04-C891B311E43F}"/>
              </a:ext>
            </a:extLst>
          </p:cNvPr>
          <p:cNvSpPr txBox="1"/>
          <p:nvPr/>
        </p:nvSpPr>
        <p:spPr>
          <a:xfrm>
            <a:off x="1669308" y="18181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903"/>
          <p:cNvSpPr txBox="1"/>
          <p:nvPr/>
        </p:nvSpPr>
        <p:spPr>
          <a:xfrm>
            <a:off x="479376" y="90872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科技改变世界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快递分拣机器人从微博火到了朋友圈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据介绍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cdf9"/>
              </a:rPr>
              <a:t>这些机器人不仅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可以自动规划最优路线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将包裹准确放入相应的格口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还会感应避让障碍物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b7fc"/>
              </a:rPr>
              <a:t>自动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归队取包裹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没电的时候还会自己找充电桩充电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某分拣仓库计划平均每天分拣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67bf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万件包裹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但实际每天的分拣量与计划相比会有出入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下表是该仓库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e6da"/>
              </a:rPr>
              <a:t>月份第三周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分拣包裹的情况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超过计划量的部分记为正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未达到计划量的部分记为负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3" name="yt_table_1190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130467"/>
              </p:ext>
            </p:extLst>
          </p:nvPr>
        </p:nvGraphicFramePr>
        <p:xfrm>
          <a:off x="479376" y="3429000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82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7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7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分拣情况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06"/>
              <p:cNvSpPr txBox="1"/>
              <p:nvPr/>
            </p:nvSpPr>
            <p:spPr>
              <a:xfrm>
                <a:off x="454034" y="4750575"/>
                <a:ext cx="11492915" cy="11266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该仓库本周内分拣包裹数量最多的一天是星期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14642,isEnd"/>
                  </a:rPr>
                  <a:t>最少的一天是星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期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最多的一天比最少的一天多分拣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万件包裹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d8eca,isEnd"/>
                  </a:rPr>
                  <a:t>万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该仓库本周实际平均每天分拣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万件包裹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4" name="yt_shape_119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34" y="4750575"/>
                <a:ext cx="11492915" cy="1126698"/>
              </a:xfrm>
              <a:prstGeom prst="rect">
                <a:avLst/>
              </a:prstGeom>
              <a:blipFill>
                <a:blip r:embed="rId2"/>
                <a:stretch>
                  <a:fillRect l="-1591" t="-4324" b="-14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E22823D-3008-5511-BD9E-C40C6D3288AA}"/>
              </a:ext>
            </a:extLst>
          </p:cNvPr>
          <p:cNvSpPr txBox="1"/>
          <p:nvPr/>
        </p:nvSpPr>
        <p:spPr>
          <a:xfrm>
            <a:off x="7526822" y="47037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5FE542-2274-892E-615C-7BE682A43F8C}"/>
              </a:ext>
            </a:extLst>
          </p:cNvPr>
          <p:cNvSpPr txBox="1"/>
          <p:nvPr/>
        </p:nvSpPr>
        <p:spPr>
          <a:xfrm>
            <a:off x="973623" y="51792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75CE45-E538-CFB5-D620-817B957EA7B3}"/>
              </a:ext>
            </a:extLst>
          </p:cNvPr>
          <p:cNvSpPr txBox="1"/>
          <p:nvPr/>
        </p:nvSpPr>
        <p:spPr>
          <a:xfrm>
            <a:off x="6460022" y="51792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8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3FD14E-4F8A-32FF-11AD-71F938B188FF}"/>
                  </a:ext>
                </a:extLst>
              </p:cNvPr>
              <p:cNvSpPr txBox="1"/>
              <p:nvPr/>
            </p:nvSpPr>
            <p:spPr>
              <a:xfrm>
                <a:off x="407368" y="1531057"/>
                <a:ext cx="10935336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d8eca"/>
                  </a:rPr>
                  <a:t>万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3FD14E-4F8A-32FF-11AD-71F938B18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531057"/>
                <a:ext cx="10935336" cy="765823"/>
              </a:xfrm>
              <a:prstGeom prst="rect">
                <a:avLst/>
              </a:prstGeom>
              <a:blipFill>
                <a:blip r:embed="rId2"/>
                <a:stretch>
                  <a:fillRect l="-892" t="-10317" r="-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75065B2-8B22-4187-A1D9-A96C04779291}"/>
              </a:ext>
            </a:extLst>
          </p:cNvPr>
          <p:cNvSpPr txBox="1"/>
          <p:nvPr/>
        </p:nvSpPr>
        <p:spPr>
          <a:xfrm>
            <a:off x="407368" y="220326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FFE149-2BD8-DBA9-4DE7-D316367E934F}"/>
              </a:ext>
            </a:extLst>
          </p:cNvPr>
          <p:cNvSpPr txBox="1"/>
          <p:nvPr/>
        </p:nvSpPr>
        <p:spPr>
          <a:xfrm>
            <a:off x="407368" y="2678756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该仓库本周实际平均每天分拣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万件包裹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368" y="908720"/>
            <a:ext cx="73020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该仓库本周实际平均每天分拣多少万件包裹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883</Words>
  <Application>Microsoft Office PowerPoint</Application>
  <PresentationFormat>宽屏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4" baseType="lpstr">
      <vt:lpstr>,isEnd</vt:lpstr>
      <vt:lpstr>_⨹_1_11545</vt:lpstr>
      <vt:lpstr>_⨹_1_14cbb</vt:lpstr>
      <vt:lpstr>_⨹_1_36eac,isEnd</vt:lpstr>
      <vt:lpstr>_⨹_1_7d6f7</vt:lpstr>
      <vt:lpstr>_⨹_1_c29f6</vt:lpstr>
      <vt:lpstr>_⨹_1_c71f3,isEnd</vt:lpstr>
      <vt:lpstr>_⨹_1_d8eca</vt:lpstr>
      <vt:lpstr>_⨹_1_d8eca,isEnd</vt:lpstr>
      <vt:lpstr>_⨹_1_e2d1b,isEnd</vt:lpstr>
      <vt:lpstr>_⨹_14_0e52f,isEnd</vt:lpstr>
      <vt:lpstr>_⨹_2_4b7fc</vt:lpstr>
      <vt:lpstr>_⨹_2_77d60</vt:lpstr>
      <vt:lpstr>_⨹_2_f67bf</vt:lpstr>
      <vt:lpstr>_⨹_4_298f0,isEnd</vt:lpstr>
      <vt:lpstr>_⨹_5_3e6da</vt:lpstr>
      <vt:lpstr>_⨹_5_f1889,isEnd</vt:lpstr>
      <vt:lpstr>_⨹_6_129d3</vt:lpstr>
      <vt:lpstr>_⨹_6_61a98,isEnd</vt:lpstr>
      <vt:lpstr>_⨹_6_9fd63</vt:lpstr>
      <vt:lpstr>_⨹_6_aab0d,isEnd</vt:lpstr>
      <vt:lpstr>_⨹_7_14642,isEnd</vt:lpstr>
      <vt:lpstr>_⨹_7_8cdf9</vt:lpstr>
      <vt:lpstr>_⨹_7_94bce,isEnd</vt:lpstr>
      <vt:lpstr>_⨹_7_f05be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2024-07-23T15:02:36Z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