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1" r:id="rId7"/>
    <p:sldId id="312" r:id="rId8"/>
    <p:sldId id="314" r:id="rId9"/>
    <p:sldId id="315" r:id="rId10"/>
    <p:sldId id="317" r:id="rId11"/>
    <p:sldId id="25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2" name="yt_shape_12832"/>
          <p:cNvSpPr txBox="1"/>
          <p:nvPr/>
        </p:nvSpPr>
        <p:spPr>
          <a:xfrm>
            <a:off x="540000" y="900000"/>
            <a:ext cx="43713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数式型的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规律探究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</p:txBody>
      </p:sp>
      <p:sp>
        <p:nvSpPr>
          <p:cNvPr id="12833" name="yt_shape_12833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按一定规律排列的单项式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3cae"/>
              </a:rPr>
              <a:t>个单项式是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34" name="yt_table_1283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316809"/>
              </p:ext>
            </p:extLst>
          </p:nvPr>
        </p:nvGraphicFramePr>
        <p:xfrm>
          <a:off x="540056" y="2348869"/>
          <a:ext cx="6521768" cy="950976"/>
        </p:xfrm>
        <a:graphic>
          <a:graphicData uri="http://schemas.openxmlformats.org/drawingml/2006/table">
            <a:tbl>
              <a:tblPr/>
              <a:tblGrid>
                <a:gridCol w="3735705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  <a:gridCol w="2786063">
                  <a:extLst>
                    <a:ext uri="{9D8B030D-6E8A-4147-A177-3AD203B41FA5}">
                      <a16:colId xmlns:a16="http://schemas.microsoft.com/office/drawing/2014/main" val="105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9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836" name="yt_shape_12836"/>
              <p:cNvSpPr txBox="1"/>
              <p:nvPr/>
            </p:nvSpPr>
            <p:spPr>
              <a:xfrm>
                <a:off x="540119" y="3350423"/>
                <a:ext cx="11492915" cy="13232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西藏自治区中考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按一定规律排列的一组数据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 smtClean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e040c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则按此规律排列的第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836" name="yt_shape_128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50423"/>
                <a:ext cx="11492915" cy="1323247"/>
              </a:xfrm>
              <a:prstGeom prst="rect">
                <a:avLst/>
              </a:prstGeom>
              <a:blipFill>
                <a:blip r:embed="rId2"/>
                <a:stretch>
                  <a:fillRect l="-1645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38" name="yt_table_12838" title="H_100.2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45367536"/>
                  </p:ext>
                </p:extLst>
              </p:nvPr>
            </p:nvGraphicFramePr>
            <p:xfrm>
              <a:off x="540056" y="4724458"/>
              <a:ext cx="5127943" cy="1273239"/>
            </p:xfrm>
            <a:graphic>
              <a:graphicData uri="http://schemas.openxmlformats.org/drawingml/2006/table">
                <a:tbl>
                  <a:tblPr/>
                  <a:tblGrid>
                    <a:gridCol w="3735705">
                      <a:extLst>
                        <a:ext uri="{9D8B030D-6E8A-4147-A177-3AD203B41FA5}">
                          <a16:colId xmlns:a16="http://schemas.microsoft.com/office/drawing/2014/main" val="10574"/>
                        </a:ext>
                      </a:extLst>
                    </a:gridCol>
                    <a:gridCol w="1392238">
                      <a:extLst>
                        <a:ext uri="{9D8B030D-6E8A-4147-A177-3AD203B41FA5}">
                          <a16:colId xmlns:a16="http://schemas.microsoft.com/office/drawing/2014/main" val="1057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838" name="yt_table_12838" descr="{&quot;rangeId&quot;:3,&quot;type&quot;:&quot;Option&quot;}" title="H_100.2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45367536"/>
                  </p:ext>
                </p:extLst>
              </p:nvPr>
            </p:nvGraphicFramePr>
            <p:xfrm>
              <a:off x="540056" y="4724458"/>
              <a:ext cx="5127943" cy="1273239"/>
            </p:xfrm>
            <a:graphic>
              <a:graphicData uri="http://schemas.openxmlformats.org/drawingml/2006/table">
                <a:tbl>
                  <a:tblPr/>
                  <a:tblGrid>
                    <a:gridCol w="3735705">
                      <a:extLst>
                        <a:ext uri="{9D8B030D-6E8A-4147-A177-3AD203B41FA5}">
                          <a16:colId xmlns:a16="http://schemas.microsoft.com/office/drawing/2014/main" val="10574"/>
                        </a:ext>
                      </a:extLst>
                    </a:gridCol>
                    <a:gridCol w="1392238">
                      <a:extLst>
                        <a:ext uri="{9D8B030D-6E8A-4147-A177-3AD203B41FA5}">
                          <a16:colId xmlns:a16="http://schemas.microsoft.com/office/drawing/2014/main" val="10575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37357" b="-1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67686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0"/>
                      </a:ext>
                    </a:extLst>
                  </a:tr>
                  <a:tr h="6367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9048" r="-373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67686" t="-9904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1657329533">
            <a:extLst>
              <a:ext uri="{FF2B5EF4-FFF2-40B4-BE49-F238E27FC236}">
                <a16:creationId xmlns:a16="http://schemas.microsoft.com/office/drawing/2014/main" id="{C8E6866B-D35B-EE01-C50A-BBB3CCCCD9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B249FE-C9FF-30C4-0C3B-888F9E332A9C}"/>
              </a:ext>
            </a:extLst>
          </p:cNvPr>
          <p:cNvSpPr txBox="1"/>
          <p:nvPr/>
        </p:nvSpPr>
        <p:spPr>
          <a:xfrm>
            <a:off x="10597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8100B7-98BD-4D3C-DBD4-0B680D4B18BF}"/>
              </a:ext>
            </a:extLst>
          </p:cNvPr>
          <p:cNvSpPr txBox="1"/>
          <p:nvPr/>
        </p:nvSpPr>
        <p:spPr>
          <a:xfrm>
            <a:off x="6487340" y="3979067"/>
            <a:ext cx="400748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9" name="yt_shape_12839"/>
          <p:cNvSpPr txBox="1"/>
          <p:nvPr/>
        </p:nvSpPr>
        <p:spPr>
          <a:xfrm>
            <a:off x="540000" y="900000"/>
            <a:ext cx="43713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图形中的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规律探究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</p:txBody>
      </p:sp>
      <p:sp>
        <p:nvSpPr>
          <p:cNvPr id="12840" name="yt_shape_12840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用圆圈按如图所示的规律拼图案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bc46"/>
              </a:rPr>
              <a:t>个圆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个圆圈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个圆圈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42c6"/>
              </a:rPr>
              <a:t>个圆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按此规律排列下去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个图案中圆圈的个数为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42" name="yt_table_1284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180130"/>
              </p:ext>
            </p:extLst>
          </p:nvPr>
        </p:nvGraphicFramePr>
        <p:xfrm>
          <a:off x="540056" y="3810620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7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7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2"/>
                  </a:ext>
                </a:extLst>
              </a:tr>
            </a:tbl>
          </a:graphicData>
        </a:graphic>
      </p:graphicFrame>
      <p:pic>
        <p:nvPicPr>
          <p:cNvPr id="12841" name="yt_image_12841_skip" title="H_77.3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5854" y="2829000"/>
            <a:ext cx="4658868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329611">
            <a:extLst>
              <a:ext uri="{FF2B5EF4-FFF2-40B4-BE49-F238E27FC236}">
                <a16:creationId xmlns:a16="http://schemas.microsoft.com/office/drawing/2014/main" id="{173B04FC-1526-B2C9-E2EB-3F24345471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F3E378-0EB6-6DD1-A239-518F5889ABD3}"/>
              </a:ext>
            </a:extLst>
          </p:cNvPr>
          <p:cNvSpPr txBox="1"/>
          <p:nvPr/>
        </p:nvSpPr>
        <p:spPr>
          <a:xfrm>
            <a:off x="8984507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4" name="yt_shape_1284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下列图形按一定规律排列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第一个图形共有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第二个图形共有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b0ab,isEnd"/>
              </a:rPr>
              <a:t>依照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个图形中有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845" name="yt_image_12845" title="H_109.7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2555" y="2011799"/>
            <a:ext cx="4826889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620C1B-F81B-1525-BB99-700F9DD638E7}"/>
              </a:ext>
            </a:extLst>
          </p:cNvPr>
          <p:cNvSpPr txBox="1"/>
          <p:nvPr/>
        </p:nvSpPr>
        <p:spPr>
          <a:xfrm>
            <a:off x="4050558" y="1328682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7" name="yt_shape_12847"/>
          <p:cNvSpPr txBox="1"/>
          <p:nvPr/>
        </p:nvSpPr>
        <p:spPr>
          <a:xfrm>
            <a:off x="540000" y="900000"/>
            <a:ext cx="43713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数的循环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规律探究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</p:txBody>
      </p:sp>
      <p:sp>
        <p:nvSpPr>
          <p:cNvPr id="12848" name="yt_shape_12848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有一数值转换器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原理如图所示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若开始输入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95ca"/>
              </a:rPr>
              <a:t>可发现第一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次输出的结果是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第二次输出的结果是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642d1"/>
              </a:rPr>
              <a:t>次输出的结果是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50" name="yt_table_1285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162586"/>
              </p:ext>
            </p:extLst>
          </p:nvPr>
        </p:nvGraphicFramePr>
        <p:xfrm>
          <a:off x="540056" y="2829000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8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8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3"/>
                  </a:ext>
                </a:extLst>
              </a:tr>
            </a:tbl>
          </a:graphicData>
        </a:graphic>
      </p:graphicFrame>
      <p:pic>
        <p:nvPicPr>
          <p:cNvPr id="12849" name="yt_image_12849_skip" title="H_102.7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69801" y="2414091"/>
            <a:ext cx="3295269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329690">
            <a:extLst>
              <a:ext uri="{FF2B5EF4-FFF2-40B4-BE49-F238E27FC236}">
                <a16:creationId xmlns:a16="http://schemas.microsoft.com/office/drawing/2014/main" id="{BDE00607-0835-B5E1-33BD-BC1AF93F66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165C8E-3036-3376-510E-C1C05C60EC2D}"/>
              </a:ext>
            </a:extLst>
          </p:cNvPr>
          <p:cNvSpPr txBox="1"/>
          <p:nvPr/>
        </p:nvSpPr>
        <p:spPr>
          <a:xfrm>
            <a:off x="1059708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2" name="yt_shape_1285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如图是钢琴键盘的一部分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依次弹出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8864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按照上述规律弹到第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个音符是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853" name="yt_image_12853" title="H_125.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1320" y="2011799"/>
            <a:ext cx="1729359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E18080-F219-2980-5D31-3A209B640984}"/>
              </a:ext>
            </a:extLst>
          </p:cNvPr>
          <p:cNvSpPr txBox="1"/>
          <p:nvPr/>
        </p:nvSpPr>
        <p:spPr>
          <a:xfrm>
            <a:off x="8222507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5" name="yt_shape_12855"/>
          <p:cNvSpPr txBox="1"/>
          <p:nvPr/>
        </p:nvSpPr>
        <p:spPr>
          <a:xfrm>
            <a:off x="540000" y="900000"/>
            <a:ext cx="43713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数表中的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规律探究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</p:txBody>
      </p:sp>
      <p:sp>
        <p:nvSpPr>
          <p:cNvPr id="12856" name="yt_shape_12856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下列各正方形中的四个数之间都有相同的规律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根据此规律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4ffb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58" name="yt_table_1285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258836"/>
              </p:ext>
            </p:extLst>
          </p:nvPr>
        </p:nvGraphicFramePr>
        <p:xfrm>
          <a:off x="540056" y="313279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8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8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4"/>
                  </a:ext>
                </a:extLst>
              </a:tr>
            </a:tbl>
          </a:graphicData>
        </a:graphic>
      </p:graphicFrame>
      <p:pic>
        <p:nvPicPr>
          <p:cNvPr id="12857" name="yt_image_12857_skip" title="H_61.7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1262" y="2348869"/>
            <a:ext cx="4227957" cy="78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1657329768">
            <a:extLst>
              <a:ext uri="{FF2B5EF4-FFF2-40B4-BE49-F238E27FC236}">
                <a16:creationId xmlns:a16="http://schemas.microsoft.com/office/drawing/2014/main" id="{3791E496-BDB1-6960-4FD8-6EFBC29A8B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E526E7-1DB7-2492-0FB6-657FACAEE42B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0" name="yt_shape_12860"/>
          <p:cNvSpPr txBox="1"/>
          <p:nvPr/>
        </p:nvSpPr>
        <p:spPr>
          <a:xfrm>
            <a:off x="540119" y="900000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正偶数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按如下规律排列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行的第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861" name="yt_image_12861" title="H_100.6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9880" y="1531667"/>
            <a:ext cx="1912239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76900D-402C-7564-3E9D-0DE9C8DB6AAA}"/>
              </a:ext>
            </a:extLst>
          </p:cNvPr>
          <p:cNvSpPr txBox="1"/>
          <p:nvPr/>
        </p:nvSpPr>
        <p:spPr>
          <a:xfrm>
            <a:off x="10584707" y="85319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3" name="yt_shape_12863"/>
          <p:cNvSpPr txBox="1"/>
          <p:nvPr/>
        </p:nvSpPr>
        <p:spPr>
          <a:xfrm>
            <a:off x="540000" y="900000"/>
            <a:ext cx="46791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恒等式中的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规律探究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</p:txBody>
      </p:sp>
      <p:sp>
        <p:nvSpPr>
          <p:cNvPr id="12864" name="yt_shape_12864"/>
          <p:cNvSpPr txBox="1"/>
          <p:nvPr/>
        </p:nvSpPr>
        <p:spPr>
          <a:xfrm>
            <a:off x="540000" y="1389434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岳阳市中考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865" name="yt_shape_12865"/>
          <p:cNvSpPr txBox="1"/>
          <p:nvPr/>
        </p:nvSpPr>
        <p:spPr>
          <a:xfrm>
            <a:off x="540000" y="1868737"/>
            <a:ext cx="19492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866" name="yt_shape_12866"/>
          <p:cNvSpPr txBox="1"/>
          <p:nvPr/>
        </p:nvSpPr>
        <p:spPr>
          <a:xfrm>
            <a:off x="540000" y="2348040"/>
            <a:ext cx="19492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867" name="yt_shape_12867"/>
          <p:cNvSpPr txBox="1"/>
          <p:nvPr/>
        </p:nvSpPr>
        <p:spPr>
          <a:xfrm>
            <a:off x="540000" y="2827343"/>
            <a:ext cx="19492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868" name="yt_shape_12868"/>
          <p:cNvSpPr txBox="1"/>
          <p:nvPr/>
        </p:nvSpPr>
        <p:spPr>
          <a:xfrm>
            <a:off x="540000" y="3306646"/>
            <a:ext cx="19492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869" name="yt_shape_12869"/>
          <p:cNvSpPr txBox="1"/>
          <p:nvPr/>
        </p:nvSpPr>
        <p:spPr>
          <a:xfrm>
            <a:off x="540000" y="3785949"/>
            <a:ext cx="19492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870" name="yt_shape_12870"/>
          <p:cNvSpPr txBox="1"/>
          <p:nvPr/>
        </p:nvSpPr>
        <p:spPr>
          <a:xfrm>
            <a:off x="540000" y="4265252"/>
            <a:ext cx="30777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</a:p>
        </p:txBody>
      </p:sp>
      <p:sp>
        <p:nvSpPr>
          <p:cNvPr id="12871" name="yt_shape_12871"/>
          <p:cNvSpPr txBox="1"/>
          <p:nvPr/>
        </p:nvSpPr>
        <p:spPr>
          <a:xfrm>
            <a:off x="540000" y="4728076"/>
            <a:ext cx="92493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依此规律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等式是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329853">
            <a:extLst>
              <a:ext uri="{FF2B5EF4-FFF2-40B4-BE49-F238E27FC236}">
                <a16:creationId xmlns:a16="http://schemas.microsoft.com/office/drawing/2014/main" id="{645D6734-B4E8-F3D7-D0AF-5A82D2016F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DD1BD3-CA86-B60C-60AC-B25612ED3FBF}"/>
              </a:ext>
            </a:extLst>
          </p:cNvPr>
          <p:cNvSpPr txBox="1"/>
          <p:nvPr/>
        </p:nvSpPr>
        <p:spPr>
          <a:xfrm>
            <a:off x="6479314" y="4681270"/>
            <a:ext cx="3158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2" name="yt_shape_12872"/>
          <p:cNvSpPr txBox="1"/>
          <p:nvPr/>
        </p:nvSpPr>
        <p:spPr>
          <a:xfrm>
            <a:off x="540000" y="900000"/>
            <a:ext cx="66941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观察点阵图和相应的等式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探究其中的规律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2873" name="yt_image_12873" title="H_71.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8287" y="1531667"/>
            <a:ext cx="4535424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75" name="yt_shape_12875"/>
          <p:cNvSpPr txBox="1"/>
          <p:nvPr/>
        </p:nvSpPr>
        <p:spPr>
          <a:xfrm>
            <a:off x="540119" y="2492082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后面的横线上分别写出相应的等式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  <a:t/>
            </a:r>
            <a:b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；…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通过猜想写出与第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个点阵图相对应的等式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的规律可知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个点阵图相应的等式为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3_3fc15,isEnd"/>
              </a:rPr>
              <a:t>＋…＋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C83514-FF6B-CAE9-0908-C2BCEF4B8DAB}"/>
              </a:ext>
            </a:extLst>
          </p:cNvPr>
          <p:cNvSpPr txBox="1"/>
          <p:nvPr/>
        </p:nvSpPr>
        <p:spPr>
          <a:xfrm>
            <a:off x="7308107" y="2920764"/>
            <a:ext cx="256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EFDF79-43CB-3546-A84E-E13FA0D7B1C0}"/>
              </a:ext>
            </a:extLst>
          </p:cNvPr>
          <p:cNvSpPr txBox="1"/>
          <p:nvPr/>
        </p:nvSpPr>
        <p:spPr>
          <a:xfrm>
            <a:off x="10914907" y="2920764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bddf3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272A6B-657C-CE5B-FD4C-9223EB4A1298}"/>
              </a:ext>
            </a:extLst>
          </p:cNvPr>
          <p:cNvSpPr txBox="1"/>
          <p:nvPr/>
        </p:nvSpPr>
        <p:spPr>
          <a:xfrm>
            <a:off x="450108" y="3396252"/>
            <a:ext cx="241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E03C47-616C-3D7F-F956-41419ADB3FAF}"/>
              </a:ext>
            </a:extLst>
          </p:cNvPr>
          <p:cNvSpPr txBox="1"/>
          <p:nvPr/>
        </p:nvSpPr>
        <p:spPr>
          <a:xfrm>
            <a:off x="450108" y="4347228"/>
            <a:ext cx="110956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的规律可知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个点阵图相应的等式为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3_3fc15"/>
              </a:rPr>
              <a:t>＋…＋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256E32-75F9-08F3-D1C6-044D04644D9D}"/>
              </a:ext>
            </a:extLst>
          </p:cNvPr>
          <p:cNvSpPr txBox="1"/>
          <p:nvPr/>
        </p:nvSpPr>
        <p:spPr>
          <a:xfrm>
            <a:off x="450108" y="4822716"/>
            <a:ext cx="2405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587</Words>
  <Application>Microsoft Office PowerPoint</Application>
  <PresentationFormat>宽屏</PresentationFormat>
  <Paragraphs>66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36" baseType="lpstr">
      <vt:lpstr>,isEnd</vt:lpstr>
      <vt:lpstr>_⨹_1_28864,isEnd</vt:lpstr>
      <vt:lpstr>_⨹_1_bddf3</vt:lpstr>
      <vt:lpstr>_⨹_1_e040c</vt:lpstr>
      <vt:lpstr>_⨹_2_3b0ab,isEnd</vt:lpstr>
      <vt:lpstr>_⨹_2_5bc46</vt:lpstr>
      <vt:lpstr>_⨹_2_a42c6</vt:lpstr>
      <vt:lpstr>_⨹_3_3fc15</vt:lpstr>
      <vt:lpstr>_⨹_3_3fc15,isEnd</vt:lpstr>
      <vt:lpstr>_⨹_3_44ffb</vt:lpstr>
      <vt:lpstr>_⨹_5_73cae</vt:lpstr>
      <vt:lpstr>_⨹_5_795ca</vt:lpstr>
      <vt:lpstr>_⨹_7_642d1</vt:lpstr>
      <vt:lpstr>Finished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10</cp:revision>
  <dcterms:created xsi:type="dcterms:W3CDTF">2024-07-22T14:01:11Z</dcterms:created>
  <dcterms:modified xsi:type="dcterms:W3CDTF">2024-07-23T15:31:35Z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