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26" r:id="rId6"/>
    <p:sldId id="327" r:id="rId7"/>
    <p:sldId id="308" r:id="rId8"/>
    <p:sldId id="313" r:id="rId9"/>
    <p:sldId id="315" r:id="rId10"/>
    <p:sldId id="317" r:id="rId11"/>
    <p:sldId id="320" r:id="rId12"/>
    <p:sldId id="322" r:id="rId13"/>
    <p:sldId id="324" r:id="rId14"/>
    <p:sldId id="325" r:id="rId15"/>
    <p:sldId id="328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5" name="yt_shape_1330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04" name="yt_image_1330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7" name="yt_shape_13307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利用去分母解一元一次方程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08" name="yt_shape_13308"/>
              <p:cNvSpPr txBox="1"/>
              <p:nvPr/>
            </p:nvSpPr>
            <p:spPr>
              <a:xfrm>
                <a:off x="540000" y="1971599"/>
                <a:ext cx="1008096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方程两边都乘最简公分母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308" name="yt_shape_1330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10080965" cy="642740"/>
              </a:xfrm>
              <a:prstGeom prst="rect">
                <a:avLst/>
              </a:prstGeom>
              <a:blipFill>
                <a:blip r:embed="rId3"/>
                <a:stretch>
                  <a:fillRect l="-1875" r="-90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10" name="yt_table_133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401582"/>
              </p:ext>
            </p:extLst>
          </p:nvPr>
        </p:nvGraphicFramePr>
        <p:xfrm>
          <a:off x="540056" y="2665127"/>
          <a:ext cx="7809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312" name="yt_shape_13312"/>
              <p:cNvSpPr txBox="1"/>
              <p:nvPr/>
            </p:nvSpPr>
            <p:spPr>
              <a:xfrm>
                <a:off x="540000" y="3191298"/>
                <a:ext cx="947855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解一元一次方程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312" name="yt_shape_13312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91298"/>
                <a:ext cx="9478557" cy="641201"/>
              </a:xfrm>
              <a:prstGeom prst="rect">
                <a:avLst/>
              </a:prstGeom>
              <a:blipFill>
                <a:blip r:embed="rId4"/>
                <a:stretch>
                  <a:fillRect l="-1995" r="-103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14" name="yt_table_133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245369"/>
              </p:ext>
            </p:extLst>
          </p:nvPr>
        </p:nvGraphicFramePr>
        <p:xfrm>
          <a:off x="540056" y="3883287"/>
          <a:ext cx="8129906" cy="950976"/>
        </p:xfrm>
        <a:graphic>
          <a:graphicData uri="http://schemas.openxmlformats.org/drawingml/2006/table">
            <a:tbl>
              <a:tblPr/>
              <a:tblGrid>
                <a:gridCol w="4531043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  <a:gridCol w="3598863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8"/>
                  </a:ext>
                </a:extLst>
              </a:tr>
            </a:tbl>
          </a:graphicData>
        </a:graphic>
      </p:graphicFrame>
      <p:pic>
        <p:nvPicPr>
          <p:cNvPr id="3" name="yt_shape_1721657409105">
            <a:extLst>
              <a:ext uri="{FF2B5EF4-FFF2-40B4-BE49-F238E27FC236}">
                <a16:creationId xmlns:a16="http://schemas.microsoft.com/office/drawing/2014/main" id="{5FE1D8DA-E723-3648-EB96-A1D6B3D0A7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8C0650-23CB-68DB-CB0E-C260F0372C19}"/>
              </a:ext>
            </a:extLst>
          </p:cNvPr>
          <p:cNvSpPr txBox="1"/>
          <p:nvPr/>
        </p:nvSpPr>
        <p:spPr>
          <a:xfrm>
            <a:off x="9620659" y="1924793"/>
            <a:ext cx="383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56EBDE-9902-119B-419F-79166220011D}"/>
              </a:ext>
            </a:extLst>
          </p:cNvPr>
          <p:cNvSpPr txBox="1"/>
          <p:nvPr/>
        </p:nvSpPr>
        <p:spPr>
          <a:xfrm>
            <a:off x="9006614" y="3144492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55" name="yt_shape_13355"/>
              <p:cNvSpPr txBox="1"/>
              <p:nvPr/>
            </p:nvSpPr>
            <p:spPr>
              <a:xfrm>
                <a:off x="553336" y="1481184"/>
                <a:ext cx="7006726" cy="30310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55" name="yt_shape_133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336" y="1481184"/>
                <a:ext cx="7006726" cy="3031086"/>
              </a:xfrm>
              <a:prstGeom prst="rect">
                <a:avLst/>
              </a:prstGeom>
              <a:blipFill>
                <a:blip r:embed="rId2"/>
                <a:stretch>
                  <a:fillRect l="-2698" r="-1654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603B365-A22A-32F6-98B0-A298349AF626}"/>
              </a:ext>
            </a:extLst>
          </p:cNvPr>
          <p:cNvSpPr txBox="1"/>
          <p:nvPr/>
        </p:nvSpPr>
        <p:spPr>
          <a:xfrm>
            <a:off x="463325" y="2109828"/>
            <a:ext cx="711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5575FA-F8B4-3B47-6D3E-60DDE475BCA5}"/>
              </a:ext>
            </a:extLst>
          </p:cNvPr>
          <p:cNvSpPr txBox="1"/>
          <p:nvPr/>
        </p:nvSpPr>
        <p:spPr>
          <a:xfrm>
            <a:off x="463325" y="2585316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B25AA4-D41E-7F00-5406-0BDEFBF86E2B}"/>
              </a:ext>
            </a:extLst>
          </p:cNvPr>
          <p:cNvSpPr txBox="1"/>
          <p:nvPr/>
        </p:nvSpPr>
        <p:spPr>
          <a:xfrm>
            <a:off x="463325" y="3060804"/>
            <a:ext cx="452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CF2F7F-9EA5-BD7A-C724-95B375413CF0}"/>
              </a:ext>
            </a:extLst>
          </p:cNvPr>
          <p:cNvSpPr txBox="1"/>
          <p:nvPr/>
        </p:nvSpPr>
        <p:spPr>
          <a:xfrm>
            <a:off x="463325" y="3536292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DF70DA-7615-802E-38EB-80FB6B6EBFA5}"/>
              </a:ext>
            </a:extLst>
          </p:cNvPr>
          <p:cNvSpPr txBox="1"/>
          <p:nvPr/>
        </p:nvSpPr>
        <p:spPr>
          <a:xfrm>
            <a:off x="463325" y="4011780"/>
            <a:ext cx="30010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376" y="908720"/>
            <a:ext cx="195438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9" name="yt_shape_1335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58" name="yt_image_1335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61" name="yt_shape_13361"/>
              <p:cNvSpPr txBox="1"/>
              <p:nvPr/>
            </p:nvSpPr>
            <p:spPr>
              <a:xfrm>
                <a:off x="540119" y="1482165"/>
                <a:ext cx="11492915" cy="37896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注重过程学习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小明解方程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由于粗心大意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da64"/>
                  </a:rPr>
                  <a:t>在去分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母时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方程左边的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没有乘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由此求得方程的解为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请求出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854e4"/>
                  </a:rPr>
                  <a:t>的值和原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方程的解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代入原方程得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361" name="yt_shape_13361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789692"/>
              </a:xfrm>
              <a:prstGeom prst="rect">
                <a:avLst/>
              </a:prstGeom>
              <a:blipFill>
                <a:blip r:embed="rId3"/>
                <a:stretch>
                  <a:fillRect l="-1645" b="-4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4FFA4DC-094B-F43C-74DF-ACF99DEA2A55}"/>
              </a:ext>
            </a:extLst>
          </p:cNvPr>
          <p:cNvSpPr txBox="1"/>
          <p:nvPr/>
        </p:nvSpPr>
        <p:spPr>
          <a:xfrm>
            <a:off x="450108" y="3137604"/>
            <a:ext cx="873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AC296C-3227-B4FD-1F47-EDAF7F3680CE}"/>
              </a:ext>
            </a:extLst>
          </p:cNvPr>
          <p:cNvSpPr txBox="1"/>
          <p:nvPr/>
        </p:nvSpPr>
        <p:spPr>
          <a:xfrm>
            <a:off x="450108" y="3613092"/>
            <a:ext cx="3248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CB78538-2C7A-4C16-C1C5-2E2D6AEA3804}"/>
                  </a:ext>
                </a:extLst>
              </p:cNvPr>
              <p:cNvSpPr txBox="1"/>
              <p:nvPr/>
            </p:nvSpPr>
            <p:spPr>
              <a:xfrm>
                <a:off x="450108" y="4088580"/>
                <a:ext cx="55657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代入原方程得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5, 'hasSerialNum': 1}">
                <a:extLst>
                  <a:ext uri="{FF2B5EF4-FFF2-40B4-BE49-F238E27FC236}">
                    <a16:creationId xmlns:a16="http://schemas.microsoft.com/office/drawing/2014/main" id="{FCB78538-2C7A-4C16-C1C5-2E2D6AEA3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88580"/>
                <a:ext cx="5565711" cy="769061"/>
              </a:xfrm>
              <a:prstGeom prst="rect">
                <a:avLst/>
              </a:prstGeom>
              <a:blipFill>
                <a:blip r:embed="rId4"/>
                <a:stretch>
                  <a:fillRect l="-1752" r="-16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5756D75-3F08-D737-56DC-81A374BE19D0}"/>
              </a:ext>
            </a:extLst>
          </p:cNvPr>
          <p:cNvSpPr txBox="1"/>
          <p:nvPr/>
        </p:nvSpPr>
        <p:spPr>
          <a:xfrm>
            <a:off x="450108" y="4764029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66" name="yt_shape_13366"/>
              <p:cNvSpPr txBox="1"/>
              <p:nvPr/>
            </p:nvSpPr>
            <p:spPr>
              <a:xfrm>
                <a:off x="540119" y="900000"/>
                <a:ext cx="11492915" cy="51553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巧解分母含小数的一元一次方程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方法指导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对于分母中含有小数的方程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8_815cb"/>
                  </a:rPr>
                  <a:t>可以通过把分子、分母同时扩大相同的倍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数将分母中的小数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转化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为整数形式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66" name="yt_shape_13366" descr="{&quot;rangeId&quot;:16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55322"/>
              </a:xfrm>
              <a:prstGeom prst="rect">
                <a:avLst/>
              </a:prstGeom>
              <a:blipFill>
                <a:blip r:embed="rId2"/>
                <a:stretch>
                  <a:fillRect l="-1645" t="-1065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6874DB-129E-BFBD-32D9-2923950197C5}"/>
                  </a:ext>
                </a:extLst>
              </p:cNvPr>
              <p:cNvSpPr txBox="1"/>
              <p:nvPr/>
            </p:nvSpPr>
            <p:spPr>
              <a:xfrm>
                <a:off x="450108" y="2957457"/>
                <a:ext cx="566451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原方程可化为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pageBreak': True}">
                <a:extLst>
                  <a:ext uri="{FF2B5EF4-FFF2-40B4-BE49-F238E27FC236}">
                    <a16:creationId xmlns:a16="http://schemas.microsoft.com/office/drawing/2014/main" id="{7D6874DB-129E-BFBD-32D9-2923950197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7457"/>
                <a:ext cx="5664517" cy="768490"/>
              </a:xfrm>
              <a:prstGeom prst="rect">
                <a:avLst/>
              </a:prstGeom>
              <a:blipFill>
                <a:blip r:embed="rId3"/>
                <a:stretch>
                  <a:fillRect l="-1722" r="-172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D1E7DEF-7172-7AC1-512D-036B283488ED}"/>
              </a:ext>
            </a:extLst>
          </p:cNvPr>
          <p:cNvSpPr txBox="1"/>
          <p:nvPr/>
        </p:nvSpPr>
        <p:spPr>
          <a:xfrm>
            <a:off x="450108" y="3632335"/>
            <a:ext cx="635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B76C85-C3B3-8D1A-A117-2F840B411E9F}"/>
              </a:ext>
            </a:extLst>
          </p:cNvPr>
          <p:cNvSpPr txBox="1"/>
          <p:nvPr/>
        </p:nvSpPr>
        <p:spPr>
          <a:xfrm>
            <a:off x="450108" y="4107823"/>
            <a:ext cx="513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8AE1CA-52B6-8E2D-CEAC-848F535BE339}"/>
              </a:ext>
            </a:extLst>
          </p:cNvPr>
          <p:cNvSpPr txBox="1"/>
          <p:nvPr/>
        </p:nvSpPr>
        <p:spPr>
          <a:xfrm>
            <a:off x="450108" y="4583311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CB14DE-20EC-BE60-D904-A2E542113138}"/>
              </a:ext>
            </a:extLst>
          </p:cNvPr>
          <p:cNvSpPr txBox="1"/>
          <p:nvPr/>
        </p:nvSpPr>
        <p:spPr>
          <a:xfrm>
            <a:off x="450108" y="5058799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1E8773-211C-5CC2-C52A-E3C67F9F0AFE}"/>
              </a:ext>
            </a:extLst>
          </p:cNvPr>
          <p:cNvSpPr txBox="1"/>
          <p:nvPr/>
        </p:nvSpPr>
        <p:spPr>
          <a:xfrm>
            <a:off x="450108" y="5534287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72" name="yt_shape_13372"/>
              <p:cNvSpPr txBox="1"/>
              <p:nvPr/>
            </p:nvSpPr>
            <p:spPr>
              <a:xfrm>
                <a:off x="540000" y="900000"/>
                <a:ext cx="5105565" cy="34461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原方程可以化为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72" name="yt_shape_13372" descr="{&quot;rangeId&quot;:2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105565" cy="3446136"/>
              </a:xfrm>
              <a:prstGeom prst="rect">
                <a:avLst/>
              </a:prstGeom>
              <a:blipFill>
                <a:blip r:embed="rId2"/>
                <a:stretch>
                  <a:fillRect l="-3704" t="-1593" r="-2628" b="-2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566450B-6C2C-70DC-48C8-9DDC2BB38AF5}"/>
                  </a:ext>
                </a:extLst>
              </p:cNvPr>
              <p:cNvSpPr txBox="1"/>
              <p:nvPr/>
            </p:nvSpPr>
            <p:spPr>
              <a:xfrm>
                <a:off x="449989" y="2006481"/>
                <a:ext cx="52362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原方程可以化为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pageBreak': True}">
                <a:extLst>
                  <a:ext uri="{FF2B5EF4-FFF2-40B4-BE49-F238E27FC236}">
                    <a16:creationId xmlns:a16="http://schemas.microsoft.com/office/drawing/2014/main" id="{2566450B-6C2C-70DC-48C8-9DDC2BB38A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6481"/>
                <a:ext cx="5236273" cy="768490"/>
              </a:xfrm>
              <a:prstGeom prst="rect">
                <a:avLst/>
              </a:prstGeom>
              <a:blipFill>
                <a:blip r:embed="rId3"/>
                <a:stretch>
                  <a:fillRect l="-1863" r="-174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33BC43C-41D4-DF3D-D5AB-F0BF5CDBA499}"/>
              </a:ext>
            </a:extLst>
          </p:cNvPr>
          <p:cNvSpPr txBox="1"/>
          <p:nvPr/>
        </p:nvSpPr>
        <p:spPr>
          <a:xfrm>
            <a:off x="449989" y="2681359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44BE62-D267-08C4-5768-CCB3765B5489}"/>
              </a:ext>
            </a:extLst>
          </p:cNvPr>
          <p:cNvSpPr txBox="1"/>
          <p:nvPr/>
        </p:nvSpPr>
        <p:spPr>
          <a:xfrm>
            <a:off x="449989" y="3156847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0CAE95-A10F-B6C7-49D6-E9812C1F3E63}"/>
                  </a:ext>
                </a:extLst>
              </p:cNvPr>
              <p:cNvSpPr txBox="1"/>
              <p:nvPr/>
            </p:nvSpPr>
            <p:spPr>
              <a:xfrm>
                <a:off x="449989" y="3632335"/>
                <a:ext cx="26153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, 'pageBreak': True}">
                <a:extLst>
                  <a:ext uri="{FF2B5EF4-FFF2-40B4-BE49-F238E27FC236}">
                    <a16:creationId xmlns:a16="http://schemas.microsoft.com/office/drawing/2014/main" id="{990CAE95-A10F-B6C7-49D6-E9812C1F3E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2335"/>
                <a:ext cx="2615311" cy="727279"/>
              </a:xfrm>
              <a:prstGeom prst="rect">
                <a:avLst/>
              </a:prstGeom>
              <a:blipFill>
                <a:blip r:embed="rId4"/>
                <a:stretch>
                  <a:fillRect l="-3730" r="-349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77" name="yt_shape_13377"/>
              <p:cNvSpPr txBox="1"/>
              <p:nvPr/>
            </p:nvSpPr>
            <p:spPr>
              <a:xfrm>
                <a:off x="540000" y="900000"/>
                <a:ext cx="6004849" cy="34461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77" name="yt_shape_13377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04849" cy="3446136"/>
              </a:xfrm>
              <a:prstGeom prst="rect">
                <a:avLst/>
              </a:prstGeom>
              <a:blipFill>
                <a:blip r:embed="rId2"/>
                <a:stretch>
                  <a:fillRect l="-3147" r="-2132" b="-2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70B46B2-6745-113B-164B-25830AA42F85}"/>
                  </a:ext>
                </a:extLst>
              </p:cNvPr>
              <p:cNvSpPr txBox="1"/>
              <p:nvPr/>
            </p:nvSpPr>
            <p:spPr>
              <a:xfrm>
                <a:off x="449989" y="1530993"/>
                <a:ext cx="49656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整理方程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970B46B2-6745-113B-164B-25830AA42F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0993"/>
                <a:ext cx="4965636" cy="768490"/>
              </a:xfrm>
              <a:prstGeom prst="rect">
                <a:avLst/>
              </a:prstGeom>
              <a:blipFill>
                <a:blip r:embed="rId3"/>
                <a:stretch>
                  <a:fillRect l="-1966" r="-184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7134F76-114E-B462-D875-CCC41D019A25}"/>
              </a:ext>
            </a:extLst>
          </p:cNvPr>
          <p:cNvSpPr txBox="1"/>
          <p:nvPr/>
        </p:nvSpPr>
        <p:spPr>
          <a:xfrm>
            <a:off x="449989" y="2205871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1924AC-6444-36C8-F203-833B455BB41D}"/>
              </a:ext>
            </a:extLst>
          </p:cNvPr>
          <p:cNvSpPr txBox="1"/>
          <p:nvPr/>
        </p:nvSpPr>
        <p:spPr>
          <a:xfrm>
            <a:off x="449989" y="2681359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3A418F-0E27-D4F0-5DB0-E1A8699AD8E3}"/>
              </a:ext>
            </a:extLst>
          </p:cNvPr>
          <p:cNvSpPr txBox="1"/>
          <p:nvPr/>
        </p:nvSpPr>
        <p:spPr>
          <a:xfrm>
            <a:off x="449989" y="3156847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5A377E4-B42A-44D2-569D-D49F9F40D292}"/>
                  </a:ext>
                </a:extLst>
              </p:cNvPr>
              <p:cNvSpPr txBox="1"/>
              <p:nvPr/>
            </p:nvSpPr>
            <p:spPr>
              <a:xfrm>
                <a:off x="449989" y="3632335"/>
                <a:ext cx="320109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}">
                <a:extLst>
                  <a:ext uri="{FF2B5EF4-FFF2-40B4-BE49-F238E27FC236}">
                    <a16:creationId xmlns:a16="http://schemas.microsoft.com/office/drawing/2014/main" id="{B5A377E4-B42A-44D2-569D-D49F9F40D2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2335"/>
                <a:ext cx="3201099" cy="727279"/>
              </a:xfrm>
              <a:prstGeom prst="rect">
                <a:avLst/>
              </a:prstGeom>
              <a:blipFill>
                <a:blip r:embed="rId4"/>
                <a:stretch>
                  <a:fillRect l="-3048" r="-285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16" name="yt_shape_13316"/>
              <p:cNvSpPr txBox="1"/>
              <p:nvPr/>
            </p:nvSpPr>
            <p:spPr>
              <a:xfrm>
                <a:off x="540000" y="900000"/>
                <a:ext cx="828515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注重过程学习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小勤解方程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的过程如下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16" name="yt_shape_13316" descr="{&quot;rangeId&quot;: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85153" cy="642740"/>
              </a:xfrm>
              <a:prstGeom prst="rect">
                <a:avLst/>
              </a:prstGeom>
              <a:blipFill>
                <a:blip r:embed="rId2"/>
                <a:stretch>
                  <a:fillRect l="-2281" r="-132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318" name="yt_shape_13318"/>
              <p:cNvSpPr txBox="1"/>
              <p:nvPr/>
            </p:nvSpPr>
            <p:spPr>
              <a:xfrm>
                <a:off x="540000" y="1593528"/>
                <a:ext cx="8763150" cy="2155261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方程两边乘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18" name="yt_shape_13318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3528"/>
                <a:ext cx="8763150" cy="2155261"/>
              </a:xfrm>
              <a:prstGeom prst="rect">
                <a:avLst/>
              </a:prstGeom>
              <a:blipFill>
                <a:blip r:embed="rId3"/>
                <a:stretch>
                  <a:fillRect l="-1251" t="-1966" r="-278" b="-281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20" name="yt_shape_13320"/>
          <p:cNvSpPr txBox="1"/>
          <p:nvPr/>
        </p:nvSpPr>
        <p:spPr>
          <a:xfrm>
            <a:off x="540000" y="3799577"/>
            <a:ext cx="600164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小勤解答过程中错误步骤的序号为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DCF56C-FE6C-7834-7E30-6F0A13077805}"/>
              </a:ext>
            </a:extLst>
          </p:cNvPr>
          <p:cNvSpPr txBox="1"/>
          <p:nvPr/>
        </p:nvSpPr>
        <p:spPr>
          <a:xfrm>
            <a:off x="5326789" y="371703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21" name="yt_shape_13321"/>
              <p:cNvSpPr txBox="1"/>
              <p:nvPr/>
            </p:nvSpPr>
            <p:spPr>
              <a:xfrm>
                <a:off x="540000" y="900000"/>
                <a:ext cx="4619854" cy="35106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21" name="yt_shape_13321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19854" cy="3510641"/>
              </a:xfrm>
              <a:prstGeom prst="rect">
                <a:avLst/>
              </a:prstGeom>
              <a:blipFill>
                <a:blip r:embed="rId2"/>
                <a:stretch>
                  <a:fillRect l="-4095" t="-1563" r="-3170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E965E1A-9F90-48FB-CE67-8C6EF5570C57}"/>
              </a:ext>
            </a:extLst>
          </p:cNvPr>
          <p:cNvSpPr txBox="1"/>
          <p:nvPr/>
        </p:nvSpPr>
        <p:spPr>
          <a:xfrm>
            <a:off x="449989" y="2003560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ECCD1E-CA84-2D3B-307D-FFF7A22AE3D5}"/>
              </a:ext>
            </a:extLst>
          </p:cNvPr>
          <p:cNvSpPr txBox="1"/>
          <p:nvPr/>
        </p:nvSpPr>
        <p:spPr>
          <a:xfrm>
            <a:off x="449989" y="2479048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24E67B-E5E9-59D8-7E75-C879A2862701}"/>
              </a:ext>
            </a:extLst>
          </p:cNvPr>
          <p:cNvSpPr txBox="1"/>
          <p:nvPr/>
        </p:nvSpPr>
        <p:spPr>
          <a:xfrm>
            <a:off x="449989" y="2954536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CEAF3F-E6AC-9236-9CCB-66811AC00C1D}"/>
              </a:ext>
            </a:extLst>
          </p:cNvPr>
          <p:cNvSpPr txBox="1"/>
          <p:nvPr/>
        </p:nvSpPr>
        <p:spPr>
          <a:xfrm>
            <a:off x="449989" y="3430024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03A07C-27D9-6881-C7D0-24E728E1B991}"/>
              </a:ext>
            </a:extLst>
          </p:cNvPr>
          <p:cNvSpPr txBox="1"/>
          <p:nvPr/>
        </p:nvSpPr>
        <p:spPr>
          <a:xfrm>
            <a:off x="449989" y="3905512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25" name="yt_shape_13325"/>
              <p:cNvSpPr txBox="1"/>
              <p:nvPr/>
            </p:nvSpPr>
            <p:spPr>
              <a:xfrm>
                <a:off x="540000" y="900000"/>
                <a:ext cx="5697072" cy="25493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25" name="yt_shape_13325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97072" cy="2549352"/>
              </a:xfrm>
              <a:prstGeom prst="rect">
                <a:avLst/>
              </a:prstGeom>
              <a:blipFill>
                <a:blip r:embed="rId2"/>
                <a:stretch>
                  <a:fillRect l="-3319" r="-2355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520FEF0-0062-02E3-ADF1-58B51047A606}"/>
              </a:ext>
            </a:extLst>
          </p:cNvPr>
          <p:cNvSpPr txBox="1"/>
          <p:nvPr/>
        </p:nvSpPr>
        <p:spPr>
          <a:xfrm>
            <a:off x="449989" y="1527056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C5B213-AA4D-4E70-EBD9-9B3C79A6E0AC}"/>
              </a:ext>
            </a:extLst>
          </p:cNvPr>
          <p:cNvSpPr txBox="1"/>
          <p:nvPr/>
        </p:nvSpPr>
        <p:spPr>
          <a:xfrm>
            <a:off x="449989" y="2002544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332373-7728-27CB-5145-7E4B927D3129}"/>
              </a:ext>
            </a:extLst>
          </p:cNvPr>
          <p:cNvSpPr txBox="1"/>
          <p:nvPr/>
        </p:nvSpPr>
        <p:spPr>
          <a:xfrm>
            <a:off x="449989" y="2478032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7AF10C-F0E0-2DE0-3B80-33C86F476B16}"/>
              </a:ext>
            </a:extLst>
          </p:cNvPr>
          <p:cNvSpPr txBox="1"/>
          <p:nvPr/>
        </p:nvSpPr>
        <p:spPr>
          <a:xfrm>
            <a:off x="449989" y="2953520"/>
            <a:ext cx="361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28" name="yt_shape_13328"/>
              <p:cNvSpPr txBox="1"/>
              <p:nvPr/>
            </p:nvSpPr>
            <p:spPr>
              <a:xfrm>
                <a:off x="540000" y="900000"/>
                <a:ext cx="6158737" cy="32517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28" name="yt_shape_13328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58737" cy="3251724"/>
              </a:xfrm>
              <a:prstGeom prst="rect">
                <a:avLst/>
              </a:prstGeom>
              <a:blipFill>
                <a:blip r:embed="rId2"/>
                <a:stretch>
                  <a:fillRect l="-3069" r="-2079" b="-22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2E15F84-1857-E6CC-118A-54FC4D9CCD7F}"/>
              </a:ext>
            </a:extLst>
          </p:cNvPr>
          <p:cNvSpPr txBox="1"/>
          <p:nvPr/>
        </p:nvSpPr>
        <p:spPr>
          <a:xfrm>
            <a:off x="449989" y="1528644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056768-547E-065F-97B0-0B33F1991007}"/>
              </a:ext>
            </a:extLst>
          </p:cNvPr>
          <p:cNvSpPr txBox="1"/>
          <p:nvPr/>
        </p:nvSpPr>
        <p:spPr>
          <a:xfrm>
            <a:off x="449989" y="2004132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046AF2-74A9-CB44-F7AA-9DFC89E36980}"/>
              </a:ext>
            </a:extLst>
          </p:cNvPr>
          <p:cNvSpPr txBox="1"/>
          <p:nvPr/>
        </p:nvSpPr>
        <p:spPr>
          <a:xfrm>
            <a:off x="449989" y="2479620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4F9AF9-2416-0CAA-2672-3EE4E8499B61}"/>
              </a:ext>
            </a:extLst>
          </p:cNvPr>
          <p:cNvSpPr txBox="1"/>
          <p:nvPr/>
        </p:nvSpPr>
        <p:spPr>
          <a:xfrm>
            <a:off x="449989" y="2955108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A08E8A0-9918-E04B-49B9-F533F2268F3A}"/>
                  </a:ext>
                </a:extLst>
              </p:cNvPr>
              <p:cNvSpPr txBox="1"/>
              <p:nvPr/>
            </p:nvSpPr>
            <p:spPr>
              <a:xfrm>
                <a:off x="449989" y="3430596"/>
                <a:ext cx="307251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}">
                <a:extLst>
                  <a:ext uri="{FF2B5EF4-FFF2-40B4-BE49-F238E27FC236}">
                    <a16:creationId xmlns:a16="http://schemas.microsoft.com/office/drawing/2014/main" id="{DA08E8A0-9918-E04B-49B9-F533F2268F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0596"/>
                <a:ext cx="3072511" cy="736486"/>
              </a:xfrm>
              <a:prstGeom prst="rect">
                <a:avLst/>
              </a:prstGeom>
              <a:blipFill>
                <a:blip r:embed="rId3"/>
                <a:stretch>
                  <a:fillRect l="-3175" r="-2976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yt_shape_13332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去分母解一元一次方程的应用</a:t>
            </a:r>
          </a:p>
        </p:txBody>
      </p:sp>
      <p:sp>
        <p:nvSpPr>
          <p:cNvPr id="13333" name="yt_shape_13333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某人骑自行车去工厂上班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若每小时骑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可早到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若每小时骑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3424,isEnd"/>
              </a:rPr>
              <a:t>就迟到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他家到工厂的路程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334" name="yt_shape_13334"/>
          <p:cNvSpPr txBox="1"/>
          <p:nvPr/>
        </p:nvSpPr>
        <p:spPr>
          <a:xfrm>
            <a:off x="540119" y="2348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课外活动中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一些学生分组参加活动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原来每组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aa45"/>
              </a:rPr>
              <a:t>后来重新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编组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这样比原来减少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问这些学生共有多少人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35" name="yt_shape_13335"/>
              <p:cNvSpPr txBox="1"/>
              <p:nvPr/>
            </p:nvSpPr>
            <p:spPr>
              <a:xfrm>
                <a:off x="540000" y="3308304"/>
                <a:ext cx="3925755" cy="10862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设这些学生共有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35" name="yt_shape_13335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08304"/>
                <a:ext cx="3925755" cy="1086259"/>
              </a:xfrm>
              <a:prstGeom prst="rect">
                <a:avLst/>
              </a:prstGeom>
              <a:blipFill>
                <a:blip r:embed="rId2"/>
                <a:stretch>
                  <a:fillRect l="-4814" t="-5056" r="-3727" b="-8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37" name="yt_shape_13337"/>
          <p:cNvSpPr txBox="1"/>
          <p:nvPr/>
        </p:nvSpPr>
        <p:spPr>
          <a:xfrm>
            <a:off x="540000" y="4445351"/>
            <a:ext cx="1617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38" name="yt_shape_13338"/>
          <p:cNvSpPr txBox="1"/>
          <p:nvPr/>
        </p:nvSpPr>
        <p:spPr>
          <a:xfrm>
            <a:off x="540000" y="4924654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这些学生共有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1657409182">
            <a:extLst>
              <a:ext uri="{FF2B5EF4-FFF2-40B4-BE49-F238E27FC236}">
                <a16:creationId xmlns:a16="http://schemas.microsoft.com/office/drawing/2014/main" id="{FA5FC5F4-5E1F-EBCD-A946-7F6E9CC70C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7DD309-C346-05E3-ADD1-5789FD93E665}"/>
              </a:ext>
            </a:extLst>
          </p:cNvPr>
          <p:cNvSpPr txBox="1"/>
          <p:nvPr/>
        </p:nvSpPr>
        <p:spPr>
          <a:xfrm>
            <a:off x="4123583" y="181811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8ED782-EC7E-66D2-3ECA-43CC1C1AC0C9}"/>
              </a:ext>
            </a:extLst>
          </p:cNvPr>
          <p:cNvSpPr txBox="1"/>
          <p:nvPr/>
        </p:nvSpPr>
        <p:spPr>
          <a:xfrm>
            <a:off x="449989" y="3261498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设这些学生共有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FF08169-0563-D4D3-02E1-40F878702780}"/>
                  </a:ext>
                </a:extLst>
              </p:cNvPr>
              <p:cNvSpPr txBox="1"/>
              <p:nvPr/>
            </p:nvSpPr>
            <p:spPr>
              <a:xfrm>
                <a:off x="497614" y="3736986"/>
                <a:ext cx="1512825" cy="6938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mathAnswerShape': 1}">
                <a:extLst>
                  <a:ext uri="{FF2B5EF4-FFF2-40B4-BE49-F238E27FC236}">
                    <a16:creationId xmlns:a16="http://schemas.microsoft.com/office/drawing/2014/main" id="{7FF08169-0563-D4D3-02E1-40F8787027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736986"/>
                <a:ext cx="1512825" cy="693878"/>
              </a:xfrm>
              <a:prstGeom prst="rect">
                <a:avLst/>
              </a:prstGeom>
              <a:blipFill>
                <a:blip r:embed="rId4"/>
                <a:stretch>
                  <a:fillRect r="-6452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62C8B4E-99F7-D293-0112-30998C2BFB85}"/>
              </a:ext>
            </a:extLst>
          </p:cNvPr>
          <p:cNvSpPr txBox="1"/>
          <p:nvPr/>
        </p:nvSpPr>
        <p:spPr>
          <a:xfrm>
            <a:off x="449989" y="4398545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E3FBD5-8025-48F1-1849-82B323698047}"/>
              </a:ext>
            </a:extLst>
          </p:cNvPr>
          <p:cNvSpPr txBox="1"/>
          <p:nvPr/>
        </p:nvSpPr>
        <p:spPr>
          <a:xfrm>
            <a:off x="449989" y="4877848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这些学生共有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39" name="yt_shape_13339"/>
              <p:cNvSpPr txBox="1"/>
              <p:nvPr/>
            </p:nvSpPr>
            <p:spPr>
              <a:xfrm>
                <a:off x="540000" y="900000"/>
                <a:ext cx="9541073" cy="37244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去分母时漏乘不含分母的项或忽视分数线的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括号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作用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39" name="yt_shape_13339" descr="{&quot;rangeId&quot;:8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41073" cy="3724481"/>
              </a:xfrm>
              <a:prstGeom prst="rect">
                <a:avLst/>
              </a:prstGeom>
              <a:blipFill>
                <a:blip r:embed="rId2"/>
                <a:stretch>
                  <a:fillRect l="-1981" t="-1473" r="-958" b="-1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F5E3793-C36C-C377-889F-46CB9B0530FE}"/>
              </a:ext>
            </a:extLst>
          </p:cNvPr>
          <p:cNvSpPr txBox="1"/>
          <p:nvPr/>
        </p:nvSpPr>
        <p:spPr>
          <a:xfrm>
            <a:off x="449989" y="2004132"/>
            <a:ext cx="864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96AD80-2FE0-948B-E9AE-D8BCABED3D16}"/>
              </a:ext>
            </a:extLst>
          </p:cNvPr>
          <p:cNvSpPr txBox="1"/>
          <p:nvPr/>
        </p:nvSpPr>
        <p:spPr>
          <a:xfrm>
            <a:off x="449989" y="2479620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F07CF5-59C6-E554-96F0-E2A5AD3BAB32}"/>
              </a:ext>
            </a:extLst>
          </p:cNvPr>
          <p:cNvSpPr txBox="1"/>
          <p:nvPr/>
        </p:nvSpPr>
        <p:spPr>
          <a:xfrm>
            <a:off x="449989" y="2955108"/>
            <a:ext cx="544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B12722-F701-A31F-07D4-75B91949FD12}"/>
              </a:ext>
            </a:extLst>
          </p:cNvPr>
          <p:cNvSpPr txBox="1"/>
          <p:nvPr/>
        </p:nvSpPr>
        <p:spPr>
          <a:xfrm>
            <a:off x="449989" y="3430596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9C5B626-A368-A9D7-DD51-5D3CA9865486}"/>
                  </a:ext>
                </a:extLst>
              </p:cNvPr>
              <p:cNvSpPr txBox="1"/>
              <p:nvPr/>
            </p:nvSpPr>
            <p:spPr>
              <a:xfrm>
                <a:off x="449989" y="3906084"/>
                <a:ext cx="3072511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8, 'pageBreak': True}">
                <a:extLst>
                  <a:ext uri="{FF2B5EF4-FFF2-40B4-BE49-F238E27FC236}">
                    <a16:creationId xmlns:a16="http://schemas.microsoft.com/office/drawing/2014/main" id="{09C5B626-A368-A9D7-DD51-5D3CA98654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6084"/>
                <a:ext cx="3072511" cy="729183"/>
              </a:xfrm>
              <a:prstGeom prst="rect">
                <a:avLst/>
              </a:prstGeom>
              <a:blipFill>
                <a:blip r:embed="rId3"/>
                <a:stretch>
                  <a:fillRect l="-3175" r="-297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5" name="yt_shape_1334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44" name="yt_image_1334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47" name="yt_shape_13347"/>
              <p:cNvSpPr txBox="1"/>
              <p:nvPr/>
            </p:nvSpPr>
            <p:spPr>
              <a:xfrm>
                <a:off x="540119" y="1482165"/>
                <a:ext cx="11492915" cy="11895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的解与关于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b963,isEnd"/>
                  </a:rPr>
                  <a:t>的解相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347" name="yt_shape_133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189556"/>
              </a:xfrm>
              <a:prstGeom prst="rect">
                <a:avLst/>
              </a:prstGeom>
              <a:blipFill>
                <a:blip r:embed="rId3"/>
                <a:stretch>
                  <a:fillRect l="-1645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8F44B19-CF53-AC42-C9B4-4789BBE24C93}"/>
              </a:ext>
            </a:extLst>
          </p:cNvPr>
          <p:cNvSpPr txBox="1"/>
          <p:nvPr/>
        </p:nvSpPr>
        <p:spPr>
          <a:xfrm>
            <a:off x="2831358" y="2189041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49" name="yt_shape_13349"/>
              <p:cNvSpPr txBox="1"/>
              <p:nvPr/>
            </p:nvSpPr>
            <p:spPr>
              <a:xfrm>
                <a:off x="540119" y="900000"/>
                <a:ext cx="11492915" cy="45047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【变式】变条件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的解与关于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52e3,isEnd"/>
                  </a:rPr>
                  <a:t>的解互为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相反数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现规定一种新的运算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f8a7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则满足等式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6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3349" name="yt_shape_133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504759"/>
              </a:xfrm>
              <a:prstGeom prst="rect">
                <a:avLst/>
              </a:prstGeom>
              <a:blipFill>
                <a:blip r:embed="rId2"/>
                <a:stretch>
                  <a:fillRect l="-1645" t="-12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4C732D4-AE9B-9F01-4A62-625A28519E4B}"/>
              </a:ext>
            </a:extLst>
          </p:cNvPr>
          <p:cNvSpPr txBox="1"/>
          <p:nvPr/>
        </p:nvSpPr>
        <p:spPr>
          <a:xfrm>
            <a:off x="3440958" y="200356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C5EDB8-A8CA-AAB1-A0BB-66DB91E102D4}"/>
              </a:ext>
            </a:extLst>
          </p:cNvPr>
          <p:cNvSpPr txBox="1"/>
          <p:nvPr/>
        </p:nvSpPr>
        <p:spPr>
          <a:xfrm>
            <a:off x="6094941" y="3715921"/>
            <a:ext cx="1094486" cy="13692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977</Words>
  <Application>Microsoft Office PowerPoint</Application>
  <PresentationFormat>宽屏</PresentationFormat>
  <Paragraphs>148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,isEnd</vt:lpstr>
      <vt:lpstr>_⨹_1_7f8a7,isEnd</vt:lpstr>
      <vt:lpstr>_⨹_18_815cb</vt:lpstr>
      <vt:lpstr>_⨹_3_4b963,isEnd</vt:lpstr>
      <vt:lpstr>_⨹_3_4da64</vt:lpstr>
      <vt:lpstr>_⨹_3_83424,isEnd</vt:lpstr>
      <vt:lpstr>_⨹_4_854e4</vt:lpstr>
      <vt:lpstr>_⨹_4_aaa45</vt:lpstr>
      <vt:lpstr>_⨹_4_f52e3,isEnd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