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1" r:id="rId6"/>
    <p:sldId id="315" r:id="rId7"/>
    <p:sldId id="317" r:id="rId8"/>
    <p:sldId id="319" r:id="rId9"/>
    <p:sldId id="320" r:id="rId10"/>
    <p:sldId id="324" r:id="rId11"/>
    <p:sldId id="328" r:id="rId12"/>
    <p:sldId id="326" r:id="rId13"/>
    <p:sldId id="330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" name="yt_shape_13722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21" name="yt_image_1372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4" name="yt_shape_13724"/>
          <p:cNvSpPr txBox="1"/>
          <p:nvPr/>
        </p:nvSpPr>
        <p:spPr>
          <a:xfrm>
            <a:off x="540000" y="1482165"/>
            <a:ext cx="498694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一元一次方程及其解的概念</a:t>
            </a:r>
          </a:p>
        </p:txBody>
      </p:sp>
      <p:sp>
        <p:nvSpPr>
          <p:cNvPr id="13725" name="yt_shape_13725"/>
          <p:cNvSpPr txBox="1"/>
          <p:nvPr/>
        </p:nvSpPr>
        <p:spPr>
          <a:xfrm>
            <a:off x="540000" y="1971599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26" name="yt_table_13726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3023941"/>
                  </p:ext>
                </p:extLst>
              </p:nvPr>
            </p:nvGraphicFramePr>
            <p:xfrm>
              <a:off x="540056" y="2450902"/>
              <a:ext cx="6661786" cy="106045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138363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26" name="yt_table_13726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3023941"/>
                  </p:ext>
                </p:extLst>
              </p:nvPr>
            </p:nvGraphicFramePr>
            <p:xfrm>
              <a:off x="540056" y="2450902"/>
              <a:ext cx="6661786" cy="106045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138363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7241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27" name="yt_shape_13727"/>
          <p:cNvSpPr txBox="1"/>
          <p:nvPr/>
        </p:nvSpPr>
        <p:spPr>
          <a:xfrm>
            <a:off x="540000" y="3561907"/>
            <a:ext cx="10469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8" name="yt_table_137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741345"/>
              </p:ext>
            </p:extLst>
          </p:nvPr>
        </p:nvGraphicFramePr>
        <p:xfrm>
          <a:off x="540056" y="404121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9"/>
                  </a:ext>
                </a:extLst>
              </a:tr>
            </a:tbl>
          </a:graphicData>
        </a:graphic>
      </p:graphicFrame>
      <p:sp>
        <p:nvSpPr>
          <p:cNvPr id="13730" name="yt_shape_13730"/>
          <p:cNvSpPr txBox="1"/>
          <p:nvPr/>
        </p:nvSpPr>
        <p:spPr>
          <a:xfrm>
            <a:off x="540000" y="4567381"/>
            <a:ext cx="88149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482219">
            <a:extLst>
              <a:ext uri="{FF2B5EF4-FFF2-40B4-BE49-F238E27FC236}">
                <a16:creationId xmlns:a16="http://schemas.microsoft.com/office/drawing/2014/main" id="{69AC437D-3BC3-B878-89EE-73458E3034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ABFBF2-EE9B-6012-8551-42FA92BDBAF7}"/>
              </a:ext>
            </a:extLst>
          </p:cNvPr>
          <p:cNvSpPr txBox="1"/>
          <p:nvPr/>
        </p:nvSpPr>
        <p:spPr>
          <a:xfrm>
            <a:off x="6012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BC67D3-99A7-1EDA-EA94-F2863BE0DDFA}"/>
              </a:ext>
            </a:extLst>
          </p:cNvPr>
          <p:cNvSpPr txBox="1"/>
          <p:nvPr/>
        </p:nvSpPr>
        <p:spPr>
          <a:xfrm>
            <a:off x="10005151" y="351510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E82053-3782-CCD6-4A04-5E73BF0346CD}"/>
              </a:ext>
            </a:extLst>
          </p:cNvPr>
          <p:cNvSpPr txBox="1"/>
          <p:nvPr/>
        </p:nvSpPr>
        <p:spPr>
          <a:xfrm>
            <a:off x="8265251" y="452057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7" name="yt_shape_13767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什么时候两种方式付费一样多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设上网时长为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两种方式付费一样多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依题意列方程为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当上网时长为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两种方式付费一样多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如果小明一个月只上网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他应该选择哪种优惠方式呢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当上网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需付费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8ef0d"/>
              </a:rPr>
              <a:t>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需付费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当上网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选用方式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CD3AD0-8DB9-634A-3C9C-1004B739D6FA}"/>
              </a:ext>
            </a:extLst>
          </p:cNvPr>
          <p:cNvSpPr txBox="1"/>
          <p:nvPr/>
        </p:nvSpPr>
        <p:spPr>
          <a:xfrm>
            <a:off x="450108" y="1328682"/>
            <a:ext cx="1001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设上网时长为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两种方式付费一样多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依题意列方程为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1E0F66-6611-7D3C-C170-E4E108D759A8}"/>
              </a:ext>
            </a:extLst>
          </p:cNvPr>
          <p:cNvSpPr txBox="1"/>
          <p:nvPr/>
        </p:nvSpPr>
        <p:spPr>
          <a:xfrm>
            <a:off x="450108" y="180417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31FA59-1D17-5D6D-D6F9-639B4264D1DF}"/>
              </a:ext>
            </a:extLst>
          </p:cNvPr>
          <p:cNvSpPr txBox="1"/>
          <p:nvPr/>
        </p:nvSpPr>
        <p:spPr>
          <a:xfrm>
            <a:off x="450108" y="227965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5F916A-1D7D-8DE5-ACCF-8F60F126EC9E}"/>
              </a:ext>
            </a:extLst>
          </p:cNvPr>
          <p:cNvSpPr txBox="1"/>
          <p:nvPr/>
        </p:nvSpPr>
        <p:spPr>
          <a:xfrm>
            <a:off x="450108" y="2755146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当上网时长为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两种方式付费一样多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220596-E6FE-5195-83C8-87933766CE88}"/>
              </a:ext>
            </a:extLst>
          </p:cNvPr>
          <p:cNvSpPr txBox="1"/>
          <p:nvPr/>
        </p:nvSpPr>
        <p:spPr>
          <a:xfrm>
            <a:off x="450108" y="3706122"/>
            <a:ext cx="1105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当上网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需付费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8ef0d"/>
              </a:rPr>
              <a:t>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F513DB-E6CE-7D71-4B69-D92F74A14A5F}"/>
              </a:ext>
            </a:extLst>
          </p:cNvPr>
          <p:cNvSpPr txBox="1"/>
          <p:nvPr/>
        </p:nvSpPr>
        <p:spPr>
          <a:xfrm>
            <a:off x="450108" y="41816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BDA876-6E27-5B85-434E-FBB7934A77E0}"/>
              </a:ext>
            </a:extLst>
          </p:cNvPr>
          <p:cNvSpPr txBox="1"/>
          <p:nvPr/>
        </p:nvSpPr>
        <p:spPr>
          <a:xfrm>
            <a:off x="450108" y="4657098"/>
            <a:ext cx="579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需付费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7B90E5-6C25-52C6-124F-D0ACF7E73422}"/>
              </a:ext>
            </a:extLst>
          </p:cNvPr>
          <p:cNvSpPr txBox="1"/>
          <p:nvPr/>
        </p:nvSpPr>
        <p:spPr>
          <a:xfrm>
            <a:off x="450108" y="513258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AF7923-E44D-0C2D-7316-EE166CA2265F}"/>
              </a:ext>
            </a:extLst>
          </p:cNvPr>
          <p:cNvSpPr txBox="1"/>
          <p:nvPr/>
        </p:nvSpPr>
        <p:spPr>
          <a:xfrm>
            <a:off x="450108" y="5608074"/>
            <a:ext cx="488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当上网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选用方式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1" name="yt_shape_13771"/>
          <p:cNvSpPr txBox="1"/>
          <p:nvPr/>
        </p:nvSpPr>
        <p:spPr>
          <a:xfrm>
            <a:off x="540000" y="900000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公园门票价格规定如下表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772" name="yt_table_1377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66660"/>
              </p:ext>
            </p:extLst>
          </p:nvPr>
        </p:nvGraphicFramePr>
        <p:xfrm>
          <a:off x="540000" y="1531667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2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15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1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购票张数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张以上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每张票的价格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774" name="yt_shape_13774"/>
          <p:cNvSpPr txBox="1"/>
          <p:nvPr/>
        </p:nvSpPr>
        <p:spPr>
          <a:xfrm>
            <a:off x="540119" y="2935273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两个班共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人去游公园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班人数较少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11d9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经估算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如果两个班都以班为单位购票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那么一共应付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如果两班联合起来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作为一个团体购票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可省多少钱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如果两班联合起来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作为一个团体购票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则可以节约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3_a9235"/>
              </a:rPr>
              <a:t>304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FA836F-603B-47B8-DF5E-B8726402BC77}"/>
              </a:ext>
            </a:extLst>
          </p:cNvPr>
          <p:cNvSpPr txBox="1"/>
          <p:nvPr/>
        </p:nvSpPr>
        <p:spPr>
          <a:xfrm>
            <a:off x="401216" y="436510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如果两班联合起来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作为一个团体购票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则可以节约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a9235"/>
              </a:rPr>
              <a:t>304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783E29-51DC-2A7F-CEC0-ABCCEE2753D1}"/>
              </a:ext>
            </a:extLst>
          </p:cNvPr>
          <p:cNvSpPr txBox="1"/>
          <p:nvPr/>
        </p:nvSpPr>
        <p:spPr>
          <a:xfrm>
            <a:off x="401216" y="4840592"/>
            <a:ext cx="1246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836712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两班各有多少学生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191185-F35B-632F-D440-5B6CEDCC487B}"/>
              </a:ext>
            </a:extLst>
          </p:cNvPr>
          <p:cNvSpPr txBox="1"/>
          <p:nvPr/>
        </p:nvSpPr>
        <p:spPr>
          <a:xfrm>
            <a:off x="474899" y="1296152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班不足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且超过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C7C798-765D-3C49-8377-B327E8CE032E}"/>
              </a:ext>
            </a:extLst>
          </p:cNvPr>
          <p:cNvSpPr txBox="1"/>
          <p:nvPr/>
        </p:nvSpPr>
        <p:spPr>
          <a:xfrm>
            <a:off x="474899" y="1771640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班多于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人且少于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D5ECAF-3560-6DF6-BED9-C4CF8929EC2C}"/>
              </a:ext>
            </a:extLst>
          </p:cNvPr>
          <p:cNvSpPr txBox="1"/>
          <p:nvPr/>
        </p:nvSpPr>
        <p:spPr>
          <a:xfrm>
            <a:off x="474899" y="2247128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C55587-F471-25F4-99C0-FB363DC4B4BD}"/>
              </a:ext>
            </a:extLst>
          </p:cNvPr>
          <p:cNvSpPr txBox="1"/>
          <p:nvPr/>
        </p:nvSpPr>
        <p:spPr>
          <a:xfrm>
            <a:off x="474899" y="2722616"/>
            <a:ext cx="5658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F9D06E-57BA-2494-C9E0-7E3F43405050}"/>
              </a:ext>
            </a:extLst>
          </p:cNvPr>
          <p:cNvSpPr txBox="1"/>
          <p:nvPr/>
        </p:nvSpPr>
        <p:spPr>
          <a:xfrm>
            <a:off x="474899" y="319810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43E7B0-9E81-A6BB-8954-29C593DEC1B0}"/>
              </a:ext>
            </a:extLst>
          </p:cNvPr>
          <p:cNvSpPr txBox="1"/>
          <p:nvPr/>
        </p:nvSpPr>
        <p:spPr>
          <a:xfrm>
            <a:off x="474899" y="367359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D12840-7D29-6274-CD70-24CE6047B3B6}"/>
              </a:ext>
            </a:extLst>
          </p:cNvPr>
          <p:cNvSpPr txBox="1"/>
          <p:nvPr/>
        </p:nvSpPr>
        <p:spPr>
          <a:xfrm>
            <a:off x="474899" y="414908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AC10ABE6-3B7F-15BB-A635-2BFF919E8F6D}"/>
              </a:ext>
            </a:extLst>
          </p:cNvPr>
          <p:cNvSpPr txBox="1"/>
          <p:nvPr/>
        </p:nvSpPr>
        <p:spPr>
          <a:xfrm>
            <a:off x="479376" y="143006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如果按照实际人数买票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802442-61F2-6380-FBD2-4A1633892380}"/>
              </a:ext>
            </a:extLst>
          </p:cNvPr>
          <p:cNvSpPr txBox="1"/>
          <p:nvPr/>
        </p:nvSpPr>
        <p:spPr>
          <a:xfrm>
            <a:off x="479376" y="1905555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人共需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08E994-4F37-A180-7382-4F13E57A06B1}"/>
              </a:ext>
            </a:extLst>
          </p:cNvPr>
          <p:cNvSpPr txBox="1"/>
          <p:nvPr/>
        </p:nvSpPr>
        <p:spPr>
          <a:xfrm>
            <a:off x="479376" y="2381043"/>
            <a:ext cx="519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张票只需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4D972B-A21C-68AE-08DC-354EFF2E29D7}"/>
              </a:ext>
            </a:extLst>
          </p:cNvPr>
          <p:cNvSpPr txBox="1"/>
          <p:nvPr/>
        </p:nvSpPr>
        <p:spPr>
          <a:xfrm>
            <a:off x="479376" y="2856531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张票才最省钱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9377" y="908720"/>
            <a:ext cx="1108923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班单独组织去游公园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作为组织者的你将如何购票才最省钱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1" name="yt_shape_13731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等式的性质</a:t>
            </a:r>
          </a:p>
        </p:txBody>
      </p:sp>
      <p:sp>
        <p:nvSpPr>
          <p:cNvPr id="13732" name="yt_shape_13732"/>
          <p:cNvSpPr txBox="1"/>
          <p:nvPr/>
        </p:nvSpPr>
        <p:spPr>
          <a:xfrm>
            <a:off x="540000" y="1389434"/>
            <a:ext cx="8444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的依据为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3" name="yt_table_137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007814"/>
              </p:ext>
            </p:extLst>
          </p:nvPr>
        </p:nvGraphicFramePr>
        <p:xfrm>
          <a:off x="540056" y="1868737"/>
          <a:ext cx="6774180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分数的基本性质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</a:tbl>
          </a:graphicData>
        </a:graphic>
      </p:graphicFrame>
      <p:sp>
        <p:nvSpPr>
          <p:cNvPr id="13735" name="yt_shape_13735"/>
          <p:cNvSpPr txBox="1"/>
          <p:nvPr/>
        </p:nvSpPr>
        <p:spPr>
          <a:xfrm>
            <a:off x="540000" y="2870291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36" name="yt_table_13736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7343178"/>
                  </p:ext>
                </p:extLst>
              </p:nvPr>
            </p:nvGraphicFramePr>
            <p:xfrm>
              <a:off x="540056" y="3349594"/>
              <a:ext cx="4870450" cy="2062734"/>
            </p:xfrm>
            <a:graphic>
              <a:graphicData uri="http://schemas.openxmlformats.org/drawingml/2006/table">
                <a:tbl>
                  <a:tblPr/>
                  <a:tblGrid>
                    <a:gridCol w="4870450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736" name="yt_table_13736" descr="{&quot;rangeId&quot;:7,&quot;type&quot;:&quot;Option&quot;}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7343178"/>
                  </p:ext>
                </p:extLst>
              </p:nvPr>
            </p:nvGraphicFramePr>
            <p:xfrm>
              <a:off x="540056" y="3349594"/>
              <a:ext cx="4870450" cy="1872680"/>
            </p:xfrm>
            <a:graphic>
              <a:graphicData uri="http://schemas.openxmlformats.org/drawingml/2006/table">
                <a:tbl>
                  <a:tblPr/>
                  <a:tblGrid>
                    <a:gridCol w="4870450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4343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482280">
            <a:extLst>
              <a:ext uri="{FF2B5EF4-FFF2-40B4-BE49-F238E27FC236}">
                <a16:creationId xmlns:a16="http://schemas.microsoft.com/office/drawing/2014/main" id="{65A57D84-A912-2203-2847-F7F64CF0A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E10397-0F14-1294-8776-00721543CE0B}"/>
              </a:ext>
            </a:extLst>
          </p:cNvPr>
          <p:cNvSpPr txBox="1"/>
          <p:nvPr/>
        </p:nvSpPr>
        <p:spPr>
          <a:xfrm>
            <a:off x="80001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ED7D05-BDD8-4FD6-A25B-75F219395191}"/>
              </a:ext>
            </a:extLst>
          </p:cNvPr>
          <p:cNvSpPr txBox="1"/>
          <p:nvPr/>
        </p:nvSpPr>
        <p:spPr>
          <a:xfrm>
            <a:off x="3878989" y="2823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000" y="900000"/>
            <a:ext cx="6516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8" name="yt_table_137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775781"/>
              </p:ext>
            </p:extLst>
          </p:nvPr>
        </p:nvGraphicFramePr>
        <p:xfrm>
          <a:off x="540056" y="1379303"/>
          <a:ext cx="4981893" cy="950976"/>
        </p:xfrm>
        <a:graphic>
          <a:graphicData uri="http://schemas.openxmlformats.org/drawingml/2006/table">
            <a:tbl>
              <a:tblPr/>
              <a:tblGrid>
                <a:gridCol w="272923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519C815-1BED-EAF0-D301-A62C19A37D52}"/>
              </a:ext>
            </a:extLst>
          </p:cNvPr>
          <p:cNvSpPr txBox="1"/>
          <p:nvPr/>
        </p:nvSpPr>
        <p:spPr>
          <a:xfrm>
            <a:off x="60729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一元一次方程的解法</a:t>
            </a:r>
          </a:p>
        </p:txBody>
      </p:sp>
      <p:sp>
        <p:nvSpPr>
          <p:cNvPr id="13741" name="yt_shape_13741"/>
          <p:cNvSpPr txBox="1"/>
          <p:nvPr/>
        </p:nvSpPr>
        <p:spPr>
          <a:xfrm>
            <a:off x="540000" y="1389434"/>
            <a:ext cx="5746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42" name="yt_table_13742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0271902"/>
                  </p:ext>
                </p:extLst>
              </p:nvPr>
            </p:nvGraphicFramePr>
            <p:xfrm>
              <a:off x="540056" y="1868737"/>
              <a:ext cx="4526280" cy="1060324"/>
            </p:xfrm>
            <a:graphic>
              <a:graphicData uri="http://schemas.openxmlformats.org/drawingml/2006/table">
                <a:tbl>
                  <a:tblPr/>
                  <a:tblGrid>
                    <a:gridCol w="2881630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1644650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742" name="yt_table_13742" descr="{&quot;rangeId&quot;:10,&quot;type&quot;:&quot;Option&quot;}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0271902"/>
                  </p:ext>
                </p:extLst>
              </p:nvPr>
            </p:nvGraphicFramePr>
            <p:xfrm>
              <a:off x="540056" y="1868737"/>
              <a:ext cx="4526280" cy="1060324"/>
            </p:xfrm>
            <a:graphic>
              <a:graphicData uri="http://schemas.openxmlformats.org/drawingml/2006/table">
                <a:tbl>
                  <a:tblPr/>
                  <a:tblGrid>
                    <a:gridCol w="2881630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1644650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569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43" name="yt_shape_13743"/>
              <p:cNvSpPr txBox="1"/>
              <p:nvPr/>
            </p:nvSpPr>
            <p:spPr>
              <a:xfrm>
                <a:off x="540000" y="2979615"/>
                <a:ext cx="782990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43" name="yt_shape_13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9615"/>
                <a:ext cx="7829900" cy="639855"/>
              </a:xfrm>
              <a:prstGeom prst="rect">
                <a:avLst/>
              </a:prstGeom>
              <a:blipFill>
                <a:blip r:embed="rId3"/>
                <a:stretch>
                  <a:fillRect l="-2414" r="-132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482344">
            <a:extLst>
              <a:ext uri="{FF2B5EF4-FFF2-40B4-BE49-F238E27FC236}">
                <a16:creationId xmlns:a16="http://schemas.microsoft.com/office/drawing/2014/main" id="{D26DDDF1-D03F-AE7D-35F9-A2FDC49F69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0DBE5A-91C8-9320-B31D-8DB35589A1DD}"/>
              </a:ext>
            </a:extLst>
          </p:cNvPr>
          <p:cNvSpPr txBox="1"/>
          <p:nvPr/>
        </p:nvSpPr>
        <p:spPr>
          <a:xfrm>
            <a:off x="5328377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EF3702-5DA1-61C0-9FC6-448176E6EAFE}"/>
              </a:ext>
            </a:extLst>
          </p:cNvPr>
          <p:cNvSpPr txBox="1"/>
          <p:nvPr/>
        </p:nvSpPr>
        <p:spPr>
          <a:xfrm>
            <a:off x="1975577" y="2932809"/>
            <a:ext cx="637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46" name="yt_shape_13746"/>
              <p:cNvSpPr txBox="1"/>
              <p:nvPr/>
            </p:nvSpPr>
            <p:spPr>
              <a:xfrm>
                <a:off x="573949" y="1240326"/>
                <a:ext cx="5700278" cy="56304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46" name="yt_shape_137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949" y="1240326"/>
                <a:ext cx="5700278" cy="5630452"/>
              </a:xfrm>
              <a:prstGeom prst="rect">
                <a:avLst/>
              </a:prstGeom>
              <a:blipFill>
                <a:blip r:embed="rId2"/>
                <a:stretch>
                  <a:fillRect l="-3209" t="-1407" r="-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E274E0-834A-F6EB-873A-636E890839B0}"/>
              </a:ext>
            </a:extLst>
          </p:cNvPr>
          <p:cNvSpPr txBox="1"/>
          <p:nvPr/>
        </p:nvSpPr>
        <p:spPr>
          <a:xfrm>
            <a:off x="483938" y="1628800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39B9F0-0656-78E7-5F97-C49331EC921C}"/>
              </a:ext>
            </a:extLst>
          </p:cNvPr>
          <p:cNvSpPr txBox="1"/>
          <p:nvPr/>
        </p:nvSpPr>
        <p:spPr>
          <a:xfrm>
            <a:off x="483938" y="2104288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B1C714-65E1-E5C4-8A6B-9B6385AA3AF3}"/>
              </a:ext>
            </a:extLst>
          </p:cNvPr>
          <p:cNvSpPr txBox="1"/>
          <p:nvPr/>
        </p:nvSpPr>
        <p:spPr>
          <a:xfrm>
            <a:off x="483938" y="257977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9E5339-A672-96F5-D173-2E5E3E8C41D0}"/>
                  </a:ext>
                </a:extLst>
              </p:cNvPr>
              <p:cNvSpPr txBox="1"/>
              <p:nvPr/>
            </p:nvSpPr>
            <p:spPr>
              <a:xfrm>
                <a:off x="531563" y="3055264"/>
                <a:ext cx="1348487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9E5339-A672-96F5-D173-2E5E3E8C4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563" y="3055264"/>
                <a:ext cx="1348487" cy="766458"/>
              </a:xfrm>
              <a:prstGeom prst="rect">
                <a:avLst/>
              </a:prstGeom>
              <a:blipFill>
                <a:blip r:embed="rId3"/>
                <a:stretch>
                  <a:fillRect l="-6787" r="-76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D552C50-AE6D-8225-E17B-FB1E16B5AEF8}"/>
              </a:ext>
            </a:extLst>
          </p:cNvPr>
          <p:cNvSpPr txBox="1"/>
          <p:nvPr/>
        </p:nvSpPr>
        <p:spPr>
          <a:xfrm>
            <a:off x="483938" y="4221088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3BD9B8-4730-3C1A-3D88-6F2D866037F8}"/>
              </a:ext>
            </a:extLst>
          </p:cNvPr>
          <p:cNvSpPr txBox="1"/>
          <p:nvPr/>
        </p:nvSpPr>
        <p:spPr>
          <a:xfrm>
            <a:off x="483938" y="4696576"/>
            <a:ext cx="361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DE861D-86F9-C351-DDBD-43C7E413B225}"/>
              </a:ext>
            </a:extLst>
          </p:cNvPr>
          <p:cNvSpPr txBox="1"/>
          <p:nvPr/>
        </p:nvSpPr>
        <p:spPr>
          <a:xfrm>
            <a:off x="483938" y="5172064"/>
            <a:ext cx="361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5CDEEC-D48B-B7EE-5A06-5055CAC2A179}"/>
              </a:ext>
            </a:extLst>
          </p:cNvPr>
          <p:cNvSpPr txBox="1"/>
          <p:nvPr/>
        </p:nvSpPr>
        <p:spPr>
          <a:xfrm>
            <a:off x="483938" y="5647552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8966D5-2656-12CC-107F-A1B80B8CD154}"/>
              </a:ext>
            </a:extLst>
          </p:cNvPr>
          <p:cNvSpPr txBox="1"/>
          <p:nvPr/>
        </p:nvSpPr>
        <p:spPr>
          <a:xfrm>
            <a:off x="531563" y="6123040"/>
            <a:ext cx="1277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745"/>
          <p:cNvSpPr txBox="1"/>
          <p:nvPr/>
        </p:nvSpPr>
        <p:spPr>
          <a:xfrm>
            <a:off x="479376" y="781904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" name="yt_shape_13752"/>
          <p:cNvSpPr txBox="1"/>
          <p:nvPr/>
        </p:nvSpPr>
        <p:spPr>
          <a:xfrm>
            <a:off x="540000" y="900000"/>
            <a:ext cx="46791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一元一次方程的实际应用</a:t>
            </a:r>
          </a:p>
        </p:txBody>
      </p:sp>
      <p:sp>
        <p:nvSpPr>
          <p:cNvPr id="13753" name="yt_shape_13753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某班组每天需生产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个零件才能在规定的时间内完成一批零件任务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4802"/>
              </a:rPr>
              <a:t>实际上该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班组每天比原计划多生产了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结果比规定的时间提前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天并超额生产了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0e8a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若设该班组要完成的零件任务为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54" name="yt_table_13754" title="H_197.6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314162"/>
                  </p:ext>
                </p:extLst>
              </p:nvPr>
            </p:nvGraphicFramePr>
            <p:xfrm>
              <a:off x="540056" y="2829000"/>
              <a:ext cx="3142869" cy="2663065"/>
            </p:xfrm>
            <a:graphic>
              <a:graphicData uri="http://schemas.openxmlformats.org/drawingml/2006/table">
                <a:tbl>
                  <a:tblPr/>
                  <a:tblGrid>
                    <a:gridCol w="3142869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+120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50+6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50+6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+120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50+6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+120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50+6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754" name="yt_table_13754" descr="{&quot;rangeId&quot;:13,&quot;type&quot;:&quot;Option&quot;}" title="H_197.6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314162"/>
                  </p:ext>
                </p:extLst>
              </p:nvPr>
            </p:nvGraphicFramePr>
            <p:xfrm>
              <a:off x="540056" y="2829000"/>
              <a:ext cx="3142869" cy="2509584"/>
            </p:xfrm>
            <a:graphic>
              <a:graphicData uri="http://schemas.openxmlformats.org/drawingml/2006/table">
                <a:tbl>
                  <a:tblPr/>
                  <a:tblGrid>
                    <a:gridCol w="3142869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0"/>
                      </a:ext>
                    </a:extLst>
                  </a:tr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051" b="-2282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1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333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2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6154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482408">
            <a:extLst>
              <a:ext uri="{FF2B5EF4-FFF2-40B4-BE49-F238E27FC236}">
                <a16:creationId xmlns:a16="http://schemas.microsoft.com/office/drawing/2014/main" id="{135B35E4-B9B0-4146-0FE9-E947B4A7F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D818B8-038C-591D-E98A-32CF1669F32A}"/>
              </a:ext>
            </a:extLst>
          </p:cNvPr>
          <p:cNvSpPr txBox="1"/>
          <p:nvPr/>
        </p:nvSpPr>
        <p:spPr>
          <a:xfrm>
            <a:off x="9062296" y="22936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5" name="yt_shape_1375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乙两班学生在开学时共有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如果从甲班转入乙班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8aae,isEnd"/>
              </a:rPr>
              <a:t>那么甲班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的学生人数是乙班的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则开学时甲班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乙班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F55436-65EE-FCDE-FF38-433109DF145A}"/>
              </a:ext>
            </a:extLst>
          </p:cNvPr>
          <p:cNvSpPr txBox="1"/>
          <p:nvPr/>
        </p:nvSpPr>
        <p:spPr>
          <a:xfrm>
            <a:off x="62413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70D78F-F3C3-B1D3-2281-3EE56AA698C5}"/>
              </a:ext>
            </a:extLst>
          </p:cNvPr>
          <p:cNvSpPr txBox="1"/>
          <p:nvPr/>
        </p:nvSpPr>
        <p:spPr>
          <a:xfrm>
            <a:off x="8374907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7" name="yt_shape_13757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56" name="yt_image_1375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9" name="yt_shape_13759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小红在解关于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误将方程中的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2660,isEnd"/>
              </a:rPr>
              <a:t>看成了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求得方程的解为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则原方程的解为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某商场进行促销活动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发布两种消费劵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11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即一次购物大于等于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7c03,isEnd"/>
              </a:rPr>
              <a:t>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时分别减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小敏有一张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小聪有一张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4d00,isEnd"/>
              </a:rPr>
              <a:t>他们都购买了一件标价相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各自付款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若能用劵时用劵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这样两人共付款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5bce,isEnd"/>
              </a:rPr>
              <a:t>则所购商品的标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9A8327-5ADB-38DF-8C7D-AC5AD16E4985}"/>
              </a:ext>
            </a:extLst>
          </p:cNvPr>
          <p:cNvSpPr txBox="1"/>
          <p:nvPr/>
        </p:nvSpPr>
        <p:spPr>
          <a:xfrm>
            <a:off x="7128721" y="1910847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165BC3-0EF2-EAD2-0A9D-ADA6F903A83F}"/>
              </a:ext>
            </a:extLst>
          </p:cNvPr>
          <p:cNvSpPr txBox="1"/>
          <p:nvPr/>
        </p:nvSpPr>
        <p:spPr>
          <a:xfrm>
            <a:off x="1364508" y="4288287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2" name="yt_shape_13762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61" name="yt_image_13761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4" name="yt_shape_13764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移动公司为了方便学生上网查资料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提供了两种上网优惠方式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计时制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2d20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包月制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只限一台电脑上网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e1df"/>
              </a:rPr>
              <a:t>不管哪种收费方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上网时都得加收通讯费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设小明某月上网时间为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请写出两种付费方式下小明应该支付的费用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优惠方式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的收费为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优惠方式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的收费为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09AEDD-2E6B-ACCD-4FF8-3CC1A5CD0CB4}"/>
              </a:ext>
            </a:extLst>
          </p:cNvPr>
          <p:cNvSpPr txBox="1"/>
          <p:nvPr/>
        </p:nvSpPr>
        <p:spPr>
          <a:xfrm>
            <a:off x="450108" y="3337311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E4D8D3-2E82-B9ED-AD91-75C69AD158C1}"/>
              </a:ext>
            </a:extLst>
          </p:cNvPr>
          <p:cNvSpPr txBox="1"/>
          <p:nvPr/>
        </p:nvSpPr>
        <p:spPr>
          <a:xfrm>
            <a:off x="450108" y="3812799"/>
            <a:ext cx="701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优惠方式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的收费为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1AFEF-B1DD-4884-9647-A73631A68685}"/>
              </a:ext>
            </a:extLst>
          </p:cNvPr>
          <p:cNvSpPr txBox="1"/>
          <p:nvPr/>
        </p:nvSpPr>
        <p:spPr>
          <a:xfrm>
            <a:off x="450108" y="4288287"/>
            <a:ext cx="541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优惠方式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的收费为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1269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,isEnd</vt:lpstr>
      <vt:lpstr>_⨹_1_62d20</vt:lpstr>
      <vt:lpstr>_⨹_1_711d9</vt:lpstr>
      <vt:lpstr>_⨹_1_76112,isEnd</vt:lpstr>
      <vt:lpstr>_⨹_11_94d00,isEnd</vt:lpstr>
      <vt:lpstr>_⨹_2_27c03,isEnd</vt:lpstr>
      <vt:lpstr>_⨹_2_8ef0d</vt:lpstr>
      <vt:lpstr>_⨹_3_62660,isEnd</vt:lpstr>
      <vt:lpstr>_⨹_3_90e8a</vt:lpstr>
      <vt:lpstr>_⨹_3_a9235</vt:lpstr>
      <vt:lpstr>_⨹_4_58aae,isEnd</vt:lpstr>
      <vt:lpstr>_⨹_4_74802</vt:lpstr>
      <vt:lpstr>_⨹_7_65bce,isEnd</vt:lpstr>
      <vt:lpstr>_⨹_7_de1df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