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8" r:id="rId5"/>
    <p:sldId id="310" r:id="rId6"/>
    <p:sldId id="311" r:id="rId7"/>
    <p:sldId id="314" r:id="rId8"/>
    <p:sldId id="315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7" name="yt_shape_1420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06" name="yt_image_1420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09" name="yt_shape_14209"/>
          <p:cNvSpPr txBox="1"/>
          <p:nvPr/>
        </p:nvSpPr>
        <p:spPr>
          <a:xfrm>
            <a:off x="540000" y="1482165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用尺规作一条线段等于已知线段</a:t>
            </a:r>
          </a:p>
        </p:txBody>
      </p:sp>
      <p:sp>
        <p:nvSpPr>
          <p:cNvPr id="14210" name="yt_shape_14210"/>
          <p:cNvSpPr txBox="1"/>
          <p:nvPr/>
        </p:nvSpPr>
        <p:spPr>
          <a:xfrm>
            <a:off x="540000" y="1971599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尺规作图的工具是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11" name="yt_table_1421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000893"/>
              </p:ext>
            </p:extLst>
          </p:nvPr>
        </p:nvGraphicFramePr>
        <p:xfrm>
          <a:off x="540056" y="2450902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07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刻度尺和圆规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三角尺和圆规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直尺和圆规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没有刻度的直尺和圆规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0"/>
                  </a:ext>
                </a:extLst>
              </a:tr>
            </a:tbl>
          </a:graphicData>
        </a:graphic>
      </p:graphicFrame>
      <p:pic>
        <p:nvPicPr>
          <p:cNvPr id="3" name="yt_shape_1721657537698">
            <a:extLst>
              <a:ext uri="{FF2B5EF4-FFF2-40B4-BE49-F238E27FC236}">
                <a16:creationId xmlns:a16="http://schemas.microsoft.com/office/drawing/2014/main" id="{AEF306B6-3F47-3331-44E3-130AB611AB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FEA8D6-0438-B911-F3D9-9518C99D2EB5}"/>
              </a:ext>
            </a:extLst>
          </p:cNvPr>
          <p:cNvSpPr txBox="1"/>
          <p:nvPr/>
        </p:nvSpPr>
        <p:spPr>
          <a:xfrm>
            <a:off x="38789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3" name="yt_shape_14213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线段的长短比较</a:t>
            </a:r>
          </a:p>
        </p:txBody>
      </p:sp>
      <p:sp>
        <p:nvSpPr>
          <p:cNvPr id="14214" name="yt_shape_14214"/>
          <p:cNvSpPr txBox="1"/>
          <p:nvPr/>
        </p:nvSpPr>
        <p:spPr>
          <a:xfrm>
            <a:off x="540000" y="1389434"/>
            <a:ext cx="98953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用圆规比较两条线段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16" name="yt_table_1421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565369"/>
              </p:ext>
            </p:extLst>
          </p:nvPr>
        </p:nvGraphicFramePr>
        <p:xfrm>
          <a:off x="540056" y="1868737"/>
          <a:ext cx="2392363" cy="1901952"/>
        </p:xfrm>
        <a:graphic>
          <a:graphicData uri="http://schemas.openxmlformats.org/drawingml/2006/table">
            <a:tbl>
              <a:tblPr/>
              <a:tblGrid>
                <a:gridCol w="2392363">
                  <a:extLst>
                    <a:ext uri="{9D8B030D-6E8A-4147-A177-3AD203B41FA5}">
                      <a16:colId xmlns:a16="http://schemas.microsoft.com/office/drawing/2014/main" val="107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4"/>
                  </a:ext>
                </a:extLst>
              </a:tr>
            </a:tbl>
          </a:graphicData>
        </a:graphic>
      </p:graphicFrame>
      <p:pic>
        <p:nvPicPr>
          <p:cNvPr id="14215" name="yt_image_14215_skip" title="H_130.8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3717" y="1868737"/>
            <a:ext cx="2456307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8" name="yt_shape_14218"/>
          <p:cNvSpPr txBox="1"/>
          <p:nvPr/>
        </p:nvSpPr>
        <p:spPr>
          <a:xfrm>
            <a:off x="540119" y="38210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为了比较两条线段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2c22"/>
              </a:rPr>
              <a:t>并使两条线段在一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19" name="yt_table_1421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05014"/>
              </p:ext>
            </p:extLst>
          </p:nvPr>
        </p:nvGraphicFramePr>
        <p:xfrm>
          <a:off x="540056" y="4780492"/>
          <a:ext cx="5708968" cy="950976"/>
        </p:xfrm>
        <a:graphic>
          <a:graphicData uri="http://schemas.openxmlformats.org/drawingml/2006/table">
            <a:tbl>
              <a:tblPr/>
              <a:tblGrid>
                <a:gridCol w="3151505">
                  <a:extLst>
                    <a:ext uri="{9D8B030D-6E8A-4147-A177-3AD203B41FA5}">
                      <a16:colId xmlns:a16="http://schemas.microsoft.com/office/drawing/2014/main" val="10784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7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6"/>
                  </a:ext>
                </a:extLst>
              </a:tr>
            </a:tbl>
          </a:graphicData>
        </a:graphic>
      </p:graphicFrame>
      <p:pic>
        <p:nvPicPr>
          <p:cNvPr id="3" name="yt_shape_1721657537760">
            <a:extLst>
              <a:ext uri="{FF2B5EF4-FFF2-40B4-BE49-F238E27FC236}">
                <a16:creationId xmlns:a16="http://schemas.microsoft.com/office/drawing/2014/main" id="{E6B38AA1-807D-8343-0E74-DA9E7FF82E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4C9D37-4CFD-BBB7-4CDC-484F4D382E76}"/>
              </a:ext>
            </a:extLst>
          </p:cNvPr>
          <p:cNvSpPr txBox="1"/>
          <p:nvPr/>
        </p:nvSpPr>
        <p:spPr>
          <a:xfrm>
            <a:off x="9419364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D572FE-C367-0FB4-74AF-09D5634BD23A}"/>
              </a:ext>
            </a:extLst>
          </p:cNvPr>
          <p:cNvSpPr txBox="1"/>
          <p:nvPr/>
        </p:nvSpPr>
        <p:spPr>
          <a:xfrm>
            <a:off x="6736607" y="42497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1" name="yt_shape_14221"/>
          <p:cNvSpPr txBox="1"/>
          <p:nvPr/>
        </p:nvSpPr>
        <p:spPr>
          <a:xfrm>
            <a:off x="540000" y="900000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线段的基本事实及两点之间的距离</a:t>
            </a:r>
          </a:p>
        </p:txBody>
      </p:sp>
      <p:sp>
        <p:nvSpPr>
          <p:cNvPr id="14222" name="yt_shape_14222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柳州市中考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从学校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到书店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①②③④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四条线路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667d"/>
              </a:rPr>
              <a:t>其中最短的路线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24" name="yt_table_1422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384149"/>
              </p:ext>
            </p:extLst>
          </p:nvPr>
        </p:nvGraphicFramePr>
        <p:xfrm>
          <a:off x="540056" y="2348869"/>
          <a:ext cx="1414463" cy="1901952"/>
        </p:xfrm>
        <a:graphic>
          <a:graphicData uri="http://schemas.openxmlformats.org/drawingml/2006/table">
            <a:tbl>
              <a:tblPr/>
              <a:tblGrid>
                <a:gridCol w="1414463">
                  <a:extLst>
                    <a:ext uri="{9D8B030D-6E8A-4147-A177-3AD203B41FA5}">
                      <a16:colId xmlns:a16="http://schemas.microsoft.com/office/drawing/2014/main" val="107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0"/>
                  </a:ext>
                </a:extLst>
              </a:tr>
            </a:tbl>
          </a:graphicData>
        </a:graphic>
      </p:graphicFrame>
      <p:pic>
        <p:nvPicPr>
          <p:cNvPr id="14223" name="yt_image_14223_skip" title="H_108.3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5794" y="2348869"/>
            <a:ext cx="3264408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537821">
            <a:extLst>
              <a:ext uri="{FF2B5EF4-FFF2-40B4-BE49-F238E27FC236}">
                <a16:creationId xmlns:a16="http://schemas.microsoft.com/office/drawing/2014/main" id="{5CFAD71B-1D99-3F19-FC7E-194BBF2F84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6D8655-3C67-F768-3CF9-7F1ECAD9C47C}"/>
              </a:ext>
            </a:extLst>
          </p:cNvPr>
          <p:cNvSpPr txBox="1"/>
          <p:nvPr/>
        </p:nvSpPr>
        <p:spPr>
          <a:xfrm>
            <a:off x="13645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6" name="yt_shape_14226"/>
          <p:cNvSpPr txBox="1"/>
          <p:nvPr/>
        </p:nvSpPr>
        <p:spPr>
          <a:xfrm>
            <a:off x="540000" y="900000"/>
            <a:ext cx="66973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两点之间的距离指的是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30" name="yt_table_1423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019377"/>
              </p:ext>
            </p:extLst>
          </p:nvPr>
        </p:nvGraphicFramePr>
        <p:xfrm>
          <a:off x="540056" y="1379303"/>
          <a:ext cx="5049838" cy="1901952"/>
        </p:xfrm>
        <a:graphic>
          <a:graphicData uri="http://schemas.openxmlformats.org/drawingml/2006/table">
            <a:tbl>
              <a:tblPr/>
              <a:tblGrid>
                <a:gridCol w="5049838">
                  <a:extLst>
                    <a:ext uri="{9D8B030D-6E8A-4147-A177-3AD203B41FA5}">
                      <a16:colId xmlns:a16="http://schemas.microsoft.com/office/drawing/2014/main" val="10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的长度之和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的长度之差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4"/>
                  </a:ext>
                </a:extLst>
              </a:tr>
            </a:tbl>
          </a:graphicData>
        </a:graphic>
      </p:graphicFrame>
      <p:grpSp>
        <p:nvGrpSpPr>
          <p:cNvPr id="14227" name="yt_shape_14227_skip" title="H_105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66814" y="1379303"/>
            <a:ext cx="1983105" cy="1338975"/>
            <a:chOff x="0" y="0"/>
            <a:chExt cx="1983105" cy="1338975"/>
          </a:xfrm>
        </p:grpSpPr>
        <p:pic>
          <p:nvPicPr>
            <p:cNvPr id="2" name="yt_image_1422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83105" cy="942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29" name="yt_shape_14229" descr="{&quot;rangeId&quot;:0,&quot;IgnoreLineSpacing&quot;:1}"/>
            <p:cNvSpPr txBox="1"/>
            <p:nvPr/>
          </p:nvSpPr>
          <p:spPr>
            <a:xfrm>
              <a:off x="458271" y="97897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5467517-8AC3-3A8A-BCC9-17802002954B}"/>
              </a:ext>
            </a:extLst>
          </p:cNvPr>
          <p:cNvSpPr txBox="1"/>
          <p:nvPr/>
        </p:nvSpPr>
        <p:spPr>
          <a:xfrm>
            <a:off x="6269764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" name="yt_shape_1423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32" name="yt_image_1423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35" name="yt_shape_14235"/>
          <p:cNvSpPr txBox="1"/>
          <p:nvPr/>
        </p:nvSpPr>
        <p:spPr>
          <a:xfrm>
            <a:off x="540000" y="1482165"/>
            <a:ext cx="83019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下面现象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可以用两点之间线段最短来解释的是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36" name="yt_table_1423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284772"/>
              </p:ext>
            </p:extLst>
          </p:nvPr>
        </p:nvGraphicFramePr>
        <p:xfrm>
          <a:off x="540056" y="1961468"/>
          <a:ext cx="6926580" cy="950976"/>
        </p:xfrm>
        <a:graphic>
          <a:graphicData uri="http://schemas.openxmlformats.org/drawingml/2006/table">
            <a:tbl>
              <a:tblPr/>
              <a:tblGrid>
                <a:gridCol w="4081780">
                  <a:extLst>
                    <a:ext uri="{9D8B030D-6E8A-4147-A177-3AD203B41FA5}">
                      <a16:colId xmlns:a16="http://schemas.microsoft.com/office/drawing/2014/main" val="10788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7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平板弹墨线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建筑工人砌墙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会场把茶杯摆直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弯河道改直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6"/>
                  </a:ext>
                </a:extLst>
              </a:tr>
            </a:tbl>
          </a:graphicData>
        </a:graphic>
      </p:graphicFrame>
      <p:sp>
        <p:nvSpPr>
          <p:cNvPr id="14238" name="yt_shape_14238"/>
          <p:cNvSpPr txBox="1"/>
          <p:nvPr/>
        </p:nvSpPr>
        <p:spPr>
          <a:xfrm>
            <a:off x="540000" y="2963022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比较图中线段的长短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242" name="yt_shape_14242"/>
          <p:cNvSpPr txBox="1"/>
          <p:nvPr/>
        </p:nvSpPr>
        <p:spPr>
          <a:xfrm>
            <a:off x="540000" y="487445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39" name="yt_shape_14239" title="H_96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25816" y="4117557"/>
            <a:ext cx="2019681" cy="1229247"/>
            <a:chOff x="0" y="0"/>
            <a:chExt cx="2019681" cy="1229247"/>
          </a:xfrm>
        </p:grpSpPr>
        <p:pic>
          <p:nvPicPr>
            <p:cNvPr id="2" name="yt_image_14239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9681" cy="8332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41" name="yt_shape_14241" descr="{&quot;rangeId&quot;:0,&quot;IgnoreLineSpacing&quot;:1}"/>
            <p:cNvSpPr txBox="1"/>
            <p:nvPr/>
          </p:nvSpPr>
          <p:spPr>
            <a:xfrm>
              <a:off x="476559" y="8692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243" name="yt_shape_14243"/>
          <p:cNvSpPr txBox="1"/>
          <p:nvPr/>
        </p:nvSpPr>
        <p:spPr>
          <a:xfrm>
            <a:off x="540000" y="3452014"/>
            <a:ext cx="73834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7F8DB7-5A10-0193-B25C-74D702375E7B}"/>
              </a:ext>
            </a:extLst>
          </p:cNvPr>
          <p:cNvSpPr txBox="1"/>
          <p:nvPr/>
        </p:nvSpPr>
        <p:spPr>
          <a:xfrm>
            <a:off x="78413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8460F8-FE4A-0858-E037-80167A4A4EC3}"/>
              </a:ext>
            </a:extLst>
          </p:cNvPr>
          <p:cNvSpPr txBox="1"/>
          <p:nvPr/>
        </p:nvSpPr>
        <p:spPr>
          <a:xfrm>
            <a:off x="1221514" y="340520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9BD439-720F-04F5-4610-171B65F8F64A}"/>
              </a:ext>
            </a:extLst>
          </p:cNvPr>
          <p:cNvSpPr txBox="1"/>
          <p:nvPr/>
        </p:nvSpPr>
        <p:spPr>
          <a:xfrm>
            <a:off x="3391627" y="3405209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4" name="yt_shape_1424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是公路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两旁的两个村庄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若两村要在公路上合修一个汽车站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9411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两村的距离之和最小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上标注出点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246" name="yt_shape_14246"/>
          <p:cNvSpPr txBox="1"/>
          <p:nvPr/>
        </p:nvSpPr>
        <p:spPr>
          <a:xfrm>
            <a:off x="4932804" y="2011799"/>
            <a:ext cx="1928605" cy="7924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400" b="0" i="0" u="none" spc="-4400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</a:rPr>
              <a:t> </a:t>
            </a:r>
            <a:r>
              <a:rPr lang="en-US" altLang="zh-CN" sz="4400" b="0" i="0" u="none" spc="13939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</a:rPr>
              <a:t> </a:t>
            </a:r>
          </a:p>
        </p:txBody>
      </p:sp>
      <p:pic>
        <p:nvPicPr>
          <p:cNvPr id="14245" name="yt_image_14245" title="H_69.5085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804" y="2011799"/>
            <a:ext cx="1909476" cy="882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48" name="yt_shape_14248"/>
          <p:cNvSpPr txBox="1"/>
          <p:nvPr/>
        </p:nvSpPr>
        <p:spPr>
          <a:xfrm>
            <a:off x="540000" y="2945151"/>
            <a:ext cx="87604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即为汽车站的位置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250" name="yt_shape_14250"/>
          <p:cNvSpPr txBox="1"/>
          <p:nvPr/>
        </p:nvSpPr>
        <p:spPr>
          <a:xfrm>
            <a:off x="540000" y="3576818"/>
            <a:ext cx="1954381" cy="77437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300" b="0" i="0" u="none" spc="-4300">
                <a:solidFill>
                  <a:srgbClr val="1EE3CF"/>
                </a:solidFill>
                <a:effectLst/>
                <a:latin typeface="Times New Roman" pitchFamily="43"/>
                <a:ea typeface="宋体" pitchFamily="43"/>
              </a:rPr>
              <a:t> </a:t>
            </a:r>
            <a:r>
              <a:rPr lang="en-US" altLang="zh-CN" sz="4300" b="0" i="0" u="none" spc="14165">
                <a:solidFill>
                  <a:srgbClr val="1EE3CF"/>
                </a:solidFill>
                <a:effectLst/>
                <a:latin typeface="Times New Roman" pitchFamily="43"/>
                <a:ea typeface="宋体" pitchFamily="43"/>
              </a:rPr>
              <a:t> </a:t>
            </a:r>
          </a:p>
        </p:txBody>
      </p:sp>
      <p:pic>
        <p:nvPicPr>
          <p:cNvPr id="14249" name="yt_image_14249" title="H_67.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720" y="3545620"/>
            <a:ext cx="1935099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52" name="yt_shape_14252"/>
          <p:cNvSpPr txBox="1"/>
          <p:nvPr/>
        </p:nvSpPr>
        <p:spPr>
          <a:xfrm>
            <a:off x="540000" y="4482381"/>
            <a:ext cx="384720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两点之间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线段最短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8DCE35-A0F0-4FAF-3030-216C6108E4F0}"/>
              </a:ext>
            </a:extLst>
          </p:cNvPr>
          <p:cNvSpPr txBox="1"/>
          <p:nvPr/>
        </p:nvSpPr>
        <p:spPr>
          <a:xfrm>
            <a:off x="449989" y="2898345"/>
            <a:ext cx="8855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即为汽车站的位置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18B23C-A730-BFF3-DBEF-D1B7666E1B0E}"/>
              </a:ext>
            </a:extLst>
          </p:cNvPr>
          <p:cNvSpPr txBox="1"/>
          <p:nvPr/>
        </p:nvSpPr>
        <p:spPr>
          <a:xfrm>
            <a:off x="449989" y="4435575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两点之间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线段最短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4" name="yt_shape_1425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53" name="yt_image_14253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56" name="yt_shape_14256"/>
          <p:cNvSpPr txBox="1"/>
          <p:nvPr/>
        </p:nvSpPr>
        <p:spPr>
          <a:xfrm>
            <a:off x="540120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有一个圆柱形纸筒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一只虫子在点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7e5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只蜘蛛在点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蜘蛛沿着纸筒表面准备捕捉虫子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f63f8"/>
              </a:rPr>
              <a:t>那么蜘蛛想要最快地捉住虫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应怎样爬行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257" name="yt_image_14257" title="H_101.0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5635" y="3057616"/>
            <a:ext cx="1260729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59" name="yt_shape_14259"/>
          <p:cNvSpPr txBox="1"/>
          <p:nvPr/>
        </p:nvSpPr>
        <p:spPr>
          <a:xfrm>
            <a:off x="540000" y="4391710"/>
            <a:ext cx="101662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圆柱的侧面展开图如图所示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蜘蛛沿线段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爬行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能最快地捉住虫子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261" name="yt_shape_14261"/>
          <p:cNvSpPr txBox="1"/>
          <p:nvPr/>
        </p:nvSpPr>
        <p:spPr>
          <a:xfrm>
            <a:off x="540000" y="5023377"/>
            <a:ext cx="2155334" cy="7924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400" b="0" i="0" u="none" spc="-4400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</a:rPr>
              <a:t> </a:t>
            </a:r>
            <a:r>
              <a:rPr lang="en-US" altLang="zh-CN" sz="4400" b="0" i="0" u="none" spc="15707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</a:rPr>
              <a:t> </a:t>
            </a:r>
          </a:p>
        </p:txBody>
      </p:sp>
      <p:pic>
        <p:nvPicPr>
          <p:cNvPr id="14260" name="yt_image_14260" title="H_69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6131" y="5034452"/>
            <a:ext cx="2133981" cy="88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D9E37D-E4C5-922E-75F5-CC57EB8EA9D7}"/>
              </a:ext>
            </a:extLst>
          </p:cNvPr>
          <p:cNvSpPr txBox="1"/>
          <p:nvPr/>
        </p:nvSpPr>
        <p:spPr>
          <a:xfrm>
            <a:off x="449989" y="4344904"/>
            <a:ext cx="10248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圆柱的侧面展开图如图所示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蜘蛛沿线段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爬行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能最快地捉住虫子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602</Words>
  <Application>Microsoft Office PowerPoint</Application>
  <PresentationFormat>宽屏</PresentationFormat>
  <Paragraphs>64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,isEnd</vt:lpstr>
      <vt:lpstr>_⨹_1_29411</vt:lpstr>
      <vt:lpstr>_⨹_1_f7e54</vt:lpstr>
      <vt:lpstr>_⨹_12_f63f8</vt:lpstr>
      <vt:lpstr>_⨹_7_c667d</vt:lpstr>
      <vt:lpstr>_⨹_8_82c22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9</cp:revision>
  <dcterms:created xsi:type="dcterms:W3CDTF">2024-07-22T14:01:11Z</dcterms:created>
  <dcterms:modified xsi:type="dcterms:W3CDTF">2024-07-23T16:03:25Z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