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11" r:id="rId5"/>
    <p:sldId id="314" r:id="rId6"/>
    <p:sldId id="316" r:id="rId7"/>
    <p:sldId id="317" r:id="rId8"/>
    <p:sldId id="320" r:id="rId9"/>
    <p:sldId id="322" r:id="rId10"/>
    <p:sldId id="327" r:id="rId11"/>
    <p:sldId id="329" r:id="rId12"/>
    <p:sldId id="335" r:id="rId13"/>
    <p:sldId id="337" r:id="rId14"/>
    <p:sldId id="33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7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7" name="yt_shape_12287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86" name="yt_image_1228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yt_shape_12289"/>
          <p:cNvSpPr txBox="1"/>
          <p:nvPr/>
        </p:nvSpPr>
        <p:spPr>
          <a:xfrm>
            <a:off x="540000" y="1482165"/>
            <a:ext cx="221695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</a:t>
            </a:r>
          </a:p>
        </p:txBody>
      </p:sp>
      <p:sp>
        <p:nvSpPr>
          <p:cNvPr id="12290" name="yt_shape_12290"/>
          <p:cNvSpPr txBox="1"/>
          <p:nvPr/>
        </p:nvSpPr>
        <p:spPr>
          <a:xfrm>
            <a:off x="540000" y="1971599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符合代数式书写格式的有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1" name="yt_shape_12291"/>
              <p:cNvSpPr txBox="1"/>
              <p:nvPr/>
            </p:nvSpPr>
            <p:spPr>
              <a:xfrm>
                <a:off x="540000" y="2450902"/>
                <a:ext cx="507350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291" name="yt_shape_12291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0902"/>
                <a:ext cx="5073505" cy="641201"/>
              </a:xfrm>
              <a:prstGeom prst="rect">
                <a:avLst/>
              </a:prstGeom>
              <a:blipFill>
                <a:blip r:embed="rId3"/>
                <a:stretch>
                  <a:fillRect l="-3726" r="-264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3" name="yt_shape_12293"/>
          <p:cNvSpPr txBox="1"/>
          <p:nvPr/>
        </p:nvSpPr>
        <p:spPr>
          <a:xfrm>
            <a:off x="540000" y="3142891"/>
            <a:ext cx="26064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</p:txBody>
      </p:sp>
      <p:graphicFrame>
        <p:nvGraphicFramePr>
          <p:cNvPr id="12294" name="yt_table_122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568688"/>
              </p:ext>
            </p:extLst>
          </p:nvPr>
        </p:nvGraphicFramePr>
        <p:xfrm>
          <a:off x="540056" y="362219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pic>
        <p:nvPicPr>
          <p:cNvPr id="3" name="yt_shape_1721657239681">
            <a:extLst>
              <a:ext uri="{FF2B5EF4-FFF2-40B4-BE49-F238E27FC236}">
                <a16:creationId xmlns:a16="http://schemas.microsoft.com/office/drawing/2014/main" id="{9AEAA61C-B146-814F-A819-140A79A168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53CE7A-4797-4EA8-6B46-C83CC8F5E857}"/>
              </a:ext>
            </a:extLst>
          </p:cNvPr>
          <p:cNvSpPr txBox="1"/>
          <p:nvPr/>
        </p:nvSpPr>
        <p:spPr>
          <a:xfrm>
            <a:off x="662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2" name="yt_shape_12352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51" name="yt_image_12351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54" name="yt_shape_12354"/>
              <p:cNvSpPr txBox="1"/>
              <p:nvPr/>
            </p:nvSpPr>
            <p:spPr>
              <a:xfrm>
                <a:off x="540119" y="1482165"/>
                <a:ext cx="11492915" cy="20746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某通信公司的移动电话计费标准每分钟降低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再下调了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72ac,isEnd"/>
                  </a:rPr>
                  <a:t>现在收费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标准是每分钟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则原来收费标准每分钟是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按照如图所示的程序计算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当输入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则输出的结果是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354" name="yt_shape_12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074607"/>
              </a:xfrm>
              <a:prstGeom prst="rect">
                <a:avLst/>
              </a:prstGeom>
              <a:blipFill>
                <a:blip r:embed="rId3"/>
                <a:stretch>
                  <a:fillRect l="-1645" t="-2353" b="-8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58" name="yt_image_12358" title="H_55.2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4000" y="3617958"/>
            <a:ext cx="4563999" cy="7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666D34-3CEF-922F-43F2-0EDE41580BFA}"/>
              </a:ext>
            </a:extLst>
          </p:cNvPr>
          <p:cNvSpPr txBox="1"/>
          <p:nvPr/>
        </p:nvSpPr>
        <p:spPr>
          <a:xfrm>
            <a:off x="6349258" y="143535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0D3F2E-381C-33D6-7B57-11C19C10977C}"/>
                  </a:ext>
                </a:extLst>
              </p:cNvPr>
              <p:cNvSpPr txBox="1"/>
              <p:nvPr/>
            </p:nvSpPr>
            <p:spPr>
              <a:xfrm>
                <a:off x="6793757" y="2204864"/>
                <a:ext cx="20707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0D3F2E-381C-33D6-7B57-11C19C1097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57" y="2204864"/>
                <a:ext cx="2070799" cy="772808"/>
              </a:xfrm>
              <a:prstGeom prst="rect">
                <a:avLst/>
              </a:prstGeom>
              <a:blipFill>
                <a:blip r:embed="rId5"/>
                <a:stretch>
                  <a:fillRect l="-441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61431C6-1AD8-E19B-4913-56781953EDE6}"/>
              </a:ext>
            </a:extLst>
          </p:cNvPr>
          <p:cNvSpPr txBox="1"/>
          <p:nvPr/>
        </p:nvSpPr>
        <p:spPr>
          <a:xfrm>
            <a:off x="10222757" y="306553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1" name="yt_shape_12361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60" name="yt_image_1236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63" name="yt_shape_12363"/>
              <p:cNvSpPr txBox="1"/>
              <p:nvPr/>
            </p:nvSpPr>
            <p:spPr>
              <a:xfrm>
                <a:off x="540119" y="1482165"/>
                <a:ext cx="11492915" cy="4951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某农户承包荒山若干亩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投资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元改造后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种果树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3c0f"/>
                  </a:rPr>
                  <a:t>今年水果总产量为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此水果在市场上每千克售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在果园每千克售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75e5"/>
                  </a:rPr>
                  <a:t>该农户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将水果拉到市场出售平均每天出售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人帮忙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每人每天付工资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04ab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农用车运费及其他各项税费平均每天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表示两种方式出售水果的收入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将这批水果拉到市场上出售收入为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在果园直接出售收入为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363" name="yt_shape_12363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951612"/>
              </a:xfrm>
              <a:prstGeom prst="rect">
                <a:avLst/>
              </a:prstGeom>
              <a:blipFill>
                <a:blip r:embed="rId3"/>
                <a:stretch>
                  <a:fillRect l="-1645" t="-985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0F94AF-AD0C-51D2-CD90-0CD4301DDE68}"/>
              </a:ext>
            </a:extLst>
          </p:cNvPr>
          <p:cNvSpPr txBox="1"/>
          <p:nvPr/>
        </p:nvSpPr>
        <p:spPr>
          <a:xfrm>
            <a:off x="450108" y="3812799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将这批水果拉到市场上出售收入为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34D667-63B6-DF58-7854-1632E6E1B001}"/>
                  </a:ext>
                </a:extLst>
              </p:cNvPr>
              <p:cNvSpPr txBox="1"/>
              <p:nvPr/>
            </p:nvSpPr>
            <p:spPr>
              <a:xfrm>
                <a:off x="450108" y="4288287"/>
                <a:ext cx="51045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18000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7934D667-63B6-DF58-7854-1632E6E1B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8287"/>
                <a:ext cx="5104511" cy="769062"/>
              </a:xfrm>
              <a:prstGeom prst="rect">
                <a:avLst/>
              </a:prstGeom>
              <a:blipFill>
                <a:blip r:embed="rId4"/>
                <a:stretch>
                  <a:fillRect l="-1912" r="-179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CAB91AC-78F9-AC05-38C9-694EEBEF130E}"/>
              </a:ext>
            </a:extLst>
          </p:cNvPr>
          <p:cNvSpPr txBox="1"/>
          <p:nvPr/>
        </p:nvSpPr>
        <p:spPr>
          <a:xfrm>
            <a:off x="450108" y="4963737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D4B461-AE46-D075-F627-2305BC13BEB4}"/>
              </a:ext>
            </a:extLst>
          </p:cNvPr>
          <p:cNvSpPr txBox="1"/>
          <p:nvPr/>
        </p:nvSpPr>
        <p:spPr>
          <a:xfrm>
            <a:off x="450108" y="5439225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06B756-E6CD-A992-B192-42868DA32E65}"/>
              </a:ext>
            </a:extLst>
          </p:cNvPr>
          <p:cNvSpPr txBox="1"/>
          <p:nvPr/>
        </p:nvSpPr>
        <p:spPr>
          <a:xfrm>
            <a:off x="450108" y="5914713"/>
            <a:ext cx="46949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在果园直接出售收入为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8d737"/>
              </a:rPr>
              <a:t>且两种出售水果方式都在相同的时间内售完全部水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请你通过计算说明选择哪种出售方式较好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在市场出售收入为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0cd9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在果园直接出售收入为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所以选择在果园直接出售较好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11EF8C-E778-3566-5C07-C9E661668F73}"/>
              </a:ext>
            </a:extLst>
          </p:cNvPr>
          <p:cNvSpPr txBox="1"/>
          <p:nvPr/>
        </p:nvSpPr>
        <p:spPr>
          <a:xfrm>
            <a:off x="450108" y="1804170"/>
            <a:ext cx="11038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在市场出售收入为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0cd9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904CF3-080B-4433-962F-8C06A4407CAE}"/>
              </a:ext>
            </a:extLst>
          </p:cNvPr>
          <p:cNvSpPr txBox="1"/>
          <p:nvPr/>
        </p:nvSpPr>
        <p:spPr>
          <a:xfrm>
            <a:off x="450108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A08C7D-16DB-8BF1-7423-1C3377C6AA19}"/>
              </a:ext>
            </a:extLst>
          </p:cNvPr>
          <p:cNvSpPr txBox="1"/>
          <p:nvPr/>
        </p:nvSpPr>
        <p:spPr>
          <a:xfrm>
            <a:off x="450108" y="2755146"/>
            <a:ext cx="515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在果园直接出售收入为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6B81C3-5FF5-9776-E2E9-42A9637D4ADC}"/>
              </a:ext>
            </a:extLst>
          </p:cNvPr>
          <p:cNvSpPr txBox="1"/>
          <p:nvPr/>
        </p:nvSpPr>
        <p:spPr>
          <a:xfrm>
            <a:off x="450108" y="3230634"/>
            <a:ext cx="515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AE4835-20B2-B4F8-E788-99EDB9BC4428}"/>
              </a:ext>
            </a:extLst>
          </p:cNvPr>
          <p:cNvSpPr txBox="1"/>
          <p:nvPr/>
        </p:nvSpPr>
        <p:spPr>
          <a:xfrm>
            <a:off x="450108" y="370612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955E11-59C9-E0DC-93CB-C3444C57A3A1}"/>
              </a:ext>
            </a:extLst>
          </p:cNvPr>
          <p:cNvSpPr txBox="1"/>
          <p:nvPr/>
        </p:nvSpPr>
        <p:spPr>
          <a:xfrm>
            <a:off x="450108" y="4181610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所以选择在果园直接出售较好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69" name="yt_shape_12369"/>
              <p:cNvSpPr txBox="1"/>
              <p:nvPr/>
            </p:nvSpPr>
            <p:spPr>
              <a:xfrm>
                <a:off x="540119" y="900000"/>
                <a:ext cx="11492915" cy="2557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该农户加强果园管理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力争到明年纯收入达到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453e6"/>
                  </a:rPr>
                  <a:t>那么纯收入增长率是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纯收入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总收入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总支出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该农户采用了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中较好的出售方式出售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因为今年的纯收入为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所以纯收入增长率为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69" name="yt_shape_12369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7751"/>
              </a:xfrm>
              <a:prstGeom prst="rect">
                <a:avLst/>
              </a:prstGeom>
              <a:blipFill>
                <a:blip r:embed="rId2"/>
                <a:stretch>
                  <a:fillRect l="-1645" t="-2148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51AB1F-7CEF-CD18-D99D-CF337933ED0A}"/>
              </a:ext>
            </a:extLst>
          </p:cNvPr>
          <p:cNvSpPr txBox="1"/>
          <p:nvPr/>
        </p:nvSpPr>
        <p:spPr>
          <a:xfrm>
            <a:off x="450108" y="1804170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因为今年的纯收入为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4B76E3-1800-E269-258A-884944B1F8FE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396151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594B76E3-1800-E269-258A-884944B1F8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3961511" cy="775793"/>
              </a:xfrm>
              <a:prstGeom prst="rect">
                <a:avLst/>
              </a:prstGeom>
              <a:blipFill>
                <a:blip r:embed="rId3"/>
                <a:stretch>
                  <a:fillRect r="-246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25D6E2B-9DA1-9B57-EC9D-C310B7D16870}"/>
              </a:ext>
            </a:extLst>
          </p:cNvPr>
          <p:cNvSpPr txBox="1"/>
          <p:nvPr/>
        </p:nvSpPr>
        <p:spPr>
          <a:xfrm>
            <a:off x="450108" y="2961839"/>
            <a:ext cx="3685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所以纯收入增长率为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yt_shape_12296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97" name="yt_table_12297" title="H_163.8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7799201"/>
                  </p:ext>
                </p:extLst>
              </p:nvPr>
            </p:nvGraphicFramePr>
            <p:xfrm>
              <a:off x="540056" y="1379303"/>
              <a:ext cx="7330123" cy="2080960"/>
            </p:xfrm>
            <a:graphic>
              <a:graphicData uri="http://schemas.openxmlformats.org/drawingml/2006/table">
                <a:tbl>
                  <a:tblPr/>
                  <a:tblGrid>
                    <a:gridCol w="7330123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代数式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的意义是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的平方和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代数式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的意义是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的积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的和的一半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用代数式表示是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用代数式表示是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297" name="yt_table_12297" descr="{&quot;rangeId&quot;:3,&quot;type&quot;:&quot;Option&quot;}" title="H_163.8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7799201"/>
                  </p:ext>
                </p:extLst>
              </p:nvPr>
            </p:nvGraphicFramePr>
            <p:xfrm>
              <a:off x="540056" y="1379303"/>
              <a:ext cx="7330123" cy="2080960"/>
            </p:xfrm>
            <a:graphic>
              <a:graphicData uri="http://schemas.openxmlformats.org/drawingml/2006/table">
                <a:tbl>
                  <a:tblPr/>
                  <a:tblGrid>
                    <a:gridCol w="7330123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代数式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的意义是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的平方和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代数式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的意义是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的积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8485" b="-12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653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298" name="yt_shape_12298"/>
          <p:cNvSpPr txBox="1"/>
          <p:nvPr/>
        </p:nvSpPr>
        <p:spPr>
          <a:xfrm>
            <a:off x="540119" y="35105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的篱笆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利用它和房屋的一面墙围成如图形状的长方形园子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3b4d"/>
              </a:rPr>
              <a:t>园子的宽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则所围成的园子面积为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02" name="yt_table_12302_skip" title="H_10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1066363"/>
                  </p:ext>
                </p:extLst>
              </p:nvPr>
            </p:nvGraphicFramePr>
            <p:xfrm>
              <a:off x="540056" y="4470027"/>
              <a:ext cx="6043930" cy="1271207"/>
            </p:xfrm>
            <a:graphic>
              <a:graphicData uri="http://schemas.openxmlformats.org/drawingml/2006/table">
                <a:tbl>
                  <a:tblPr/>
                  <a:tblGrid>
                    <a:gridCol w="3434080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609850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𝑡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𝑙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302" name="yt_table_12302_skip" descr="{&quot;rangeId&quot;:4,&quot;type&quot;:&quot;Option&quot;,&quot;drawing&quot;:[&quot;yt_shape_12299&quot;]}" title="H_10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1066363"/>
                  </p:ext>
                </p:extLst>
              </p:nvPr>
            </p:nvGraphicFramePr>
            <p:xfrm>
              <a:off x="540056" y="4470027"/>
              <a:ext cx="6043930" cy="1271207"/>
            </p:xfrm>
            <a:graphic>
              <a:graphicData uri="http://schemas.openxmlformats.org/drawingml/2006/table">
                <a:tbl>
                  <a:tblPr/>
                  <a:tblGrid>
                    <a:gridCol w="3434080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609850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</a:tblGrid>
                  <a:tr h="62826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6064" b="-119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6429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7170" r="-7606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99" name="yt_shape_12299_skip" title="H_82.1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8828" y="4470027"/>
            <a:ext cx="2111121" cy="1042938"/>
            <a:chOff x="0" y="0"/>
            <a:chExt cx="2111121" cy="1042938"/>
          </a:xfrm>
        </p:grpSpPr>
        <p:pic>
          <p:nvPicPr>
            <p:cNvPr id="2" name="yt_image_1229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11121" cy="6469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1" name="yt_shape_12301" descr="{&quot;rangeId&quot;:0,&quot;IgnoreLineSpacing&quot;:1}"/>
            <p:cNvSpPr txBox="1"/>
            <p:nvPr/>
          </p:nvSpPr>
          <p:spPr>
            <a:xfrm>
              <a:off x="522279" y="6829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FBD573-EC6C-DDB4-7566-331AF82C50E0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311868-A1C2-424D-D800-A4D4F14CF258}"/>
              </a:ext>
            </a:extLst>
          </p:cNvPr>
          <p:cNvSpPr txBox="1"/>
          <p:nvPr/>
        </p:nvSpPr>
        <p:spPr>
          <a:xfrm>
            <a:off x="4896696" y="39392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03" name="yt_shape_12303"/>
              <p:cNvSpPr txBox="1"/>
              <p:nvPr/>
            </p:nvSpPr>
            <p:spPr>
              <a:xfrm>
                <a:off x="540000" y="900000"/>
                <a:ext cx="869949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的长方形中阴影部分的面积是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03" name="yt_shape_123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99497" cy="638893"/>
              </a:xfrm>
              <a:prstGeom prst="rect">
                <a:avLst/>
              </a:prstGeom>
              <a:blipFill>
                <a:blip r:embed="rId2"/>
                <a:stretch>
                  <a:fillRect l="-2172" r="-112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08" name="yt_shape_12308"/>
          <p:cNvSpPr txBox="1"/>
          <p:nvPr/>
        </p:nvSpPr>
        <p:spPr>
          <a:xfrm>
            <a:off x="540000" y="33566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05" name="yt_shape_12305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7584" y="1742045"/>
            <a:ext cx="2076831" cy="1564146"/>
            <a:chOff x="0" y="0"/>
            <a:chExt cx="2076831" cy="1564146"/>
          </a:xfrm>
        </p:grpSpPr>
        <p:pic>
          <p:nvPicPr>
            <p:cNvPr id="2" name="yt_image_1230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6831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7" name="yt_shape_12307" descr="{&quot;rangeId&quot;:0,&quot;IgnoreLineSpacing&quot;:1}"/>
            <p:cNvSpPr txBox="1"/>
            <p:nvPr/>
          </p:nvSpPr>
          <p:spPr>
            <a:xfrm>
              <a:off x="505134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2309" name="yt_shape_12309"/>
          <p:cNvSpPr txBox="1"/>
          <p:nvPr/>
        </p:nvSpPr>
        <p:spPr>
          <a:xfrm>
            <a:off x="540119" y="376591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代数式可以把实际问题的数量关系用式子的形式表示出来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6bf3,isEnd"/>
              </a:rPr>
              <a:t>代数式也可以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代表很多实际意义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酸奶每瓶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的实际意义可以是买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ee1,isEnd"/>
              </a:rPr>
              <a:t>瓶酸奶的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赋予一个实际意义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692165-D7DF-5F5E-4A01-55279DBFB054}"/>
                  </a:ext>
                </a:extLst>
              </p:cNvPr>
              <p:cNvSpPr txBox="1"/>
              <p:nvPr/>
            </p:nvSpPr>
            <p:spPr>
              <a:xfrm>
                <a:off x="8079514" y="692696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692165-D7DF-5F5E-4A01-55279DBFB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9514" y="692696"/>
                <a:ext cx="1013524" cy="726326"/>
              </a:xfrm>
              <a:prstGeom prst="rect">
                <a:avLst/>
              </a:prstGeom>
              <a:blipFill>
                <a:blip r:embed="rId4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3CB3F48-6818-4CAB-02B6-43D398114248}"/>
              </a:ext>
            </a:extLst>
          </p:cNvPr>
          <p:cNvSpPr txBox="1"/>
          <p:nvPr/>
        </p:nvSpPr>
        <p:spPr>
          <a:xfrm>
            <a:off x="6549282" y="467008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如一支钢笔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fd88c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64DDDE-656C-44E4-ECF6-2AD29C814DB9}"/>
              </a:ext>
            </a:extLst>
          </p:cNvPr>
          <p:cNvSpPr txBox="1"/>
          <p:nvPr/>
        </p:nvSpPr>
        <p:spPr>
          <a:xfrm>
            <a:off x="450108" y="5117829"/>
            <a:ext cx="8111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一支铅笔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支铅笔和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支钢笔共计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11" name="yt_shape_12311"/>
              <p:cNvSpPr txBox="1"/>
              <p:nvPr/>
            </p:nvSpPr>
            <p:spPr>
              <a:xfrm>
                <a:off x="513878" y="1290756"/>
                <a:ext cx="9637254" cy="46907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的一半之和的平方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减去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两数平方和的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之积与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的商的和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乙两数之和是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求比乙数的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的数的立方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乙两数的积与乙的倒数之差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311" name="yt_shape_123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878" y="1290756"/>
                <a:ext cx="9637254" cy="4690771"/>
              </a:xfrm>
              <a:prstGeom prst="rect">
                <a:avLst/>
              </a:prstGeom>
              <a:blipFill>
                <a:blip r:embed="rId2"/>
                <a:stretch>
                  <a:fillRect l="-1898" t="-1170" r="-1012" b="-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2FE346-083C-DFDD-6735-C0D79E7D79AA}"/>
                  </a:ext>
                </a:extLst>
              </p:cNvPr>
              <p:cNvSpPr txBox="1"/>
              <p:nvPr/>
            </p:nvSpPr>
            <p:spPr>
              <a:xfrm>
                <a:off x="423867" y="1719438"/>
                <a:ext cx="5671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2FE346-083C-DFDD-6735-C0D79E7D7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67" y="1719438"/>
                <a:ext cx="5671248" cy="765061"/>
              </a:xfrm>
              <a:prstGeom prst="rect">
                <a:avLst/>
              </a:prstGeom>
              <a:blipFill>
                <a:blip r:embed="rId3"/>
                <a:stretch>
                  <a:fillRect l="-1720" r="-172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D9364E-CBC6-CCC6-552C-2DE0AFCD23A7}"/>
                  </a:ext>
                </a:extLst>
              </p:cNvPr>
              <p:cNvSpPr txBox="1"/>
              <p:nvPr/>
            </p:nvSpPr>
            <p:spPr>
              <a:xfrm>
                <a:off x="423867" y="3063352"/>
                <a:ext cx="293820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D9364E-CBC6-CCC6-552C-2DE0AFCD2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67" y="3063352"/>
                <a:ext cx="2938208" cy="766077"/>
              </a:xfrm>
              <a:prstGeom prst="rect">
                <a:avLst/>
              </a:prstGeom>
              <a:blipFill>
                <a:blip r:embed="rId4"/>
                <a:stretch>
                  <a:fillRect l="-3320" r="-311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3F81E53-D899-DC07-D23E-B757C4351321}"/>
              </a:ext>
            </a:extLst>
          </p:cNvPr>
          <p:cNvSpPr txBox="1"/>
          <p:nvPr/>
        </p:nvSpPr>
        <p:spPr>
          <a:xfrm>
            <a:off x="423867" y="4211305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D1118F-1D90-5765-2C15-C9B62AA4D8A5}"/>
                  </a:ext>
                </a:extLst>
              </p:cNvPr>
              <p:cNvSpPr txBox="1"/>
              <p:nvPr/>
            </p:nvSpPr>
            <p:spPr>
              <a:xfrm>
                <a:off x="423867" y="5162281"/>
                <a:ext cx="2615947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D1118F-1D90-5765-2C15-C9B62AA4D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867" y="5162281"/>
                <a:ext cx="2615947" cy="820687"/>
              </a:xfrm>
              <a:prstGeom prst="rect">
                <a:avLst/>
              </a:prstGeom>
              <a:blipFill>
                <a:blip r:embed="rId5"/>
                <a:stretch>
                  <a:fillRect l="-3730" r="-3730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310"/>
          <p:cNvSpPr txBox="1"/>
          <p:nvPr/>
        </p:nvSpPr>
        <p:spPr>
          <a:xfrm>
            <a:off x="623392" y="836712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自编一道应用题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一个篮球的单价为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一个排球的单价为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21b53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篮球比买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个排球多花多少钱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E9F32D-0213-1F61-CF2B-35E371B01694}"/>
              </a:ext>
            </a:extLst>
          </p:cNvPr>
          <p:cNvSpPr txBox="1"/>
          <p:nvPr/>
        </p:nvSpPr>
        <p:spPr>
          <a:xfrm>
            <a:off x="450108" y="1328682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一个篮球的单价为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一个排球的单价为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21b53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97EF99-4450-2255-3181-462E61429ACF}"/>
              </a:ext>
            </a:extLst>
          </p:cNvPr>
          <p:cNvSpPr txBox="1"/>
          <p:nvPr/>
        </p:nvSpPr>
        <p:spPr>
          <a:xfrm>
            <a:off x="450108" y="1804170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篮球比买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个排球多花多少钱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5" name="yt_shape_12325"/>
          <p:cNvSpPr txBox="1"/>
          <p:nvPr/>
        </p:nvSpPr>
        <p:spPr>
          <a:xfrm>
            <a:off x="540000" y="900000"/>
            <a:ext cx="52947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成正比例关系和成反比例关系</a:t>
            </a:r>
          </a:p>
        </p:txBody>
      </p:sp>
      <p:sp>
        <p:nvSpPr>
          <p:cNvPr id="12326" name="yt_shape_12326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一个游泳池的容积为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游泳池注满水所用时间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与注水速度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1657239766">
            <a:extLst>
              <a:ext uri="{FF2B5EF4-FFF2-40B4-BE49-F238E27FC236}">
                <a16:creationId xmlns:a16="http://schemas.microsoft.com/office/drawing/2014/main" id="{60890A0D-A898-E9D8-B9A5-A5449EFE6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9BBDE5-7B51-27A0-8CA8-1A66BB04CF7A}"/>
              </a:ext>
            </a:extLst>
          </p:cNvPr>
          <p:cNvSpPr txBox="1"/>
          <p:nvPr/>
        </p:nvSpPr>
        <p:spPr>
          <a:xfrm>
            <a:off x="10113221" y="1342628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0518b"/>
              </a:rPr>
              <a:t>成反比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0C05DF-97C0-D13B-FCD3-872D68D25623}"/>
              </a:ext>
            </a:extLst>
          </p:cNvPr>
          <p:cNvSpPr txBox="1"/>
          <p:nvPr/>
        </p:nvSpPr>
        <p:spPr>
          <a:xfrm>
            <a:off x="450108" y="1818116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28" name="yt_table_1232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206880"/>
              </p:ext>
            </p:extLst>
          </p:nvPr>
        </p:nvGraphicFramePr>
        <p:xfrm>
          <a:off x="479376" y="184780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307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2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2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2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8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走过的距离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步行的时间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30" name="yt_shape_12330"/>
          <p:cNvSpPr txBox="1"/>
          <p:nvPr/>
        </p:nvSpPr>
        <p:spPr>
          <a:xfrm>
            <a:off x="479376" y="3251415"/>
            <a:ext cx="800539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小明步行的速度是多少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小明步行的速度是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走过的距离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是怎样随步行的时间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走过的距离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随步行的时间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走过的距离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与步行的时间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成什么比例关系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走过的距离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与步行的时间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成正比例关系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21BA0E-DBC0-2833-1F17-9F6611274F5B}"/>
              </a:ext>
            </a:extLst>
          </p:cNvPr>
          <p:cNvSpPr txBox="1"/>
          <p:nvPr/>
        </p:nvSpPr>
        <p:spPr>
          <a:xfrm>
            <a:off x="389365" y="3680097"/>
            <a:ext cx="507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小明步行的速度是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A67665-6DAF-CB40-BF95-6FABFEBCAF93}"/>
              </a:ext>
            </a:extLst>
          </p:cNvPr>
          <p:cNvSpPr txBox="1"/>
          <p:nvPr/>
        </p:nvSpPr>
        <p:spPr>
          <a:xfrm>
            <a:off x="389365" y="4631073"/>
            <a:ext cx="749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走过的距离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随步行的时间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5BBC27-2E66-E8F3-5756-54EF0A8A0313}"/>
              </a:ext>
            </a:extLst>
          </p:cNvPr>
          <p:cNvSpPr txBox="1"/>
          <p:nvPr/>
        </p:nvSpPr>
        <p:spPr>
          <a:xfrm>
            <a:off x="389365" y="5582049"/>
            <a:ext cx="7346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走过的距离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与步行的时间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成正比例关系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327"/>
          <p:cNvSpPr txBox="1"/>
          <p:nvPr/>
        </p:nvSpPr>
        <p:spPr>
          <a:xfrm>
            <a:off x="479376" y="76470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小明以一定的速度从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步行到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走过的距离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与步行的时间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ee2e"/>
              </a:rPr>
              <a:t>之间的关系如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6" name="yt_shape_12336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代数式的值及其应用</a:t>
            </a:r>
          </a:p>
        </p:txBody>
      </p:sp>
      <p:sp>
        <p:nvSpPr>
          <p:cNvPr id="12337" name="yt_shape_12337"/>
          <p:cNvSpPr txBox="1"/>
          <p:nvPr/>
        </p:nvSpPr>
        <p:spPr>
          <a:xfrm>
            <a:off x="540000" y="1389434"/>
            <a:ext cx="8824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8" name="yt_table_123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112240"/>
              </p:ext>
            </p:extLst>
          </p:nvPr>
        </p:nvGraphicFramePr>
        <p:xfrm>
          <a:off x="540056" y="186873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sp>
        <p:nvSpPr>
          <p:cNvPr id="12340" name="yt_shape_12340"/>
          <p:cNvSpPr txBox="1"/>
          <p:nvPr/>
        </p:nvSpPr>
        <p:spPr>
          <a:xfrm>
            <a:off x="540119" y="23949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历史上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数学家欧拉最先把关于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的代数式用记号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3c9"/>
              </a:rPr>
              <a:t>等于某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时的代数式的值用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0b09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1" name="yt_table_123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633466"/>
              </p:ext>
            </p:extLst>
          </p:nvPr>
        </p:nvGraphicFramePr>
        <p:xfrm>
          <a:off x="540056" y="38344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sp>
        <p:nvSpPr>
          <p:cNvPr id="12343" name="yt_shape_12343"/>
          <p:cNvSpPr txBox="1"/>
          <p:nvPr/>
        </p:nvSpPr>
        <p:spPr>
          <a:xfrm>
            <a:off x="540000" y="4360645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7239838">
            <a:extLst>
              <a:ext uri="{FF2B5EF4-FFF2-40B4-BE49-F238E27FC236}">
                <a16:creationId xmlns:a16="http://schemas.microsoft.com/office/drawing/2014/main" id="{6437FA60-1E46-5DF0-6072-DE6FF5DCB7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991D72-7408-5F7C-628E-012702EE0D27}"/>
              </a:ext>
            </a:extLst>
          </p:cNvPr>
          <p:cNvSpPr txBox="1"/>
          <p:nvPr/>
        </p:nvSpPr>
        <p:spPr>
          <a:xfrm>
            <a:off x="835891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BD91B4-C340-CD5C-CCB7-7AE3089BADE4}"/>
              </a:ext>
            </a:extLst>
          </p:cNvPr>
          <p:cNvSpPr txBox="1"/>
          <p:nvPr/>
        </p:nvSpPr>
        <p:spPr>
          <a:xfrm>
            <a:off x="5685683" y="32990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0AC51A-F609-5B4A-2F0A-310AD84774FC}"/>
              </a:ext>
            </a:extLst>
          </p:cNvPr>
          <p:cNvSpPr txBox="1"/>
          <p:nvPr/>
        </p:nvSpPr>
        <p:spPr>
          <a:xfrm>
            <a:off x="9974989" y="43138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5" name="yt_image_12345" title="H_126.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1680" y="2633478"/>
            <a:ext cx="2083689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7" name="yt_shape_12347"/>
          <p:cNvSpPr txBox="1"/>
          <p:nvPr/>
        </p:nvSpPr>
        <p:spPr>
          <a:xfrm>
            <a:off x="479376" y="1909902"/>
            <a:ext cx="1099980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F852F7-6226-2E45-093C-4C7DFC2D1552}"/>
              </a:ext>
            </a:extLst>
          </p:cNvPr>
          <p:cNvSpPr txBox="1"/>
          <p:nvPr/>
        </p:nvSpPr>
        <p:spPr>
          <a:xfrm>
            <a:off x="3751690" y="1863096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E3E4B9-67A2-8B41-7BEA-03DACAE26C3F}"/>
              </a:ext>
            </a:extLst>
          </p:cNvPr>
          <p:cNvSpPr txBox="1"/>
          <p:nvPr/>
        </p:nvSpPr>
        <p:spPr>
          <a:xfrm>
            <a:off x="5872590" y="1863096"/>
            <a:ext cx="1437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F6FFC1-1CBD-62F3-4E9E-4A0099E14CB6}"/>
              </a:ext>
            </a:extLst>
          </p:cNvPr>
          <p:cNvSpPr txBox="1"/>
          <p:nvPr/>
        </p:nvSpPr>
        <p:spPr>
          <a:xfrm>
            <a:off x="389365" y="2814072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69BBB4-886B-06DD-5813-E0AA91DA8E0A}"/>
              </a:ext>
            </a:extLst>
          </p:cNvPr>
          <p:cNvSpPr txBox="1"/>
          <p:nvPr/>
        </p:nvSpPr>
        <p:spPr>
          <a:xfrm>
            <a:off x="389365" y="3289560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C6AE31-4112-4DA5-676E-E23E85AB176F}"/>
              </a:ext>
            </a:extLst>
          </p:cNvPr>
          <p:cNvSpPr txBox="1"/>
          <p:nvPr/>
        </p:nvSpPr>
        <p:spPr>
          <a:xfrm>
            <a:off x="389365" y="3765048"/>
            <a:ext cx="493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C6BC04-0284-4CFD-5B0E-C37E230B3640}"/>
              </a:ext>
            </a:extLst>
          </p:cNvPr>
          <p:cNvSpPr txBox="1"/>
          <p:nvPr/>
        </p:nvSpPr>
        <p:spPr>
          <a:xfrm>
            <a:off x="2423592" y="424053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52BF6E-06CA-8FF6-6B6A-8DC9E3579D77}"/>
              </a:ext>
            </a:extLst>
          </p:cNvPr>
          <p:cNvSpPr txBox="1"/>
          <p:nvPr/>
        </p:nvSpPr>
        <p:spPr>
          <a:xfrm>
            <a:off x="2423592" y="471602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344"/>
          <p:cNvSpPr txBox="1"/>
          <p:nvPr/>
        </p:nvSpPr>
        <p:spPr>
          <a:xfrm>
            <a:off x="479376" y="9087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用三种大小不同的正方形和一个长方形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拼成长方形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2a2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个相同小正方形的边长为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1291</Words>
  <Application>Microsoft Office PowerPoint</Application>
  <PresentationFormat>宽屏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,isEnd</vt:lpstr>
      <vt:lpstr>_⨹_1_21b53</vt:lpstr>
      <vt:lpstr>_⨹_1_904ab</vt:lpstr>
      <vt:lpstr>_⨹_1_a82a2</vt:lpstr>
      <vt:lpstr>_⨹_1_c0cd9</vt:lpstr>
      <vt:lpstr>_⨹_1_fd88c</vt:lpstr>
      <vt:lpstr>_⨹_2_40b09</vt:lpstr>
      <vt:lpstr>_⨹_22_8d737</vt:lpstr>
      <vt:lpstr>_⨹_3_0518b</vt:lpstr>
      <vt:lpstr>_⨹_3_975e5</vt:lpstr>
      <vt:lpstr>_⨹_3_dd3c9</vt:lpstr>
      <vt:lpstr>_⨹_4_13b4d</vt:lpstr>
      <vt:lpstr>_⨹_4_50ee1,isEnd</vt:lpstr>
      <vt:lpstr>_⨹_4_772ac,isEnd</vt:lpstr>
      <vt:lpstr>_⨹_6_96bf3,isEnd</vt:lpstr>
      <vt:lpstr>_⨹_6_aee2e</vt:lpstr>
      <vt:lpstr>_⨹_8_43c0f</vt:lpstr>
      <vt:lpstr>_⨹_9_453e6</vt:lpstr>
      <vt:lpstr>Finished</vt:lpstr>
      <vt:lpstr>W:12.00504,H:37.44</vt:lpstr>
      <vt:lpstr>W:6.004961,H:37.44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9</cp:revision>
  <dcterms:created xsi:type="dcterms:W3CDTF">2024-07-22T14:01:11Z</dcterms:created>
  <dcterms:modified xsi:type="dcterms:W3CDTF">2024-07-23T15:11:40Z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