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4" r:id="rId8"/>
    <p:sldId id="312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05" autoAdjust="0"/>
    <p:restoredTop sz="94660"/>
  </p:normalViewPr>
  <p:slideViewPr>
    <p:cSldViewPr showGuides="1">
      <p:cViewPr varScale="1">
        <p:scale>
          <a:sx n="59" d="100"/>
          <a:sy n="59" d="100"/>
        </p:scale>
        <p:origin x="8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5" name="yt_shape_1004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44" name="yt_image_1004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7" name="yt_shape_10047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正数和负数的应用</a:t>
            </a:r>
          </a:p>
        </p:txBody>
      </p:sp>
      <p:sp>
        <p:nvSpPr>
          <p:cNvPr id="10048" name="yt_shape_10048"/>
          <p:cNvSpPr txBox="1"/>
          <p:nvPr/>
        </p:nvSpPr>
        <p:spPr>
          <a:xfrm>
            <a:off x="540119" y="1971599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已知一辆汽车向南行驶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则该汽车向北行驶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3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汽车停留原地不动记作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6924936">
            <a:extLst>
              <a:ext uri="{FF2B5EF4-FFF2-40B4-BE49-F238E27FC236}">
                <a16:creationId xmlns:a16="http://schemas.microsoft.com/office/drawing/2014/main" id="{B8B86D72-DD9B-46B5-3F17-1D74400307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86BC0E-EE67-639B-0AC3-2AF73E826E5C}"/>
              </a:ext>
            </a:extLst>
          </p:cNvPr>
          <p:cNvSpPr txBox="1"/>
          <p:nvPr/>
        </p:nvSpPr>
        <p:spPr>
          <a:xfrm>
            <a:off x="10344472" y="1916832"/>
            <a:ext cx="139632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fdd93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800m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50D54E-3237-4A3C-D2E5-83BFEAC66E8E}"/>
              </a:ext>
            </a:extLst>
          </p:cNvPr>
          <p:cNvSpPr txBox="1"/>
          <p:nvPr/>
        </p:nvSpPr>
        <p:spPr>
          <a:xfrm>
            <a:off x="3863752" y="2413051"/>
            <a:ext cx="873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0" name="yt_shape_10050"/>
          <p:cNvSpPr txBox="1"/>
          <p:nvPr/>
        </p:nvSpPr>
        <p:spPr>
          <a:xfrm>
            <a:off x="479376" y="1971140"/>
            <a:ext cx="73866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小明的实际得分为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应记为多少分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小珊的成绩被记为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她的实际得分是多少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王强的成绩被记为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他的实际得分是多少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ABB6E9-D148-3FA5-3184-496A098A9F4F}"/>
              </a:ext>
            </a:extLst>
          </p:cNvPr>
          <p:cNvSpPr txBox="1"/>
          <p:nvPr/>
        </p:nvSpPr>
        <p:spPr>
          <a:xfrm>
            <a:off x="389365" y="239982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EACA00-24C1-3945-DF08-52D3731DB673}"/>
              </a:ext>
            </a:extLst>
          </p:cNvPr>
          <p:cNvSpPr txBox="1"/>
          <p:nvPr/>
        </p:nvSpPr>
        <p:spPr>
          <a:xfrm>
            <a:off x="389365" y="335079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D4E7F8-F2AD-63C7-E20F-678A798CE1FB}"/>
              </a:ext>
            </a:extLst>
          </p:cNvPr>
          <p:cNvSpPr txBox="1"/>
          <p:nvPr/>
        </p:nvSpPr>
        <p:spPr>
          <a:xfrm>
            <a:off x="389365" y="4301774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049"/>
          <p:cNvSpPr txBox="1"/>
          <p:nvPr/>
        </p:nvSpPr>
        <p:spPr>
          <a:xfrm>
            <a:off x="479376" y="98072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在一次数学测试中某班的平均分为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以平均分为标准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7613"/>
              </a:rPr>
              <a:t>用正数表示超出部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用负数表示不足部分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6" name="yt_shape_1005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某班同学的标准身高为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如果用正数表示身高高于标准身高的高度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880f"/>
              </a:rPr>
              <a:t>用负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数表示身高低于标准身高的高度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各表示什么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表示比标准身高高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表示比标准身高低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身高低于标准身高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和身高高于标准身高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各怎么表示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身高低于标准身高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身高高于标准身高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d0d40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B85C91-A93A-F931-F74C-0868BD91DA8F}"/>
              </a:ext>
            </a:extLst>
          </p:cNvPr>
          <p:cNvSpPr txBox="1"/>
          <p:nvPr/>
        </p:nvSpPr>
        <p:spPr>
          <a:xfrm>
            <a:off x="450108" y="2279658"/>
            <a:ext cx="9895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表示比标准身高高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表示比标准身高低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7D2A2C-8AD4-1084-6E8C-22025E8D55CA}"/>
              </a:ext>
            </a:extLst>
          </p:cNvPr>
          <p:cNvSpPr txBox="1"/>
          <p:nvPr/>
        </p:nvSpPr>
        <p:spPr>
          <a:xfrm>
            <a:off x="450108" y="3230634"/>
            <a:ext cx="11200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身高低于标准身高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身高高于标准身高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d0d40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82B536-9225-9E1F-C27B-C6719A0A4063}"/>
              </a:ext>
            </a:extLst>
          </p:cNvPr>
          <p:cNvSpPr txBox="1"/>
          <p:nvPr/>
        </p:nvSpPr>
        <p:spPr>
          <a:xfrm>
            <a:off x="767408" y="3710433"/>
            <a:ext cx="856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uiExpand="1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2" name="yt_shape_1006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61" name="yt_image_10061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4" name="yt_shape_1006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如图是某零件的尺寸要求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现有下列直径尺寸的产品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114c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其中不合格的是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66" name="yt_table_1006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80782"/>
              </p:ext>
            </p:extLst>
          </p:nvPr>
        </p:nvGraphicFramePr>
        <p:xfrm>
          <a:off x="540056" y="2441600"/>
          <a:ext cx="1955800" cy="1901952"/>
        </p:xfrm>
        <a:graphic>
          <a:graphicData uri="http://schemas.openxmlformats.org/drawingml/2006/table">
            <a:tbl>
              <a:tblPr/>
              <a:tblGrid>
                <a:gridCol w="195580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ϕ45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ϕ44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ϕ44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ϕ45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pic>
        <p:nvPicPr>
          <p:cNvPr id="10065" name="yt_image_10065_skip" title="H_122.2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0899" y="2441600"/>
            <a:ext cx="2879217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8048C9-11DE-95E7-A07D-8F97B0F93001}"/>
              </a:ext>
            </a:extLst>
          </p:cNvPr>
          <p:cNvSpPr txBox="1"/>
          <p:nvPr/>
        </p:nvSpPr>
        <p:spPr>
          <a:xfrm>
            <a:off x="4275983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540000" y="900000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某地发布该地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月份物价上涨情况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069" name="yt_table_10069" title="H_357.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57129"/>
              </p:ext>
            </p:extLst>
          </p:nvPr>
        </p:nvGraphicFramePr>
        <p:xfrm>
          <a:off x="2700240" y="1531667"/>
          <a:ext cx="6276080" cy="45354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37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（％）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猪肉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蔬菜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食用油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家用电器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房地产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汽车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1" name="yt_shape_10071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哪些种类的实际价格上涨了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哪些种类的实际价格下降了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从表中可知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蔬菜、食用油、家用电器、能源的价格都上涨了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0169d"/>
              </a:rPr>
              <a:t>而猪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肉、房地产和汽车的价格都下降了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哪一个价格上涨幅度最大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哪一个价格下降幅度最大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蔬菜的价格上涨幅度最大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房地产的价格下降幅度最大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3B518C-8C5F-B3FB-4CAA-53B39830E73B}"/>
              </a:ext>
            </a:extLst>
          </p:cNvPr>
          <p:cNvSpPr txBox="1"/>
          <p:nvPr/>
        </p:nvSpPr>
        <p:spPr>
          <a:xfrm>
            <a:off x="450108" y="1328682"/>
            <a:ext cx="10771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从表中可知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蔬菜、食用油、家用电器、能源的价格都上涨了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0169d"/>
              </a:rPr>
              <a:t>而猪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CA76E7-B75A-42B7-0DAC-1B01F17EDC24}"/>
              </a:ext>
            </a:extLst>
          </p:cNvPr>
          <p:cNvSpPr txBox="1"/>
          <p:nvPr/>
        </p:nvSpPr>
        <p:spPr>
          <a:xfrm>
            <a:off x="450108" y="180417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肉、房地产和汽车的价格都下降了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B77475-9CD7-16BF-34E1-974A3879C413}"/>
              </a:ext>
            </a:extLst>
          </p:cNvPr>
          <p:cNvSpPr txBox="1"/>
          <p:nvPr/>
        </p:nvSpPr>
        <p:spPr>
          <a:xfrm>
            <a:off x="450108" y="2755146"/>
            <a:ext cx="901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蔬菜的价格上涨幅度最大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房地产的价格下降幅度最大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6" name="yt_shape_1007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75" name="yt_image_10075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8" name="yt_shape_10078"/>
          <p:cNvSpPr txBox="1"/>
          <p:nvPr/>
        </p:nvSpPr>
        <p:spPr>
          <a:xfrm>
            <a:off x="540119" y="14821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已知巴基斯坦的首都伊斯兰堡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0f7a"/>
              </a:rPr>
              <a:t>新西兰的首都惠灵顿与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北京的时差如下表所示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比北京时间快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比北京时间慢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079" name="yt_table_1007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18480"/>
              </p:ext>
            </p:extLst>
          </p:nvPr>
        </p:nvGraphicFramePr>
        <p:xfrm>
          <a:off x="2124176" y="2577484"/>
          <a:ext cx="7356200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52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2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1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城市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惠灵顿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伊斯兰堡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时差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81" name="yt_shape_10081"/>
          <p:cNvSpPr txBox="1"/>
          <p:nvPr/>
        </p:nvSpPr>
        <p:spPr>
          <a:xfrm>
            <a:off x="540119" y="398109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若现在的北京时间是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则现在的惠灵顿是什么时间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c82c"/>
              </a:rPr>
              <a:t>伊斯兰堡是什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现在的惠灵顿时间是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伊斯兰堡时间是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D04538-6CD6-0777-A3FC-34B1EB990C46}"/>
              </a:ext>
            </a:extLst>
          </p:cNvPr>
          <p:cNvSpPr txBox="1"/>
          <p:nvPr/>
        </p:nvSpPr>
        <p:spPr>
          <a:xfrm>
            <a:off x="450108" y="4885260"/>
            <a:ext cx="1021588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现在的惠灵顿时间是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伊斯兰堡时间是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609</Words>
  <Application>Microsoft Office PowerPoint</Application>
  <PresentationFormat>宽屏</PresentationFormat>
  <Paragraphs>71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,isEnd</vt:lpstr>
      <vt:lpstr>_⨹_1_b114c</vt:lpstr>
      <vt:lpstr>_⨹_1_d0d40</vt:lpstr>
      <vt:lpstr>_⨹_1_fdd93</vt:lpstr>
      <vt:lpstr>_⨹_10_30f7a</vt:lpstr>
      <vt:lpstr>_⨹_2_0169d</vt:lpstr>
      <vt:lpstr>_⨹_2_d880f</vt:lpstr>
      <vt:lpstr>_⨹_6_7c82c</vt:lpstr>
      <vt:lpstr>_⨹_8_67613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2024-07-23T07:14:37Z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