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10" r:id="rId6"/>
    <p:sldId id="314" r:id="rId7"/>
    <p:sldId id="315" r:id="rId8"/>
    <p:sldId id="316" r:id="rId9"/>
    <p:sldId id="318" r:id="rId10"/>
    <p:sldId id="325" r:id="rId11"/>
    <p:sldId id="328" r:id="rId12"/>
    <p:sldId id="332" r:id="rId13"/>
    <p:sldId id="335" r:id="rId14"/>
    <p:sldId id="33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9" autoAdjust="0"/>
    <p:restoredTop sz="94660"/>
  </p:normalViewPr>
  <p:slideViewPr>
    <p:cSldViewPr showGuides="1">
      <p:cViewPr varScale="1">
        <p:scale>
          <a:sx n="57" d="100"/>
          <a:sy n="57" d="100"/>
        </p:scale>
        <p:origin x="82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4" name="yt_shape_1008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83" name="yt_image_10083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6" name="yt_shape_10086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有理数的概念</a:t>
            </a:r>
          </a:p>
        </p:txBody>
      </p:sp>
      <p:sp>
        <p:nvSpPr>
          <p:cNvPr id="10087" name="yt_shape_10087"/>
          <p:cNvSpPr txBox="1"/>
          <p:nvPr/>
        </p:nvSpPr>
        <p:spPr>
          <a:xfrm>
            <a:off x="540000" y="1971599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是负分数的是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88" name="yt_table_100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753739"/>
              </p:ext>
            </p:extLst>
          </p:nvPr>
        </p:nvGraphicFramePr>
        <p:xfrm>
          <a:off x="540056" y="2450902"/>
          <a:ext cx="8767129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10090" name="yt_shape_10090"/>
          <p:cNvSpPr txBox="1"/>
          <p:nvPr/>
        </p:nvSpPr>
        <p:spPr>
          <a:xfrm>
            <a:off x="540000" y="2977073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下列各数不是有理数的是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91" name="yt_table_10091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609178"/>
                  </p:ext>
                </p:extLst>
              </p:nvPr>
            </p:nvGraphicFramePr>
            <p:xfrm>
              <a:off x="540056" y="3456376"/>
              <a:ext cx="8159116" cy="63271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3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091" name="yt_table_10091" descr="{&quot;rangeId&quot;:3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609178"/>
                  </p:ext>
                </p:extLst>
              </p:nvPr>
            </p:nvGraphicFramePr>
            <p:xfrm>
              <a:off x="540056" y="3456376"/>
              <a:ext cx="8159116" cy="63271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6567" r="-14676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92" name="yt_shape_10092"/>
          <p:cNvSpPr txBox="1"/>
          <p:nvPr/>
        </p:nvSpPr>
        <p:spPr>
          <a:xfrm>
            <a:off x="540000" y="4139738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93" name="yt_table_100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910488"/>
              </p:ext>
            </p:extLst>
          </p:nvPr>
        </p:nvGraphicFramePr>
        <p:xfrm>
          <a:off x="540056" y="4619041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但不是正数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但不是自然数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但不是分数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是负有理数且是负分数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pic>
        <p:nvPicPr>
          <p:cNvPr id="3" name="yt_shape_1721656937143">
            <a:extLst>
              <a:ext uri="{FF2B5EF4-FFF2-40B4-BE49-F238E27FC236}">
                <a16:creationId xmlns:a16="http://schemas.microsoft.com/office/drawing/2014/main" id="{C4D77B4F-39EF-E90F-A04B-4F74B400E5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AE4FDD-667A-C92D-D72D-C93413E0C5AA}"/>
              </a:ext>
            </a:extLst>
          </p:cNvPr>
          <p:cNvSpPr txBox="1"/>
          <p:nvPr/>
        </p:nvSpPr>
        <p:spPr>
          <a:xfrm>
            <a:off x="8146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61482E-D134-778E-CF50-14B793DB1E97}"/>
              </a:ext>
            </a:extLst>
          </p:cNvPr>
          <p:cNvSpPr txBox="1"/>
          <p:nvPr/>
        </p:nvSpPr>
        <p:spPr>
          <a:xfrm>
            <a:off x="4793389" y="2930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5B638D-DEAE-35F9-ADE1-7E5E1C88D456}"/>
              </a:ext>
            </a:extLst>
          </p:cNvPr>
          <p:cNvSpPr txBox="1"/>
          <p:nvPr/>
        </p:nvSpPr>
        <p:spPr>
          <a:xfrm>
            <a:off x="5402989" y="40929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48" name="yt_shape_10148"/>
              <p:cNvSpPr txBox="1"/>
              <p:nvPr/>
            </p:nvSpPr>
            <p:spPr>
              <a:xfrm>
                <a:off x="540119" y="900198"/>
                <a:ext cx="11492915" cy="25746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这些数中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非负数有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2e87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自然数有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在小学阶段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我们学习了偶数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以及奇数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cd38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现在我们学过了负数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也知道了负偶数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e7ab7,isEnd"/>
                  </a:rPr>
                  <a:t>以及负奇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下面我们将这些负偶数与负奇数按如图所示排列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7e5f,isEnd"/>
                  </a:rPr>
                  <a:t>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察它们的规律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发现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148" name="yt_shape_101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492915" cy="2574616"/>
              </a:xfrm>
              <a:prstGeom prst="rect">
                <a:avLst/>
              </a:prstGeom>
              <a:blipFill>
                <a:blip r:embed="rId2"/>
                <a:stretch>
                  <a:fillRect l="-1645" b="-6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yt_table_10151" title="H_194.4">
            <a:extLst>
              <a:ext uri="{FF2B5EF4-FFF2-40B4-BE49-F238E27FC236}">
                <a16:creationId xmlns:a16="http://schemas.microsoft.com/office/drawing/2014/main" id="{5E50C626-4CC9-348D-5047-481B2EA4E2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447225"/>
              </p:ext>
            </p:extLst>
          </p:nvPr>
        </p:nvGraphicFramePr>
        <p:xfrm>
          <a:off x="2484335" y="3543264"/>
          <a:ext cx="7572105" cy="24688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14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45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45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45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第一列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第二列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第三列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第四列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第五列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yt_shape_10153">
            <a:extLst>
              <a:ext uri="{FF2B5EF4-FFF2-40B4-BE49-F238E27FC236}">
                <a16:creationId xmlns:a16="http://schemas.microsoft.com/office/drawing/2014/main" id="{54AF2481-6877-2052-A955-574DE67589BC}"/>
              </a:ext>
            </a:extLst>
          </p:cNvPr>
          <p:cNvSpPr txBox="1"/>
          <p:nvPr/>
        </p:nvSpPr>
        <p:spPr>
          <a:xfrm>
            <a:off x="6132687" y="6080594"/>
            <a:ext cx="307777" cy="3566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7AD30B-7A9F-3293-AB9B-6E38138071E9}"/>
              </a:ext>
            </a:extLst>
          </p:cNvPr>
          <p:cNvSpPr txBox="1"/>
          <p:nvPr/>
        </p:nvSpPr>
        <p:spPr>
          <a:xfrm>
            <a:off x="10714882" y="1424257"/>
            <a:ext cx="789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CE1766-2709-46E4-DB89-996E7B3FB688}"/>
              </a:ext>
            </a:extLst>
          </p:cNvPr>
          <p:cNvSpPr txBox="1"/>
          <p:nvPr/>
        </p:nvSpPr>
        <p:spPr>
          <a:xfrm>
            <a:off x="4869708" y="3033601"/>
            <a:ext cx="7896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54" name="yt_shape_10154"/>
              <p:cNvSpPr txBox="1"/>
              <p:nvPr/>
            </p:nvSpPr>
            <p:spPr>
              <a:xfrm>
                <a:off x="540119" y="900000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请你把下列各数填入表示它所属的数集的圈里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fc2e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54" name="yt_shape_10154" descr="{&quot;rangeId&quot;:2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58" name="yt_shape_10158"/>
          <p:cNvSpPr txBox="1"/>
          <p:nvPr/>
        </p:nvSpPr>
        <p:spPr>
          <a:xfrm>
            <a:off x="540120" y="54713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这四个集合合并在一起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全体有理数集合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fbd2,isEnd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缺少的是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588A593-BF4C-179C-859A-6CCC4461BB3D}"/>
              </a:ext>
            </a:extLst>
          </p:cNvPr>
          <p:cNvSpPr txBox="1"/>
          <p:nvPr/>
        </p:nvSpPr>
        <p:spPr>
          <a:xfrm>
            <a:off x="4564909" y="542453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F91FD81-8EE9-04D1-76AE-11A5D2BCC0E5}"/>
              </a:ext>
            </a:extLst>
          </p:cNvPr>
          <p:cNvSpPr txBox="1"/>
          <p:nvPr/>
        </p:nvSpPr>
        <p:spPr>
          <a:xfrm>
            <a:off x="2888509" y="590001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142" y="2049696"/>
            <a:ext cx="4226869" cy="3316030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1F91FD81-8EE9-04D1-76AE-11A5D2BCC0E5}"/>
              </a:ext>
            </a:extLst>
          </p:cNvPr>
          <p:cNvSpPr txBox="1"/>
          <p:nvPr/>
        </p:nvSpPr>
        <p:spPr>
          <a:xfrm>
            <a:off x="4648387" y="2276872"/>
            <a:ext cx="101736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lang="en-US" altLang="zh-CN" sz="24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,21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16080" y="2333190"/>
            <a:ext cx="1184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4511942" y="4005064"/>
                <a:ext cx="1584176" cy="613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500" i="1" dirty="0" smtClean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dirty="0" smtClean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,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,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7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1942" y="4005064"/>
                <a:ext cx="1584176" cy="613886"/>
              </a:xfrm>
              <a:prstGeom prst="rect">
                <a:avLst/>
              </a:prstGeom>
              <a:blipFill>
                <a:blip r:embed="rId4"/>
                <a:stretch>
                  <a:fillRect r="-1154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26"/>
              <p:cNvSpPr/>
              <p:nvPr/>
            </p:nvSpPr>
            <p:spPr>
              <a:xfrm>
                <a:off x="6384032" y="3933056"/>
                <a:ext cx="2232248" cy="9839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,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dirty="0" smtClean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, </a:t>
                </a:r>
              </a:p>
              <a:p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032" y="3933056"/>
                <a:ext cx="2232248" cy="983987"/>
              </a:xfrm>
              <a:prstGeom prst="rect">
                <a:avLst/>
              </a:prstGeom>
              <a:blipFill>
                <a:blip r:embed="rId5"/>
                <a:stretch>
                  <a:fillRect l="-4098" t="-6790" r="-2186" b="-4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allAtOnce"/>
      <p:bldP spid="21" grpId="0" build="allAtOnce"/>
      <p:bldP spid="26" grpId="0" build="allAtOnce"/>
      <p:bldP spid="23" grpId="0"/>
      <p:bldP spid="25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9" name="yt_shape_10159"/>
          <p:cNvSpPr txBox="1"/>
          <p:nvPr/>
        </p:nvSpPr>
        <p:spPr>
          <a:xfrm>
            <a:off x="540000" y="900000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两个圈重合的部分是两个集合所共有的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请把上述数据填入它所在的集合里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328515"/>
            <a:ext cx="5409734" cy="237626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3359696" y="1844824"/>
                <a:ext cx="2232248" cy="9839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,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dirty="0" smtClean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, </a:t>
                </a:r>
              </a:p>
              <a:p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696" y="1844824"/>
                <a:ext cx="2232248" cy="983987"/>
              </a:xfrm>
              <a:prstGeom prst="rect">
                <a:avLst/>
              </a:prstGeom>
              <a:blipFill>
                <a:blip r:embed="rId3"/>
                <a:stretch>
                  <a:fillRect l="-4098" t="-6832" r="-2186" b="-5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5487508" y="1875152"/>
            <a:ext cx="7232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,</a:t>
            </a:r>
          </a:p>
          <a:p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F91FD81-8EE9-04D1-76AE-11A5D2BCC0E5}"/>
              </a:ext>
            </a:extLst>
          </p:cNvPr>
          <p:cNvSpPr txBox="1"/>
          <p:nvPr/>
        </p:nvSpPr>
        <p:spPr>
          <a:xfrm>
            <a:off x="6726692" y="1844824"/>
            <a:ext cx="101736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lang="en-US" altLang="zh-CN" sz="24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,21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3" name="yt_shape_1016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62" name="yt_image_10162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5" name="yt_shape_10165"/>
          <p:cNvSpPr txBox="1"/>
          <p:nvPr/>
        </p:nvSpPr>
        <p:spPr>
          <a:xfrm>
            <a:off x="540000" y="1431377"/>
            <a:ext cx="1033616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根据图中数字的排列规律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处的数是正数还是负数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是向上箭头所指的数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的符号相同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处的数是正数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168" name="yt_image_10168" title="H_59.5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8168" y="2030951"/>
            <a:ext cx="4046220" cy="75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0" name="yt_shape_10170"/>
          <p:cNvSpPr txBox="1"/>
          <p:nvPr/>
        </p:nvSpPr>
        <p:spPr>
          <a:xfrm>
            <a:off x="540119" y="3284984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正数排在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观察题图不难发现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向右箭头所指的数是负数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0_36a33"/>
              </a:rPr>
              <a:t>向上和向下箭头所指的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数是正数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所以正数排在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个数是正数还是负数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排在对应于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所以第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个数是负数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排在对应于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9FCD24-134A-E8DA-4030-45915B9E79D8}"/>
              </a:ext>
            </a:extLst>
          </p:cNvPr>
          <p:cNvSpPr txBox="1"/>
          <p:nvPr/>
        </p:nvSpPr>
        <p:spPr>
          <a:xfrm>
            <a:off x="449989" y="2335547"/>
            <a:ext cx="7158179" cy="96009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是向上箭头所指的数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的符号相同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itchFamily="24"/>
              <a:ea typeface="宋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处的数是正数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75F56E-5714-EFD4-A366-5BE2D7A648EB}"/>
              </a:ext>
            </a:extLst>
          </p:cNvPr>
          <p:cNvSpPr txBox="1"/>
          <p:nvPr/>
        </p:nvSpPr>
        <p:spPr>
          <a:xfrm>
            <a:off x="450108" y="3713666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观察题图不难发现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向右箭头所指的数是负数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0_36a33"/>
              </a:rPr>
              <a:t>向上和向下箭头所指的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842B82-43E2-A98B-D4B8-6DEDDEC9D12A}"/>
              </a:ext>
            </a:extLst>
          </p:cNvPr>
          <p:cNvSpPr txBox="1"/>
          <p:nvPr/>
        </p:nvSpPr>
        <p:spPr>
          <a:xfrm>
            <a:off x="450108" y="418915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数是正数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6E0002-34DB-9059-2A3D-834ED0A7B0FB}"/>
              </a:ext>
            </a:extLst>
          </p:cNvPr>
          <p:cNvSpPr txBox="1"/>
          <p:nvPr/>
        </p:nvSpPr>
        <p:spPr>
          <a:xfrm>
            <a:off x="450108" y="4664642"/>
            <a:ext cx="3959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所以正数排在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4D423A-9EC1-09A0-31E0-25951008E8B7}"/>
              </a:ext>
            </a:extLst>
          </p:cNvPr>
          <p:cNvSpPr txBox="1"/>
          <p:nvPr/>
        </p:nvSpPr>
        <p:spPr>
          <a:xfrm>
            <a:off x="450108" y="5615618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E35286-EF61-67A8-2EEA-BBEC4C6FA693}"/>
              </a:ext>
            </a:extLst>
          </p:cNvPr>
          <p:cNvSpPr txBox="1"/>
          <p:nvPr/>
        </p:nvSpPr>
        <p:spPr>
          <a:xfrm>
            <a:off x="450108" y="6091106"/>
            <a:ext cx="6404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个数是负数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排在对应于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95" name="yt_shape_10095"/>
              <p:cNvSpPr txBox="1"/>
              <p:nvPr/>
            </p:nvSpPr>
            <p:spPr>
              <a:xfrm>
                <a:off x="540119" y="900000"/>
                <a:ext cx="11492915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cbeb,isEnd"/>
                  </a:rPr>
                  <a:t>其中正数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正分数有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负分数有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95" name="yt_shape_100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9984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A7DCCBB-5953-8948-EC0D-0A9EBE6FC1D5}"/>
              </a:ext>
            </a:extLst>
          </p:cNvPr>
          <p:cNvSpPr txBox="1"/>
          <p:nvPr/>
        </p:nvSpPr>
        <p:spPr>
          <a:xfrm>
            <a:off x="1059708" y="152807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2B10D5-DC06-B297-B110-265D10285746}"/>
              </a:ext>
            </a:extLst>
          </p:cNvPr>
          <p:cNvSpPr txBox="1"/>
          <p:nvPr/>
        </p:nvSpPr>
        <p:spPr>
          <a:xfrm>
            <a:off x="3345708" y="152807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443C3F-9FDE-FFEF-1EB8-4FBD9BC0E8E3}"/>
              </a:ext>
            </a:extLst>
          </p:cNvPr>
          <p:cNvSpPr txBox="1"/>
          <p:nvPr/>
        </p:nvSpPr>
        <p:spPr>
          <a:xfrm>
            <a:off x="5936508" y="152807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98B769-0CBE-4156-EEA8-C05601238340}"/>
              </a:ext>
            </a:extLst>
          </p:cNvPr>
          <p:cNvSpPr txBox="1"/>
          <p:nvPr/>
        </p:nvSpPr>
        <p:spPr>
          <a:xfrm>
            <a:off x="8527307" y="152807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7" name="yt_shape_10097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有理数的分类</a:t>
            </a:r>
          </a:p>
        </p:txBody>
      </p:sp>
      <p:sp>
        <p:nvSpPr>
          <p:cNvPr id="10098" name="yt_shape_10098"/>
          <p:cNvSpPr txBox="1"/>
          <p:nvPr/>
        </p:nvSpPr>
        <p:spPr>
          <a:xfrm>
            <a:off x="540000" y="1389434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99" name="yt_table_1009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25000"/>
              </p:ext>
            </p:extLst>
          </p:nvPr>
        </p:nvGraphicFramePr>
        <p:xfrm>
          <a:off x="540056" y="1868737"/>
          <a:ext cx="5588000" cy="1901952"/>
        </p:xfrm>
        <a:graphic>
          <a:graphicData uri="http://schemas.openxmlformats.org/drawingml/2006/table">
            <a:tbl>
              <a:tblPr/>
              <a:tblGrid>
                <a:gridCol w="5588000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负整数和负分数统称为负有理数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正整数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负整数和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统称为整数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正有理数和负有理数统称为有理数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是整数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但不是分数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pic>
        <p:nvPicPr>
          <p:cNvPr id="3" name="yt_shape_1721656937204">
            <a:extLst>
              <a:ext uri="{FF2B5EF4-FFF2-40B4-BE49-F238E27FC236}">
                <a16:creationId xmlns:a16="http://schemas.microsoft.com/office/drawing/2014/main" id="{225C0140-1995-A750-B52D-BFDCE0D570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4CE4BB-3692-86F5-5DFF-1CB4F8248ADA}"/>
              </a:ext>
            </a:extLst>
          </p:cNvPr>
          <p:cNvSpPr txBox="1"/>
          <p:nvPr/>
        </p:nvSpPr>
        <p:spPr>
          <a:xfrm>
            <a:off x="3878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03" name="yt_shape_10103"/>
              <p:cNvSpPr txBox="1"/>
              <p:nvPr/>
            </p:nvSpPr>
            <p:spPr>
              <a:xfrm>
                <a:off x="540119" y="900000"/>
                <a:ext cx="11492915" cy="37223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既是正数又是整数的数是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820a,isEnd"/>
                  </a:rPr>
                  <a:t>既是负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数又是分数的数是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请按要求填写相应的两个有理数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是负数但不是整数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是整数但不是负数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既不是分数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也不是非负数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既不是整数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也不是负数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答案均不唯一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03" name="yt_shape_10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22301"/>
              </a:xfrm>
              <a:prstGeom prst="rect">
                <a:avLst/>
              </a:prstGeom>
              <a:blipFill>
                <a:blip r:embed="rId2"/>
                <a:stretch>
                  <a:fillRect l="-1645" t="-1475" b="-1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2096AB-6F90-13A1-8B7E-FD8AF389D37A}"/>
              </a:ext>
            </a:extLst>
          </p:cNvPr>
          <p:cNvSpPr txBox="1"/>
          <p:nvPr/>
        </p:nvSpPr>
        <p:spPr>
          <a:xfrm>
            <a:off x="8908307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0E1DC6-FF21-87A7-1ED1-4BBD17B59447}"/>
              </a:ext>
            </a:extLst>
          </p:cNvPr>
          <p:cNvSpPr txBox="1"/>
          <p:nvPr/>
        </p:nvSpPr>
        <p:spPr>
          <a:xfrm>
            <a:off x="3193308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1BBB42-F901-42B1-3674-F46A611CF862}"/>
                  </a:ext>
                </a:extLst>
              </p:cNvPr>
              <p:cNvSpPr txBox="1"/>
              <p:nvPr/>
            </p:nvSpPr>
            <p:spPr>
              <a:xfrm>
                <a:off x="4260108" y="2132856"/>
                <a:ext cx="22327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1BBB42-F901-42B1-3674-F46A611CF8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0108" y="2132856"/>
                <a:ext cx="2232724" cy="767474"/>
              </a:xfrm>
              <a:prstGeom prst="rect">
                <a:avLst/>
              </a:prstGeom>
              <a:blipFill>
                <a:blip r:embed="rId3"/>
                <a:stretch>
                  <a:fillRect l="-437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0720235-851A-E749-044E-754EA854E4D0}"/>
              </a:ext>
            </a:extLst>
          </p:cNvPr>
          <p:cNvSpPr txBox="1"/>
          <p:nvPr/>
        </p:nvSpPr>
        <p:spPr>
          <a:xfrm>
            <a:off x="4260108" y="295352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900ADF-EB97-B4DA-E727-FCDA745F4C5C}"/>
              </a:ext>
            </a:extLst>
          </p:cNvPr>
          <p:cNvSpPr txBox="1"/>
          <p:nvPr/>
        </p:nvSpPr>
        <p:spPr>
          <a:xfrm>
            <a:off x="5479308" y="3429008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2CBB4D9-D0DF-2EE2-09EB-FA349B708986}"/>
                  </a:ext>
                </a:extLst>
              </p:cNvPr>
              <p:cNvSpPr txBox="1"/>
              <p:nvPr/>
            </p:nvSpPr>
            <p:spPr>
              <a:xfrm>
                <a:off x="5222133" y="3780508"/>
                <a:ext cx="401389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答案均不唯一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2CBB4D9-D0DF-2EE2-09EB-FA349B7089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133" y="3780508"/>
                <a:ext cx="4013898" cy="728612"/>
              </a:xfrm>
              <a:prstGeom prst="rect">
                <a:avLst/>
              </a:prstGeom>
              <a:blipFill>
                <a:blip r:embed="rId4"/>
                <a:stretch>
                  <a:fillRect r="-243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09" name="yt_shape_10109"/>
              <p:cNvSpPr txBox="1"/>
              <p:nvPr/>
            </p:nvSpPr>
            <p:spPr>
              <a:xfrm>
                <a:off x="540119" y="900000"/>
                <a:ext cx="11492915" cy="43249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把下列各数填在相应的集合里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c32f3"/>
                  </a:rPr>
                  <a:t>，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_⨹_2_c32f3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c32f3"/>
                  </a:rPr>
                  <a:t>－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整数集合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正分数集合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负分数集合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正数集合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负数集合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 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09" name="yt_shape_10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24967"/>
              </a:xfrm>
              <a:prstGeom prst="rect">
                <a:avLst/>
              </a:prstGeom>
              <a:blipFill>
                <a:blip r:embed="rId2"/>
                <a:stretch>
                  <a:fillRect l="-1645" b="-1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485AF4C-DAAA-F5F3-2665-9D4F25976021}"/>
              </a:ext>
            </a:extLst>
          </p:cNvPr>
          <p:cNvSpPr txBox="1"/>
          <p:nvPr/>
        </p:nvSpPr>
        <p:spPr>
          <a:xfrm>
            <a:off x="3186958" y="200311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A4946E-E24F-E0FC-F1C5-1A70D3A53713}"/>
                  </a:ext>
                </a:extLst>
              </p:cNvPr>
              <p:cNvSpPr txBox="1"/>
              <p:nvPr/>
            </p:nvSpPr>
            <p:spPr>
              <a:xfrm>
                <a:off x="3491758" y="2478604"/>
                <a:ext cx="28185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9, 'hasSerialNum': 1, 'pageBreak': True}">
                <a:extLst>
                  <a:ext uri="{FF2B5EF4-FFF2-40B4-BE49-F238E27FC236}">
                    <a16:creationId xmlns:a16="http://schemas.microsoft.com/office/drawing/2014/main" id="{43A4946E-E24F-E0FC-F1C5-1A70D3A537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758" y="2478604"/>
                <a:ext cx="2818511" cy="768045"/>
              </a:xfrm>
              <a:prstGeom prst="rect">
                <a:avLst/>
              </a:prstGeom>
              <a:blipFill>
                <a:blip r:embed="rId3"/>
                <a:stretch>
                  <a:fillRect l="-346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89AB24-EE7D-1686-459E-1E4B4A082D8F}"/>
                  </a:ext>
                </a:extLst>
              </p:cNvPr>
              <p:cNvSpPr txBox="1"/>
              <p:nvPr/>
            </p:nvSpPr>
            <p:spPr>
              <a:xfrm>
                <a:off x="3491758" y="3153037"/>
                <a:ext cx="25375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9, 'hasSerialNum': 1, 'pageBreak': True}">
                <a:extLst>
                  <a:ext uri="{FF2B5EF4-FFF2-40B4-BE49-F238E27FC236}">
                    <a16:creationId xmlns:a16="http://schemas.microsoft.com/office/drawing/2014/main" id="{A989AB24-EE7D-1686-459E-1E4B4A082D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758" y="3153037"/>
                <a:ext cx="2537524" cy="767474"/>
              </a:xfrm>
              <a:prstGeom prst="rect">
                <a:avLst/>
              </a:prstGeom>
              <a:blipFill>
                <a:blip r:embed="rId4"/>
                <a:stretch>
                  <a:fillRect l="-384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FC9BAC-F63F-4E13-CEBF-DCBC45EC68F5}"/>
                  </a:ext>
                </a:extLst>
              </p:cNvPr>
              <p:cNvSpPr txBox="1"/>
              <p:nvPr/>
            </p:nvSpPr>
            <p:spPr>
              <a:xfrm>
                <a:off x="3186958" y="3826899"/>
                <a:ext cx="41901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9, 'hasSerialNum': 1, 'pageBreak': True}">
                <a:extLst>
                  <a:ext uri="{FF2B5EF4-FFF2-40B4-BE49-F238E27FC236}">
                    <a16:creationId xmlns:a16="http://schemas.microsoft.com/office/drawing/2014/main" id="{9AFC9BAC-F63F-4E13-CEBF-DCBC45EC68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6958" y="3826899"/>
                <a:ext cx="4190111" cy="768046"/>
              </a:xfrm>
              <a:prstGeom prst="rect">
                <a:avLst/>
              </a:prstGeom>
              <a:blipFill>
                <a:blip r:embed="rId5"/>
                <a:stretch>
                  <a:fillRect l="-232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123A75A-808F-8669-9194-60E47F0DBCFD}"/>
                  </a:ext>
                </a:extLst>
              </p:cNvPr>
              <p:cNvSpPr txBox="1"/>
              <p:nvPr/>
            </p:nvSpPr>
            <p:spPr>
              <a:xfrm>
                <a:off x="3263158" y="4501333"/>
                <a:ext cx="451872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9, 'hasSerialNum': 1, 'pageBreak': True}">
                <a:extLst>
                  <a:ext uri="{FF2B5EF4-FFF2-40B4-BE49-F238E27FC236}">
                    <a16:creationId xmlns:a16="http://schemas.microsoft.com/office/drawing/2014/main" id="{4123A75A-808F-8669-9194-60E47F0DBC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3158" y="4501333"/>
                <a:ext cx="4518723" cy="728612"/>
              </a:xfrm>
              <a:prstGeom prst="rect">
                <a:avLst/>
              </a:prstGeom>
              <a:blipFill>
                <a:blip r:embed="rId6"/>
                <a:stretch>
                  <a:fillRect l="-202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21" name="yt_shape_10121"/>
              <p:cNvSpPr txBox="1"/>
              <p:nvPr/>
            </p:nvSpPr>
            <p:spPr>
              <a:xfrm>
                <a:off x="540000" y="900000"/>
                <a:ext cx="7684796" cy="44728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请用两种不同的分类标准将下列各数分类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分类一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整数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:−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+6,−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分数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:−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分类二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正数：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负数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:−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0121" name="yt_shape_10121" descr="{&quot;rangeId&quot;:1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84796" cy="4472828"/>
              </a:xfrm>
              <a:prstGeom prst="rect">
                <a:avLst/>
              </a:prstGeom>
              <a:blipFill>
                <a:blip r:embed="rId2"/>
                <a:stretch>
                  <a:fillRect l="-2460" t="-1228" r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0353B0-D93D-CB27-8BA7-3E7068097EC3}"/>
                  </a:ext>
                </a:extLst>
              </p:cNvPr>
              <p:cNvSpPr txBox="1"/>
              <p:nvPr/>
            </p:nvSpPr>
            <p:spPr>
              <a:xfrm>
                <a:off x="449989" y="2004132"/>
                <a:ext cx="63875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分类一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整数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:−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+6,−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分数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:−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0}">
                <a:extLst>
                  <a:ext uri="{FF2B5EF4-FFF2-40B4-BE49-F238E27FC236}">
                    <a16:creationId xmlns:a16="http://schemas.microsoft.com/office/drawing/2014/main" id="{F80353B0-D93D-CB27-8BA7-3E7068097E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132"/>
                <a:ext cx="6387528" cy="1611643"/>
              </a:xfrm>
              <a:prstGeom prst="rect">
                <a:avLst/>
              </a:prstGeom>
              <a:blipFill>
                <a:blip r:embed="rId3"/>
                <a:stretch>
                  <a:fillRect l="-1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1DBE0A-0825-A570-E166-D922CFE7C010}"/>
                  </a:ext>
                </a:extLst>
              </p:cNvPr>
              <p:cNvSpPr txBox="1"/>
              <p:nvPr/>
            </p:nvSpPr>
            <p:spPr>
              <a:xfrm>
                <a:off x="449989" y="3522163"/>
                <a:ext cx="5638355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分类二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正数：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负数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:−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0}">
                <a:extLst>
                  <a:ext uri="{FF2B5EF4-FFF2-40B4-BE49-F238E27FC236}">
                    <a16:creationId xmlns:a16="http://schemas.microsoft.com/office/drawing/2014/main" id="{1A1DBE0A-0825-A570-E166-D922CFE7C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22163"/>
                <a:ext cx="5638355" cy="1854213"/>
              </a:xfrm>
              <a:prstGeom prst="rect">
                <a:avLst/>
              </a:prstGeom>
              <a:blipFill>
                <a:blip r:embed="rId4"/>
                <a:stretch>
                  <a:fillRect l="-1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7" name="yt_shape_10127"/>
          <p:cNvSpPr txBox="1"/>
          <p:nvPr/>
        </p:nvSpPr>
        <p:spPr>
          <a:xfrm>
            <a:off x="540000" y="900000"/>
            <a:ext cx="615553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未理解有理数的有关概念而出错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29" name="yt_table_10129" title="H_163.5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1713896"/>
                  </p:ext>
                </p:extLst>
              </p:nvPr>
            </p:nvGraphicFramePr>
            <p:xfrm>
              <a:off x="540056" y="1858606"/>
              <a:ext cx="6673850" cy="2254441"/>
            </p:xfrm>
            <a:graphic>
              <a:graphicData uri="http://schemas.openxmlformats.org/drawingml/2006/table">
                <a:tbl>
                  <a:tblPr/>
                  <a:tblGrid>
                    <a:gridCol w="6673850">
                      <a:extLst>
                        <a:ext uri="{9D8B030D-6E8A-4147-A177-3AD203B41FA5}">
                          <a16:colId xmlns:a16="http://schemas.microsoft.com/office/drawing/2014/main" val="100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圆周率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是无限不循环小数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它不是有理数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不是偶数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所以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129" name="yt_table_10129" descr="{&quot;rangeId&quot;:12,&quot;type&quot;:&quot;Option&quot;}" title="H_163.5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1713896"/>
                  </p:ext>
                </p:extLst>
              </p:nvPr>
            </p:nvGraphicFramePr>
            <p:xfrm>
              <a:off x="540056" y="1858606"/>
              <a:ext cx="6673850" cy="2077023"/>
            </p:xfrm>
            <a:graphic>
              <a:graphicData uri="http://schemas.openxmlformats.org/drawingml/2006/table">
                <a:tbl>
                  <a:tblPr/>
                  <a:tblGrid>
                    <a:gridCol w="6673850">
                      <a:extLst>
                        <a:ext uri="{9D8B030D-6E8A-4147-A177-3AD203B41FA5}">
                          <a16:colId xmlns:a16="http://schemas.microsoft.com/office/drawing/2014/main" val="1002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圆周率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是无限不循环小数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它不是有理数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不是偶数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  <a:tr h="5943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51020" b="-12244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4"/>
                      </a:ext>
                    </a:extLst>
                  </a:tr>
                  <a:tr h="6339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36538" b="-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7D8F86-19BC-7865-22B1-537EB6D0CC52}"/>
              </a:ext>
            </a:extLst>
          </p:cNvPr>
          <p:cNvSpPr txBox="1"/>
          <p:nvPr/>
        </p:nvSpPr>
        <p:spPr>
          <a:xfrm>
            <a:off x="40313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1" name="yt_shape_1013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30" name="yt_image_10130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33" name="yt_shape_10133"/>
              <p:cNvSpPr txBox="1"/>
              <p:nvPr/>
            </p:nvSpPr>
            <p:spPr>
              <a:xfrm>
                <a:off x="540000" y="1482165"/>
                <a:ext cx="1081526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其中非正数有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133" name="yt_shape_10133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815268" cy="642163"/>
              </a:xfrm>
              <a:prstGeom prst="rect">
                <a:avLst/>
              </a:prstGeom>
              <a:blipFill>
                <a:blip r:embed="rId3"/>
                <a:stretch>
                  <a:fillRect l="-1747" r="-73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35" name="yt_table_101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819133"/>
              </p:ext>
            </p:extLst>
          </p:nvPr>
        </p:nvGraphicFramePr>
        <p:xfrm>
          <a:off x="540056" y="217511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</a:tbl>
          </a:graphicData>
        </a:graphic>
      </p:graphicFrame>
      <p:sp>
        <p:nvSpPr>
          <p:cNvPr id="10137" name="yt_shape_10137"/>
          <p:cNvSpPr txBox="1"/>
          <p:nvPr/>
        </p:nvSpPr>
        <p:spPr>
          <a:xfrm>
            <a:off x="540000" y="2701287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属于分数的有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38" name="yt_shape_10138"/>
              <p:cNvSpPr txBox="1"/>
              <p:nvPr/>
            </p:nvSpPr>
            <p:spPr>
              <a:xfrm>
                <a:off x="540000" y="3180590"/>
                <a:ext cx="7229287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138" name="yt_shape_10138" descr="{&quot;rangeId&quot;:15,&quot;color&quot;:&quot;B&quot;,&quot;⇞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80590"/>
                <a:ext cx="7229287" cy="639855"/>
              </a:xfrm>
              <a:prstGeom prst="rect">
                <a:avLst/>
              </a:prstGeom>
              <a:blipFill>
                <a:blip r:embed="rId4"/>
                <a:stretch>
                  <a:fillRect l="-2616" r="-1603" b="-28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40" name="yt_table_101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956333"/>
              </p:ext>
            </p:extLst>
          </p:nvPr>
        </p:nvGraphicFramePr>
        <p:xfrm>
          <a:off x="540056" y="387123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28A39AD-00DD-E838-CCE5-B550338610A5}"/>
              </a:ext>
            </a:extLst>
          </p:cNvPr>
          <p:cNvSpPr txBox="1"/>
          <p:nvPr/>
        </p:nvSpPr>
        <p:spPr>
          <a:xfrm>
            <a:off x="10330398" y="1435359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81CE67-9FE5-DD36-5456-540EC1D14A79}"/>
              </a:ext>
            </a:extLst>
          </p:cNvPr>
          <p:cNvSpPr txBox="1"/>
          <p:nvPr/>
        </p:nvSpPr>
        <p:spPr>
          <a:xfrm>
            <a:off x="5250589" y="26544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6" name="yt_shape_10146"/>
          <p:cNvSpPr txBox="1"/>
          <p:nvPr/>
        </p:nvSpPr>
        <p:spPr>
          <a:xfrm>
            <a:off x="551384" y="2702333"/>
            <a:ext cx="5232202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既是正数也是整数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但不是有理数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BE984F-8455-23A2-51B1-6CD6E5B83605}"/>
              </a:ext>
            </a:extLst>
          </p:cNvPr>
          <p:cNvSpPr txBox="1"/>
          <p:nvPr/>
        </p:nvSpPr>
        <p:spPr>
          <a:xfrm>
            <a:off x="2594973" y="3068960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142"/>
          <p:cNvSpPr txBox="1"/>
          <p:nvPr/>
        </p:nvSpPr>
        <p:spPr>
          <a:xfrm>
            <a:off x="551384" y="814210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有下列说法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5" name="yt_shape_10143"/>
          <p:cNvSpPr txBox="1"/>
          <p:nvPr/>
        </p:nvSpPr>
        <p:spPr>
          <a:xfrm>
            <a:off x="551384" y="1293513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既是负数、分数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6" name="yt_shape_10144"/>
          <p:cNvSpPr txBox="1"/>
          <p:nvPr/>
        </p:nvSpPr>
        <p:spPr>
          <a:xfrm>
            <a:off x="551384" y="1772816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正整数和负整数统称为整数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yt_shape_10145"/>
          <p:cNvSpPr txBox="1"/>
          <p:nvPr/>
        </p:nvSpPr>
        <p:spPr>
          <a:xfrm>
            <a:off x="551384" y="2235640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是非正数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919</Words>
  <Application>Microsoft Office PowerPoint</Application>
  <PresentationFormat>宽屏</PresentationFormat>
  <Paragraphs>153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7" baseType="lpstr">
      <vt:lpstr>,isEnd</vt:lpstr>
      <vt:lpstr>_⨹_1_0fc2e</vt:lpstr>
      <vt:lpstr>_⨹_1_1cd38,isEnd</vt:lpstr>
      <vt:lpstr>_⨹_1_32e87,isEnd</vt:lpstr>
      <vt:lpstr>_⨹_1_5fbd2,isEnd</vt:lpstr>
      <vt:lpstr>_⨹_1_87e5f,isEnd</vt:lpstr>
      <vt:lpstr>_⨹_10_36a33</vt:lpstr>
      <vt:lpstr>_⨹_2_c32f3</vt:lpstr>
      <vt:lpstr>_⨹_3_7820a,isEnd</vt:lpstr>
      <vt:lpstr>_⨹_4_5cbeb,isEnd</vt:lpstr>
      <vt:lpstr>_⨹_4_e7ab7,isEnd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16</cp:revision>
  <dcterms:created xsi:type="dcterms:W3CDTF">2024-07-22T14:01:11Z</dcterms:created>
  <dcterms:modified xsi:type="dcterms:W3CDTF">2024-07-23T07:25:54Z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