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1" r:id="rId6"/>
    <p:sldId id="314" r:id="rId7"/>
    <p:sldId id="315" r:id="rId8"/>
    <p:sldId id="317" r:id="rId9"/>
    <p:sldId id="320" r:id="rId10"/>
    <p:sldId id="321" r:id="rId11"/>
    <p:sldId id="323" r:id="rId12"/>
    <p:sldId id="333" r:id="rId13"/>
    <p:sldId id="325" r:id="rId14"/>
    <p:sldId id="331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25" autoAdjust="0"/>
    <p:restoredTop sz="94660"/>
  </p:normalViewPr>
  <p:slideViewPr>
    <p:cSldViewPr showGuides="1">
      <p:cViewPr varScale="1">
        <p:scale>
          <a:sx n="60" d="100"/>
          <a:sy n="60" d="100"/>
        </p:scale>
        <p:origin x="43" y="3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9" name="yt_shape_1017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78" name="yt_image_10178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81" name="yt_shape_10181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认识数轴</a:t>
            </a:r>
          </a:p>
        </p:txBody>
      </p:sp>
      <p:sp>
        <p:nvSpPr>
          <p:cNvPr id="10182" name="yt_shape_10182"/>
          <p:cNvSpPr txBox="1"/>
          <p:nvPr/>
        </p:nvSpPr>
        <p:spPr>
          <a:xfrm>
            <a:off x="540000" y="1971599"/>
            <a:ext cx="39930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下列是数轴的是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183" name="yt_image_10183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3266"/>
            <a:ext cx="4810887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85" name="yt_shape_10185"/>
          <p:cNvSpPr txBox="1"/>
          <p:nvPr/>
        </p:nvSpPr>
        <p:spPr>
          <a:xfrm>
            <a:off x="540000" y="3920218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下列关于数轴的说法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86" name="yt_table_1018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700605"/>
              </p:ext>
            </p:extLst>
          </p:nvPr>
        </p:nvGraphicFramePr>
        <p:xfrm>
          <a:off x="540056" y="4399521"/>
          <a:ext cx="6502400" cy="1901952"/>
        </p:xfrm>
        <a:graphic>
          <a:graphicData uri="http://schemas.openxmlformats.org/drawingml/2006/table">
            <a:tbl>
              <a:tblPr/>
              <a:tblGrid>
                <a:gridCol w="6502400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数轴是一条规定了原点和正方向的射线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数轴的正方向一定向右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正方向和单位长度是数轴的三要素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数轴上的点表示的都是有理数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</a:tbl>
          </a:graphicData>
        </a:graphic>
      </p:graphicFrame>
      <p:pic>
        <p:nvPicPr>
          <p:cNvPr id="3" name="yt_shape_1721656947672">
            <a:extLst>
              <a:ext uri="{FF2B5EF4-FFF2-40B4-BE49-F238E27FC236}">
                <a16:creationId xmlns:a16="http://schemas.microsoft.com/office/drawing/2014/main" id="{A2ECF098-E230-E777-0654-65CEEDCFAA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A487E6-5F00-54E7-B7C2-B2930EFC5F12}"/>
              </a:ext>
            </a:extLst>
          </p:cNvPr>
          <p:cNvSpPr txBox="1"/>
          <p:nvPr/>
        </p:nvSpPr>
        <p:spPr>
          <a:xfrm>
            <a:off x="35741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0E1826-9086-D757-1C68-16802C3F7D5B}"/>
              </a:ext>
            </a:extLst>
          </p:cNvPr>
          <p:cNvSpPr txBox="1"/>
          <p:nvPr/>
        </p:nvSpPr>
        <p:spPr>
          <a:xfrm>
            <a:off x="5707789" y="387341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yt_shape_1024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46" name="yt_image_10246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9" name="yt_shape_10249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一条东西走向的商业街上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依次有书店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冷饮店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a0c9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鞋店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西边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东边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小王先去书店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ffe2"/>
              </a:rPr>
              <a:t>然后沿着这条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街向东走了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接着向西走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向东为正方向画数轴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在数轴上表示出上述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e4b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长度单位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253" name="yt_shape_10253"/>
          <p:cNvSpPr txBox="1"/>
          <p:nvPr/>
        </p:nvSpPr>
        <p:spPr>
          <a:xfrm>
            <a:off x="540000" y="4496353"/>
            <a:ext cx="4554645" cy="4412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 spc="-245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50" b="0" i="0" u="none" spc="34904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0252" name="yt_image_10252" title="H_38.4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7688" y="4496353"/>
            <a:ext cx="4507992" cy="48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4F57B2-11EC-A7DC-B7AA-2C927FC10E51}"/>
              </a:ext>
            </a:extLst>
          </p:cNvPr>
          <p:cNvSpPr txBox="1"/>
          <p:nvPr/>
        </p:nvSpPr>
        <p:spPr>
          <a:xfrm>
            <a:off x="450108" y="3812799"/>
            <a:ext cx="5293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长度单位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5" name="yt_shape_10255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若在这条街上建一家超市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使超市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与鞋店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分居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点两侧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a64c"/>
              </a:rPr>
              <a:t>点的距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向超市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在冷饮店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的什么方向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距离多远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由数轴易知超市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点的西边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距离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点在冷饮店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的西边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f08a9"/>
              </a:rPr>
              <a:t>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故超市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在冷饮店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的西边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距离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04B5EB-AC1E-B7BF-3176-05D704D9C335}"/>
              </a:ext>
            </a:extLst>
          </p:cNvPr>
          <p:cNvSpPr txBox="1"/>
          <p:nvPr/>
        </p:nvSpPr>
        <p:spPr>
          <a:xfrm>
            <a:off x="450108" y="1804170"/>
            <a:ext cx="11217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由数轴易知超市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点的西边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距离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点在冷饮店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的西边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f08a9"/>
              </a:rPr>
              <a:t>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85D58A-5486-3BD1-D81A-84E670ACCCE4}"/>
              </a:ext>
            </a:extLst>
          </p:cNvPr>
          <p:cNvSpPr txBox="1"/>
          <p:nvPr/>
        </p:nvSpPr>
        <p:spPr>
          <a:xfrm>
            <a:off x="450108" y="2279658"/>
            <a:ext cx="1331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5A6BFA-DCA2-AD4A-BD36-4A20C4E3B852}"/>
              </a:ext>
            </a:extLst>
          </p:cNvPr>
          <p:cNvSpPr txBox="1"/>
          <p:nvPr/>
        </p:nvSpPr>
        <p:spPr>
          <a:xfrm>
            <a:off x="450108" y="2755146"/>
            <a:ext cx="553929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故超市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在冷饮店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的西边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距离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7" name="yt_shape_10257"/>
          <p:cNvSpPr txBox="1"/>
          <p:nvPr/>
        </p:nvSpPr>
        <p:spPr>
          <a:xfrm>
            <a:off x="540000" y="900000"/>
            <a:ext cx="954107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巧借数轴提升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”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借助数轴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60E16A0-4D85-CA21-95FA-E435F2C71BA3}"/>
              </a:ext>
            </a:extLst>
          </p:cNvPr>
          <p:cNvSpPr txBox="1"/>
          <p:nvPr/>
        </p:nvSpPr>
        <p:spPr>
          <a:xfrm>
            <a:off x="4869589" y="180417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62DF97-4FA3-BB6B-BD4C-E87DF6D63F9D}"/>
              </a:ext>
            </a:extLst>
          </p:cNvPr>
          <p:cNvSpPr txBox="1"/>
          <p:nvPr/>
        </p:nvSpPr>
        <p:spPr>
          <a:xfrm>
            <a:off x="4869589" y="2279658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0DA6ED-0C0C-D21B-FDF7-0B12CD527FCF}"/>
              </a:ext>
            </a:extLst>
          </p:cNvPr>
          <p:cNvSpPr txBox="1"/>
          <p:nvPr/>
        </p:nvSpPr>
        <p:spPr>
          <a:xfrm>
            <a:off x="2583589" y="275514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8E8783-C084-D754-5031-6800FB6C8F35}"/>
              </a:ext>
            </a:extLst>
          </p:cNvPr>
          <p:cNvSpPr txBox="1"/>
          <p:nvPr/>
        </p:nvSpPr>
        <p:spPr>
          <a:xfrm>
            <a:off x="5479189" y="2755146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A454088-3135-C82B-B177-6330A5D63FB9}"/>
              </a:ext>
            </a:extLst>
          </p:cNvPr>
          <p:cNvSpPr txBox="1"/>
          <p:nvPr/>
        </p:nvSpPr>
        <p:spPr>
          <a:xfrm>
            <a:off x="3193189" y="323063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3" name="yt_shape_10263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【直接应用】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0379,isEnd"/>
              </a:rPr>
              <a:t>－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【变式应用】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在单位长度是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厘米的数轴上随意画出一条长为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厘米的线段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8169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盖住的整数点的个数有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73E288-04D9-026D-A4DE-53153354FD0D}"/>
              </a:ext>
            </a:extLst>
          </p:cNvPr>
          <p:cNvSpPr txBox="1"/>
          <p:nvPr/>
        </p:nvSpPr>
        <p:spPr>
          <a:xfrm>
            <a:off x="9136907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BDD7E4-402D-4267-ED72-254B9C9CAF6F}"/>
              </a:ext>
            </a:extLst>
          </p:cNvPr>
          <p:cNvSpPr txBox="1"/>
          <p:nvPr/>
        </p:nvSpPr>
        <p:spPr>
          <a:xfrm>
            <a:off x="292764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2A12BE-69F5-B06C-E927-CAB36321D516}"/>
              </a:ext>
            </a:extLst>
          </p:cNvPr>
          <p:cNvSpPr txBox="1"/>
          <p:nvPr/>
        </p:nvSpPr>
        <p:spPr>
          <a:xfrm>
            <a:off x="5907933" y="2279658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8" name="yt_shape_10188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数轴上的点和有理数的关系</a:t>
            </a:r>
          </a:p>
        </p:txBody>
      </p:sp>
      <p:sp>
        <p:nvSpPr>
          <p:cNvPr id="10189" name="yt_shape_10189"/>
          <p:cNvSpPr txBox="1"/>
          <p:nvPr/>
        </p:nvSpPr>
        <p:spPr>
          <a:xfrm>
            <a:off x="540000" y="1389434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原点及原点右边的数表示的数是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90" name="yt_table_1019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823"/>
              </p:ext>
            </p:extLst>
          </p:nvPr>
        </p:nvGraphicFramePr>
        <p:xfrm>
          <a:off x="540056" y="1868737"/>
          <a:ext cx="48104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</a:tbl>
          </a:graphicData>
        </a:graphic>
      </p:graphicFrame>
      <p:sp>
        <p:nvSpPr>
          <p:cNvPr id="10192" name="yt_shape_10192"/>
          <p:cNvSpPr txBox="1"/>
          <p:nvPr/>
        </p:nvSpPr>
        <p:spPr>
          <a:xfrm>
            <a:off x="540119" y="287029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330b"/>
              </a:rPr>
              <a:t>分别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表示什么数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193" name="yt_image_10193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3700" y="3789040"/>
            <a:ext cx="4784598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95" name="yt_shape_10195"/>
          <p:cNvSpPr txBox="1"/>
          <p:nvPr/>
        </p:nvSpPr>
        <p:spPr>
          <a:xfrm>
            <a:off x="540000" y="4482639"/>
            <a:ext cx="48763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196" name="yt_shape_10196"/>
          <p:cNvSpPr txBox="1"/>
          <p:nvPr/>
        </p:nvSpPr>
        <p:spPr>
          <a:xfrm>
            <a:off x="540000" y="4961942"/>
            <a:ext cx="52370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197" name="yt_shape_10197"/>
          <p:cNvSpPr txBox="1"/>
          <p:nvPr/>
        </p:nvSpPr>
        <p:spPr>
          <a:xfrm>
            <a:off x="540000" y="5441245"/>
            <a:ext cx="47224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6947736">
            <a:extLst>
              <a:ext uri="{FF2B5EF4-FFF2-40B4-BE49-F238E27FC236}">
                <a16:creationId xmlns:a16="http://schemas.microsoft.com/office/drawing/2014/main" id="{D702EB1E-AAB8-EA0B-AE07-B9EB2C9887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836592-1900-F404-4513-D1BE333C4455}"/>
              </a:ext>
            </a:extLst>
          </p:cNvPr>
          <p:cNvSpPr txBox="1"/>
          <p:nvPr/>
        </p:nvSpPr>
        <p:spPr>
          <a:xfrm>
            <a:off x="72317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7D940F-664F-E1B7-22F3-A183695EEEEC}"/>
              </a:ext>
            </a:extLst>
          </p:cNvPr>
          <p:cNvSpPr txBox="1"/>
          <p:nvPr/>
        </p:nvSpPr>
        <p:spPr>
          <a:xfrm>
            <a:off x="1950177" y="443583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B30094-C0ED-4CD6-8788-825F5F8F10C4}"/>
              </a:ext>
            </a:extLst>
          </p:cNvPr>
          <p:cNvSpPr txBox="1"/>
          <p:nvPr/>
        </p:nvSpPr>
        <p:spPr>
          <a:xfrm>
            <a:off x="4212364" y="443583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312789-1221-C545-1E8E-F93DDA409855}"/>
              </a:ext>
            </a:extLst>
          </p:cNvPr>
          <p:cNvSpPr txBox="1"/>
          <p:nvPr/>
        </p:nvSpPr>
        <p:spPr>
          <a:xfrm>
            <a:off x="1967639" y="491513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6BD5B1-D433-C3D0-8354-026812052DFD}"/>
              </a:ext>
            </a:extLst>
          </p:cNvPr>
          <p:cNvSpPr txBox="1"/>
          <p:nvPr/>
        </p:nvSpPr>
        <p:spPr>
          <a:xfrm>
            <a:off x="4569552" y="491513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61C2C65-0844-2FE6-87BD-17923EEDF8CC}"/>
              </a:ext>
            </a:extLst>
          </p:cNvPr>
          <p:cNvSpPr txBox="1"/>
          <p:nvPr/>
        </p:nvSpPr>
        <p:spPr>
          <a:xfrm>
            <a:off x="1950177" y="539443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E7EAF5A-1BE4-4BA7-35AB-B7B38E5F0989}"/>
              </a:ext>
            </a:extLst>
          </p:cNvPr>
          <p:cNvSpPr txBox="1"/>
          <p:nvPr/>
        </p:nvSpPr>
        <p:spPr>
          <a:xfrm>
            <a:off x="4517164" y="539443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8" name="yt_shape_10198"/>
          <p:cNvSpPr txBox="1"/>
          <p:nvPr/>
        </p:nvSpPr>
        <p:spPr>
          <a:xfrm>
            <a:off x="540000" y="900000"/>
            <a:ext cx="63318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请回答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199" name="yt_image_10199" title="H_34.92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6880" y="1531667"/>
            <a:ext cx="4198239" cy="44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01" name="yt_shape_10201"/>
              <p:cNvSpPr txBox="1"/>
              <p:nvPr/>
            </p:nvSpPr>
            <p:spPr>
              <a:xfrm>
                <a:off x="540000" y="2025841"/>
                <a:ext cx="8747587" cy="30130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向右移动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表示的有理数是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向左移动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表示的有理数是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向左移动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表示的有理数是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画数轴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并在数轴上表示下列各数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201" name="yt_shape_102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25841"/>
                <a:ext cx="8747587" cy="3013004"/>
              </a:xfrm>
              <a:prstGeom prst="rect">
                <a:avLst/>
              </a:prstGeom>
              <a:blipFill>
                <a:blip r:embed="rId3"/>
                <a:stretch>
                  <a:fillRect l="-2160" t="-1616" r="-1115" b="-5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09" name="yt_shape_10209"/>
          <p:cNvSpPr txBox="1"/>
          <p:nvPr/>
        </p:nvSpPr>
        <p:spPr>
          <a:xfrm>
            <a:off x="540000" y="5250230"/>
            <a:ext cx="3879332" cy="6033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350" b="0" i="0" u="none" spc="-3350">
                <a:solidFill>
                  <a:srgbClr val="1EE3CF"/>
                </a:solidFill>
                <a:effectLst/>
                <a:latin typeface="Times New Roman" pitchFamily="34"/>
                <a:ea typeface="宋体" pitchFamily="34"/>
              </a:rPr>
              <a:t> </a:t>
            </a:r>
            <a:r>
              <a:rPr lang="en-US" altLang="zh-CN" sz="3350" b="0" i="0" u="none" spc="29413">
                <a:solidFill>
                  <a:srgbClr val="1EE3CF"/>
                </a:solidFill>
                <a:effectLst/>
                <a:latin typeface="Times New Roman" pitchFamily="34"/>
                <a:ea typeface="宋体" pitchFamily="34"/>
              </a:rPr>
              <a:t> </a:t>
            </a:r>
          </a:p>
        </p:txBody>
      </p:sp>
      <p:pic>
        <p:nvPicPr>
          <p:cNvPr id="10208" name="yt_image_10208" title="H_53.1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87488" y="5108099"/>
            <a:ext cx="3839337" cy="67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6BB669-598B-3A80-E1C3-98214FA4B209}"/>
              </a:ext>
            </a:extLst>
          </p:cNvPr>
          <p:cNvSpPr txBox="1"/>
          <p:nvPr/>
        </p:nvSpPr>
        <p:spPr>
          <a:xfrm>
            <a:off x="8046176" y="197903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FAE253-2124-CAEE-A79A-742E1A028981}"/>
              </a:ext>
            </a:extLst>
          </p:cNvPr>
          <p:cNvSpPr txBox="1"/>
          <p:nvPr/>
        </p:nvSpPr>
        <p:spPr>
          <a:xfrm>
            <a:off x="8046176" y="245452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C193C2-7EA3-AB00-EFC7-6FBE09541BB1}"/>
              </a:ext>
            </a:extLst>
          </p:cNvPr>
          <p:cNvSpPr txBox="1"/>
          <p:nvPr/>
        </p:nvSpPr>
        <p:spPr>
          <a:xfrm>
            <a:off x="8063639" y="293001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5946B6-2252-2445-9338-A50BCAFCE1E7}"/>
              </a:ext>
            </a:extLst>
          </p:cNvPr>
          <p:cNvSpPr txBox="1"/>
          <p:nvPr/>
        </p:nvSpPr>
        <p:spPr>
          <a:xfrm>
            <a:off x="449989" y="4554849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1" name="yt_shape_10211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数轴上两点之间的距离</a:t>
            </a:r>
          </a:p>
        </p:txBody>
      </p:sp>
      <p:sp>
        <p:nvSpPr>
          <p:cNvPr id="10212" name="yt_shape_10212"/>
          <p:cNvSpPr txBox="1"/>
          <p:nvPr/>
        </p:nvSpPr>
        <p:spPr>
          <a:xfrm>
            <a:off x="540000" y="1389434"/>
            <a:ext cx="77986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14" name="yt_table_10214_skip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41890616"/>
                  </p:ext>
                </p:extLst>
              </p:nvPr>
            </p:nvGraphicFramePr>
            <p:xfrm>
              <a:off x="540056" y="1868737"/>
              <a:ext cx="5996623" cy="1146937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041"/>
                        </a:ext>
                      </a:extLst>
                    </a:gridCol>
                    <a:gridCol w="1168400">
                      <a:extLst>
                        <a:ext uri="{9D8B030D-6E8A-4147-A177-3AD203B41FA5}">
                          <a16:colId xmlns:a16="http://schemas.microsoft.com/office/drawing/2014/main" val="100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0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214" name="yt_table_10214_skip" descr="{&quot;rangeId&quot;:10,&quot;type&quot;:&quot;Option&quot;,&quot;drawing&quot;:[&quot;yt_image_10213&quot;]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41890616"/>
                  </p:ext>
                </p:extLst>
              </p:nvPr>
            </p:nvGraphicFramePr>
            <p:xfrm>
              <a:off x="540056" y="1868737"/>
              <a:ext cx="5996623" cy="1057085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041"/>
                        </a:ext>
                      </a:extLst>
                    </a:gridCol>
                    <a:gridCol w="1168400">
                      <a:extLst>
                        <a:ext uri="{9D8B030D-6E8A-4147-A177-3AD203B41FA5}">
                          <a16:colId xmlns:a16="http://schemas.microsoft.com/office/drawing/2014/main" val="1004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9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r="-24212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13021" t="-75000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213" name="yt_image_10213_skip" title="H_34.47">
            <a:extLst>
              <a:ext uri="">
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82870" y="1868737"/>
            <a:ext cx="2567178" cy="43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15" name="yt_shape_10215"/>
          <p:cNvSpPr txBox="1"/>
          <p:nvPr/>
        </p:nvSpPr>
        <p:spPr>
          <a:xfrm>
            <a:off x="540119" y="3146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扬州市中考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的两点分别是点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6d65"/>
              </a:rPr>
              <a:t>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间的距离是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16" name="yt_table_1021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611356"/>
              </p:ext>
            </p:extLst>
          </p:nvPr>
        </p:nvGraphicFramePr>
        <p:xfrm>
          <a:off x="540056" y="4105640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4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"/>
                  </a:ext>
                </a:extLst>
              </a:tr>
            </a:tbl>
          </a:graphicData>
        </a:graphic>
      </p:graphicFrame>
      <p:pic>
        <p:nvPicPr>
          <p:cNvPr id="3" name="yt_shape_1721656947809">
            <a:extLst>
              <a:ext uri="{FF2B5EF4-FFF2-40B4-BE49-F238E27FC236}">
                <a16:creationId xmlns:a16="http://schemas.microsoft.com/office/drawing/2014/main" id="{991B5E70-5643-46F8-E031-18E37EA299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B00D3F-1C9D-3FF9-4D5E-611776B96E88}"/>
              </a:ext>
            </a:extLst>
          </p:cNvPr>
          <p:cNvSpPr txBox="1"/>
          <p:nvPr/>
        </p:nvSpPr>
        <p:spPr>
          <a:xfrm>
            <a:off x="7360376" y="134262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CF1373-BC07-9ACA-9980-9CE012F86F53}"/>
              </a:ext>
            </a:extLst>
          </p:cNvPr>
          <p:cNvSpPr txBox="1"/>
          <p:nvPr/>
        </p:nvSpPr>
        <p:spPr>
          <a:xfrm>
            <a:off x="2583708" y="3574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8" name="yt_shape_10218"/>
          <p:cNvSpPr txBox="1"/>
          <p:nvPr/>
        </p:nvSpPr>
        <p:spPr>
          <a:xfrm>
            <a:off x="540000" y="900000"/>
            <a:ext cx="979434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两点之间的距离是多少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两点间的距离是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写出该数轴上到点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的距离和到点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的距离相等的点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点表示的数是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7576C8-7E0D-95E3-653B-49E89E64AF99}"/>
              </a:ext>
            </a:extLst>
          </p:cNvPr>
          <p:cNvSpPr txBox="1"/>
          <p:nvPr/>
        </p:nvSpPr>
        <p:spPr>
          <a:xfrm>
            <a:off x="449989" y="1804170"/>
            <a:ext cx="485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两点间的距离是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5D9A3F-A73F-6C40-4536-E25689A01F66}"/>
              </a:ext>
            </a:extLst>
          </p:cNvPr>
          <p:cNvSpPr txBox="1"/>
          <p:nvPr/>
        </p:nvSpPr>
        <p:spPr>
          <a:xfrm>
            <a:off x="449989" y="2755146"/>
            <a:ext cx="4288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点表示的数是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3" name="yt_shape_1022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因考虑问题不全面而漏解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a2a56"/>
              </a:rPr>
              <a:t>个单位长度的点表示的数是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25" name="yt_table_102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266167"/>
              </p:ext>
            </p:extLst>
          </p:nvPr>
        </p:nvGraphicFramePr>
        <p:xfrm>
          <a:off x="540056" y="2338738"/>
          <a:ext cx="4065906" cy="950976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D61501D-DEBF-48F7-8329-E0518FB6D575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8" name="yt_shape_1022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27" name="yt_image_10227" title="H_41.85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30" name="yt_shape_10230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数形结合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将一刻度尺放在数轴上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567f"/>
              </a:rPr>
              <a:t>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度尺上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对应数轴上的数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那么刻度尺上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对应数轴上的数为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32" name="yt_table_1023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982069"/>
              </p:ext>
            </p:extLst>
          </p:nvPr>
        </p:nvGraphicFramePr>
        <p:xfrm>
          <a:off x="540056" y="3511212"/>
          <a:ext cx="96386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</a:tbl>
          </a:graphicData>
        </a:graphic>
      </p:graphicFrame>
      <p:pic>
        <p:nvPicPr>
          <p:cNvPr id="10231" name="yt_image_10231_skip" title="H_84.24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8392" y="2492896"/>
            <a:ext cx="3953637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34" name="yt_shape_10234"/>
          <p:cNvSpPr txBox="1"/>
          <p:nvPr/>
        </p:nvSpPr>
        <p:spPr>
          <a:xfrm>
            <a:off x="540120" y="40373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数轴的单位长度为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a6da"/>
              </a:rPr>
              <a:t>到原点的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36" name="yt_table_1023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495255"/>
              </p:ext>
            </p:extLst>
          </p:nvPr>
        </p:nvGraphicFramePr>
        <p:xfrm>
          <a:off x="540056" y="5473792"/>
          <a:ext cx="93338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05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</a:tbl>
          </a:graphicData>
        </a:graphic>
      </p:graphicFrame>
      <p:pic>
        <p:nvPicPr>
          <p:cNvPr id="10235" name="yt_image_10235_skip" title="H_23.126928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6611" y="5128064"/>
            <a:ext cx="2997198" cy="29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2EC39E-0D78-FB9B-6100-BE0764767A7F}"/>
              </a:ext>
            </a:extLst>
          </p:cNvPr>
          <p:cNvSpPr txBox="1"/>
          <p:nvPr/>
        </p:nvSpPr>
        <p:spPr>
          <a:xfrm>
            <a:off x="1018465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C5C891-1831-A48A-2DD1-A4640C4D2B76}"/>
              </a:ext>
            </a:extLst>
          </p:cNvPr>
          <p:cNvSpPr txBox="1"/>
          <p:nvPr/>
        </p:nvSpPr>
        <p:spPr>
          <a:xfrm>
            <a:off x="4998297" y="446606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8" name="yt_shape_1023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一个点从数轴上表示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的点开始平移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2a4b"/>
              </a:rPr>
              <a:t>再向右移动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那么终点表示的数是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39" name="yt_table_1023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375402"/>
              </p:ext>
            </p:extLst>
          </p:nvPr>
        </p:nvGraphicFramePr>
        <p:xfrm>
          <a:off x="540056" y="1859435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5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5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506D40F-9072-8829-76BB-16CBB3B11CF2}"/>
              </a:ext>
            </a:extLst>
          </p:cNvPr>
          <p:cNvSpPr txBox="1"/>
          <p:nvPr/>
        </p:nvSpPr>
        <p:spPr>
          <a:xfrm>
            <a:off x="59365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yt_shape_10241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【变式】知平移后的点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平移前的点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6497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小芳在写作业时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不慎将墨水滴在数轴上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根据图中的数值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6c6e,isEnd"/>
              </a:rPr>
              <a:t>判断墨水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盖住部分的整数有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244" name="yt_image_10244" title="H_25.4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8073" y="3450537"/>
            <a:ext cx="3395853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71EB2B-48E6-4490-F59F-05AA81A48144}"/>
              </a:ext>
            </a:extLst>
          </p:cNvPr>
          <p:cNvSpPr txBox="1"/>
          <p:nvPr/>
        </p:nvSpPr>
        <p:spPr>
          <a:xfrm>
            <a:off x="5150696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DA207E-CDE1-7B81-5EB1-623D7C9167A6}"/>
              </a:ext>
            </a:extLst>
          </p:cNvPr>
          <p:cNvSpPr txBox="1"/>
          <p:nvPr/>
        </p:nvSpPr>
        <p:spPr>
          <a:xfrm>
            <a:off x="3193308" y="275514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994</Words>
  <Application>Microsoft Office PowerPoint</Application>
  <PresentationFormat>宽屏</PresentationFormat>
  <Paragraphs>124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2" baseType="lpstr">
      <vt:lpstr>,isEnd</vt:lpstr>
      <vt:lpstr>_⨹_1_00379,isEnd</vt:lpstr>
      <vt:lpstr>_⨹_1_08169,isEnd</vt:lpstr>
      <vt:lpstr>_⨹_1_4567f</vt:lpstr>
      <vt:lpstr>_⨹_1_96497,isEnd</vt:lpstr>
      <vt:lpstr>_⨹_1_a6d65</vt:lpstr>
      <vt:lpstr>_⨹_1_aa0c9</vt:lpstr>
      <vt:lpstr>_⨹_1_be4b6</vt:lpstr>
      <vt:lpstr>_⨹_1_f08a9</vt:lpstr>
      <vt:lpstr>_⨹_12_a2a56</vt:lpstr>
      <vt:lpstr>_⨹_2_f330b</vt:lpstr>
      <vt:lpstr>_⨹_3_9a64c</vt:lpstr>
      <vt:lpstr>_⨹_4_06c6e,isEnd</vt:lpstr>
      <vt:lpstr>_⨹_4_da6da</vt:lpstr>
      <vt:lpstr>_⨹_5_82a4b</vt:lpstr>
      <vt:lpstr>_⨹_6_0ffe2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12</cp:revision>
  <dcterms:created xsi:type="dcterms:W3CDTF">2024-07-22T14:01:11Z</dcterms:created>
  <dcterms:modified xsi:type="dcterms:W3CDTF">2024-07-23T07:29:00Z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