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28" r:id="rId6"/>
    <p:sldId id="308" r:id="rId7"/>
    <p:sldId id="312" r:id="rId8"/>
    <p:sldId id="315" r:id="rId9"/>
    <p:sldId id="317" r:id="rId10"/>
    <p:sldId id="319" r:id="rId11"/>
    <p:sldId id="323" r:id="rId12"/>
    <p:sldId id="329" r:id="rId13"/>
    <p:sldId id="325" r:id="rId14"/>
    <p:sldId id="330" r:id="rId15"/>
    <p:sldId id="326" r:id="rId16"/>
    <p:sldId id="331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6" autoAdjust="0"/>
    <p:restoredTop sz="94660"/>
  </p:normalViewPr>
  <p:slideViewPr>
    <p:cSldViewPr showGuides="1">
      <p:cViewPr varScale="1">
        <p:scale>
          <a:sx n="64" d="100"/>
          <a:sy n="64" d="100"/>
        </p:scale>
        <p:origin x="82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1" name="yt_shape_1077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70" name="yt_image_10770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73" name="yt_shape_10773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加法运算律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74" name="yt_shape_10774"/>
              <p:cNvSpPr txBox="1"/>
              <p:nvPr/>
            </p:nvSpPr>
            <p:spPr>
              <a:xfrm>
                <a:off x="540119" y="1971599"/>
                <a:ext cx="11492915" cy="13887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小明在解题时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先将式子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变形成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19_6a027"/>
                          </a:rPr>
                        </m:ctrlPr>
                      </m:dPr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9_6a027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9_6a027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19_6a027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9_6a027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9_6a027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9_6a027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9_6a027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9_6a027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9_6a027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19_6a027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9_6a027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9_6a027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9_6a027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再计算结果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则变形过程运用了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774" name="yt_shape_107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492915" cy="1388778"/>
              </a:xfrm>
              <a:prstGeom prst="rect">
                <a:avLst/>
              </a:prstGeom>
              <a:blipFill>
                <a:blip r:embed="rId3"/>
                <a:stretch>
                  <a:fillRect l="-1645" r="-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76" name="yt_table_1077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076872"/>
              </p:ext>
            </p:extLst>
          </p:nvPr>
        </p:nvGraphicFramePr>
        <p:xfrm>
          <a:off x="540056" y="3068960"/>
          <a:ext cx="4368800" cy="1901952"/>
        </p:xfrm>
        <a:graphic>
          <a:graphicData uri="http://schemas.openxmlformats.org/drawingml/2006/table">
            <a:tbl>
              <a:tblPr/>
              <a:tblGrid>
                <a:gridCol w="4368800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加法交换律和加法结合律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</a:tbl>
          </a:graphicData>
        </a:graphic>
      </p:graphicFrame>
      <p:pic>
        <p:nvPicPr>
          <p:cNvPr id="3" name="yt_shape_1721657021195">
            <a:extLst>
              <a:ext uri="{FF2B5EF4-FFF2-40B4-BE49-F238E27FC236}">
                <a16:creationId xmlns:a16="http://schemas.microsoft.com/office/drawing/2014/main" id="{B5D380B0-1A3B-5D94-BFE5-E643CD6876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E3692A-7265-E356-5F16-B78B85A371F4}"/>
              </a:ext>
            </a:extLst>
          </p:cNvPr>
          <p:cNvSpPr txBox="1"/>
          <p:nvPr/>
        </p:nvSpPr>
        <p:spPr>
          <a:xfrm>
            <a:off x="5352674" y="263288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0" name="yt_shape_10820"/>
          <p:cNvSpPr txBox="1"/>
          <p:nvPr/>
        </p:nvSpPr>
        <p:spPr>
          <a:xfrm>
            <a:off x="551384" y="1314671"/>
            <a:ext cx="8412559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93D016-119E-0047-DA5D-680DC7A4DDA8}"/>
              </a:ext>
            </a:extLst>
          </p:cNvPr>
          <p:cNvSpPr txBox="1"/>
          <p:nvPr/>
        </p:nvSpPr>
        <p:spPr>
          <a:xfrm>
            <a:off x="461373" y="1743353"/>
            <a:ext cx="8511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35B6D9-CA5B-4860-4F87-21EA46E32738}"/>
              </a:ext>
            </a:extLst>
          </p:cNvPr>
          <p:cNvSpPr txBox="1"/>
          <p:nvPr/>
        </p:nvSpPr>
        <p:spPr>
          <a:xfrm>
            <a:off x="1660546" y="2218841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C020F2-8CC0-84EC-8789-90C6477FFC1B}"/>
              </a:ext>
            </a:extLst>
          </p:cNvPr>
          <p:cNvSpPr txBox="1"/>
          <p:nvPr/>
        </p:nvSpPr>
        <p:spPr>
          <a:xfrm>
            <a:off x="1660546" y="26943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82D4A2-DCE5-356F-276B-235642EB33A5}"/>
              </a:ext>
            </a:extLst>
          </p:cNvPr>
          <p:cNvSpPr txBox="1"/>
          <p:nvPr/>
        </p:nvSpPr>
        <p:spPr>
          <a:xfrm>
            <a:off x="461373" y="3645305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9C4363-B319-1578-F116-B4531F5B9CDA}"/>
              </a:ext>
            </a:extLst>
          </p:cNvPr>
          <p:cNvSpPr txBox="1"/>
          <p:nvPr/>
        </p:nvSpPr>
        <p:spPr>
          <a:xfrm>
            <a:off x="1636386" y="4120793"/>
            <a:ext cx="510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907E4E-757D-77FA-B0AC-AFFE493D47EF}"/>
              </a:ext>
            </a:extLst>
          </p:cNvPr>
          <p:cNvSpPr txBox="1"/>
          <p:nvPr/>
        </p:nvSpPr>
        <p:spPr>
          <a:xfrm>
            <a:off x="1636386" y="459628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4099F1-4F51-4452-BD7F-2C5099EA7700}"/>
              </a:ext>
            </a:extLst>
          </p:cNvPr>
          <p:cNvSpPr txBox="1"/>
          <p:nvPr/>
        </p:nvSpPr>
        <p:spPr>
          <a:xfrm>
            <a:off x="1636386" y="507176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384" y="764704"/>
            <a:ext cx="472437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用适当的方法计算下列各题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24" name="yt_shape_10824"/>
              <p:cNvSpPr txBox="1"/>
              <p:nvPr/>
            </p:nvSpPr>
            <p:spPr>
              <a:xfrm>
                <a:off x="540000" y="900000"/>
                <a:ext cx="7370992" cy="2305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24" name="yt_shape_10824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70992" cy="2305118"/>
              </a:xfrm>
              <a:prstGeom prst="rect">
                <a:avLst/>
              </a:prstGeom>
              <a:blipFill>
                <a:blip r:embed="rId2"/>
                <a:stretch>
                  <a:fillRect l="-2564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3AB454E-766C-4B46-0502-45C837629D5D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7479792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A3AB454E-766C-4B46-0502-45C837629D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7479792" cy="801701"/>
              </a:xfrm>
              <a:prstGeom prst="rect">
                <a:avLst/>
              </a:prstGeom>
              <a:blipFill>
                <a:blip r:embed="rId3"/>
                <a:stretch>
                  <a:fillRect l="-1304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15AEBCE-8FB5-34EC-D1FE-7115D809246C}"/>
              </a:ext>
            </a:extLst>
          </p:cNvPr>
          <p:cNvSpPr txBox="1"/>
          <p:nvPr/>
        </p:nvSpPr>
        <p:spPr>
          <a:xfrm>
            <a:off x="1638842" y="223616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25CEC7-5079-C870-17EF-31087CD9D2BF}"/>
              </a:ext>
            </a:extLst>
          </p:cNvPr>
          <p:cNvSpPr txBox="1"/>
          <p:nvPr/>
        </p:nvSpPr>
        <p:spPr>
          <a:xfrm>
            <a:off x="1638842" y="2711649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8" name="yt_shape_10828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一只蜗牛从某点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在一直线上来回爬行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8b79"/>
              </a:rPr>
              <a:t>假定向右爬行的路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向左爬行的路程记为负数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爬过的各段路程依次为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蜗牛最后是否爬回出发点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62bdb"/>
              </a:rPr>
              <a:t>）＋（－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所以蜗牛最后爬回出发点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蜗牛在离开出发点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最远时是多少厘米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厘米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1D68BD-5798-0F96-6533-288F873D57FA}"/>
              </a:ext>
            </a:extLst>
          </p:cNvPr>
          <p:cNvSpPr txBox="1"/>
          <p:nvPr/>
        </p:nvSpPr>
        <p:spPr>
          <a:xfrm>
            <a:off x="450108" y="2755146"/>
            <a:ext cx="111905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62bdb"/>
              </a:rPr>
              <a:t>）＋（－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B4C1A9-FB06-6DE2-51F2-6EF94CA7AFB0}"/>
              </a:ext>
            </a:extLst>
          </p:cNvPr>
          <p:cNvSpPr txBox="1"/>
          <p:nvPr/>
        </p:nvSpPr>
        <p:spPr>
          <a:xfrm>
            <a:off x="450108" y="3230634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87BE7B-F44F-382D-ECC6-5F9A5878FC0F}"/>
              </a:ext>
            </a:extLst>
          </p:cNvPr>
          <p:cNvSpPr txBox="1"/>
          <p:nvPr/>
        </p:nvSpPr>
        <p:spPr>
          <a:xfrm>
            <a:off x="450108" y="370612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所以蜗牛最后爬回出发点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479095-9C84-5531-30CA-D22D23181005}"/>
              </a:ext>
            </a:extLst>
          </p:cNvPr>
          <p:cNvSpPr txBox="1"/>
          <p:nvPr/>
        </p:nvSpPr>
        <p:spPr>
          <a:xfrm>
            <a:off x="450108" y="4657098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厘米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4" name="yt_shape_1083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在爬行过程中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厘米奖励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粒芝麻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则蜗牛共得多少粒芝麻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bd9f5"/>
              </a:rPr>
              <a:t>｜＋｜－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厘米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即蜗牛共得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粒芝麻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550567-85B0-6835-4F28-7B6BD0FDC394}"/>
              </a:ext>
            </a:extLst>
          </p:cNvPr>
          <p:cNvSpPr txBox="1"/>
          <p:nvPr/>
        </p:nvSpPr>
        <p:spPr>
          <a:xfrm>
            <a:off x="450108" y="1328682"/>
            <a:ext cx="112625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bd9f5"/>
              </a:rPr>
              <a:t>｜＋｜－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8332CF-DD99-51D9-0F27-0D1E5FC2611A}"/>
              </a:ext>
            </a:extLst>
          </p:cNvPr>
          <p:cNvSpPr txBox="1"/>
          <p:nvPr/>
        </p:nvSpPr>
        <p:spPr>
          <a:xfrm>
            <a:off x="450108" y="180417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厘米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2F7454-CE95-51ED-B8BC-B0AAE1A9CC71}"/>
              </a:ext>
            </a:extLst>
          </p:cNvPr>
          <p:cNvSpPr txBox="1"/>
          <p:nvPr/>
        </p:nvSpPr>
        <p:spPr>
          <a:xfrm>
            <a:off x="450108" y="227965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E9CB9C-40DE-D7B1-4F65-EBC139EB77A0}"/>
              </a:ext>
            </a:extLst>
          </p:cNvPr>
          <p:cNvSpPr txBox="1"/>
          <p:nvPr/>
        </p:nvSpPr>
        <p:spPr>
          <a:xfrm>
            <a:off x="450108" y="2755146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即蜗牛共得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粒芝麻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7" name="yt_shape_1083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36" name="yt_image_10836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39" name="yt_shape_10839"/>
          <p:cNvSpPr txBox="1"/>
          <p:nvPr/>
        </p:nvSpPr>
        <p:spPr>
          <a:xfrm>
            <a:off x="540119" y="1431377"/>
            <a:ext cx="11111999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个数分别填入图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7e33"/>
              </a:rPr>
              <a:t>的方阵图中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已给出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使得每行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斜对角的三个数相加都相等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填写答案不唯一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3_48f40"/>
              </a:rPr>
              <a:t>但方阵图中每行、每列、斜对角的三个数相加之和为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itchFamily="24"/>
              <a:ea typeface="宋体" pitchFamily="24"/>
            </a:endParaRPr>
          </a:p>
        </p:txBody>
      </p:sp>
      <p:pic>
        <p:nvPicPr>
          <p:cNvPr id="10842" name="yt_image_10842" title="H_110.9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55181"/>
          <a:stretch/>
        </p:blipFill>
        <p:spPr bwMode="auto">
          <a:xfrm>
            <a:off x="5231904" y="3374872"/>
            <a:ext cx="1244850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3FC532-29C5-9F5D-6AA3-B1DC6CB280C0}"/>
              </a:ext>
            </a:extLst>
          </p:cNvPr>
          <p:cNvSpPr txBox="1"/>
          <p:nvPr/>
        </p:nvSpPr>
        <p:spPr>
          <a:xfrm>
            <a:off x="450108" y="2335547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填写答案不唯一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3_48f40"/>
              </a:rPr>
              <a:t>但方阵图中每行、每列、斜对角的三个数相加之和为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2E5FB1-AD28-DCFF-B4ED-B0F85B0D690D}"/>
              </a:ext>
            </a:extLst>
          </p:cNvPr>
          <p:cNvSpPr txBox="1"/>
          <p:nvPr/>
        </p:nvSpPr>
        <p:spPr>
          <a:xfrm>
            <a:off x="450108" y="281103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CADAD0F-4404-2D79-A615-763CBC267C42}"/>
              </a:ext>
            </a:extLst>
          </p:cNvPr>
          <p:cNvSpPr/>
          <p:nvPr/>
        </p:nvSpPr>
        <p:spPr>
          <a:xfrm>
            <a:off x="5299283" y="3462189"/>
            <a:ext cx="252449" cy="197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B94BB9D-61BE-900D-5C88-A060E3544EDA}"/>
              </a:ext>
            </a:extLst>
          </p:cNvPr>
          <p:cNvSpPr/>
          <p:nvPr/>
        </p:nvSpPr>
        <p:spPr>
          <a:xfrm>
            <a:off x="5718526" y="3487318"/>
            <a:ext cx="172190" cy="17991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C083C7D-0F0F-4B2D-3171-F3C85B48FB1F}"/>
              </a:ext>
            </a:extLst>
          </p:cNvPr>
          <p:cNvSpPr/>
          <p:nvPr/>
        </p:nvSpPr>
        <p:spPr>
          <a:xfrm>
            <a:off x="6032959" y="3487318"/>
            <a:ext cx="277001" cy="17991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23AFB59-C068-0B19-2AEE-D26E0DFE2077}"/>
              </a:ext>
            </a:extLst>
          </p:cNvPr>
          <p:cNvSpPr/>
          <p:nvPr/>
        </p:nvSpPr>
        <p:spPr>
          <a:xfrm>
            <a:off x="5351688" y="3854640"/>
            <a:ext cx="164703" cy="17991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E51A093-60AF-A473-8828-4976436E1A9D}"/>
              </a:ext>
            </a:extLst>
          </p:cNvPr>
          <p:cNvSpPr/>
          <p:nvPr/>
        </p:nvSpPr>
        <p:spPr>
          <a:xfrm>
            <a:off x="6025473" y="3854640"/>
            <a:ext cx="291973" cy="17991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F55C6C1-0932-99ED-6B98-0A8E503678CB}"/>
              </a:ext>
            </a:extLst>
          </p:cNvPr>
          <p:cNvSpPr/>
          <p:nvPr/>
        </p:nvSpPr>
        <p:spPr>
          <a:xfrm>
            <a:off x="5389121" y="4229459"/>
            <a:ext cx="119783" cy="1724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FFDC04D-DDCD-E4A0-E40A-5B87C24FB2BF}"/>
              </a:ext>
            </a:extLst>
          </p:cNvPr>
          <p:cNvSpPr/>
          <p:nvPr/>
        </p:nvSpPr>
        <p:spPr>
          <a:xfrm>
            <a:off x="5658634" y="4229459"/>
            <a:ext cx="291974" cy="1724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01D6CE5-4AD8-F1AA-0EB2-98A9300F3FB3}"/>
              </a:ext>
            </a:extLst>
          </p:cNvPr>
          <p:cNvSpPr/>
          <p:nvPr/>
        </p:nvSpPr>
        <p:spPr>
          <a:xfrm>
            <a:off x="6100338" y="4221962"/>
            <a:ext cx="149730" cy="17991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animBg="1"/>
      <p:bldP spid="5" grpId="0" animBg="1"/>
      <p:bldP spid="6" grpId="0" animBg="1"/>
      <p:bldP spid="10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376" y="908720"/>
            <a:ext cx="1108923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根据图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中给出的数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对照图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中的填写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也使每行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每列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6_14581"/>
              </a:rPr>
              <a:t>斜对角的三个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数相加都相等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C646A7-4C9B-1362-580E-580B044AC31B}"/>
              </a:ext>
            </a:extLst>
          </p:cNvPr>
          <p:cNvSpPr txBox="1"/>
          <p:nvPr/>
        </p:nvSpPr>
        <p:spPr>
          <a:xfrm>
            <a:off x="479376" y="1961316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中各方格的数等于图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中相应各方格的数加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82a02"/>
              </a:rPr>
              <a:t>答案不唯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7C8856-2684-C4EB-AEB1-5F844E1F5F1C}"/>
              </a:ext>
            </a:extLst>
          </p:cNvPr>
          <p:cNvSpPr txBox="1"/>
          <p:nvPr/>
        </p:nvSpPr>
        <p:spPr>
          <a:xfrm>
            <a:off x="479376" y="2436804"/>
            <a:ext cx="94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0842" title="H_110.9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55190"/>
          <a:stretch/>
        </p:blipFill>
        <p:spPr bwMode="auto">
          <a:xfrm>
            <a:off x="4849279" y="3013912"/>
            <a:ext cx="1244608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549F225-B3FD-E0C2-BCCF-6AF990DC49F1}"/>
              </a:ext>
            </a:extLst>
          </p:cNvPr>
          <p:cNvSpPr/>
          <p:nvPr/>
        </p:nvSpPr>
        <p:spPr>
          <a:xfrm>
            <a:off x="5015880" y="3126404"/>
            <a:ext cx="284487" cy="17991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EE44358-BBBA-0462-3570-76F7C1AC9074}"/>
              </a:ext>
            </a:extLst>
          </p:cNvPr>
          <p:cNvSpPr/>
          <p:nvPr/>
        </p:nvSpPr>
        <p:spPr>
          <a:xfrm>
            <a:off x="5402932" y="3126404"/>
            <a:ext cx="271760" cy="17991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447F34C-7393-332C-68F2-7BA10ACAA256}"/>
              </a:ext>
            </a:extLst>
          </p:cNvPr>
          <p:cNvSpPr/>
          <p:nvPr/>
        </p:nvSpPr>
        <p:spPr>
          <a:xfrm>
            <a:off x="5751621" y="3126404"/>
            <a:ext cx="302637" cy="17991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B6017B1-E644-35E0-A7D2-BAA7386EB4D9}"/>
              </a:ext>
            </a:extLst>
          </p:cNvPr>
          <p:cNvSpPr/>
          <p:nvPr/>
        </p:nvSpPr>
        <p:spPr>
          <a:xfrm>
            <a:off x="5075772" y="3493726"/>
            <a:ext cx="172190" cy="17991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B777417-A8CE-0DE8-9E6D-749A3315C544}"/>
              </a:ext>
            </a:extLst>
          </p:cNvPr>
          <p:cNvSpPr/>
          <p:nvPr/>
        </p:nvSpPr>
        <p:spPr>
          <a:xfrm>
            <a:off x="5771148" y="3493726"/>
            <a:ext cx="283110" cy="19708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7ECA467-1AE9-6ABA-EFA6-C95F1F25C481}"/>
              </a:ext>
            </a:extLst>
          </p:cNvPr>
          <p:cNvSpPr/>
          <p:nvPr/>
        </p:nvSpPr>
        <p:spPr>
          <a:xfrm>
            <a:off x="5023367" y="3868545"/>
            <a:ext cx="269514" cy="1724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0A8E701-8409-E8EF-B72A-EF13EAC7060C}"/>
              </a:ext>
            </a:extLst>
          </p:cNvPr>
          <p:cNvSpPr/>
          <p:nvPr/>
        </p:nvSpPr>
        <p:spPr>
          <a:xfrm>
            <a:off x="5382719" y="3861048"/>
            <a:ext cx="291973" cy="17991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093DD5C-7DE1-0626-18D4-D776FE15367E}"/>
              </a:ext>
            </a:extLst>
          </p:cNvPr>
          <p:cNvSpPr/>
          <p:nvPr/>
        </p:nvSpPr>
        <p:spPr>
          <a:xfrm>
            <a:off x="5834980" y="3868545"/>
            <a:ext cx="119784" cy="1724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90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8" name="yt_shape_10778"/>
          <p:cNvSpPr txBox="1"/>
          <p:nvPr/>
        </p:nvSpPr>
        <p:spPr>
          <a:xfrm>
            <a:off x="540000" y="900000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下列运用加法运算律变形正确的是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79" name="yt_table_10779" title="H_150.8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2628328"/>
                  </p:ext>
                </p:extLst>
              </p:nvPr>
            </p:nvGraphicFramePr>
            <p:xfrm>
              <a:off x="540056" y="1379303"/>
              <a:ext cx="7110414" cy="1915987"/>
            </p:xfrm>
            <a:graphic>
              <a:graphicData uri="http://schemas.openxmlformats.org/drawingml/2006/table">
                <a:tbl>
                  <a:tblPr/>
                  <a:tblGrid>
                    <a:gridCol w="7110414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779" name="yt_table_10779" descr="{&quot;rangeId&quot;:3,&quot;type&quot;:&quot;Option&quot;}" title="H_150.8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2628328"/>
                  </p:ext>
                </p:extLst>
              </p:nvPr>
            </p:nvGraphicFramePr>
            <p:xfrm>
              <a:off x="540056" y="1379303"/>
              <a:ext cx="7110414" cy="1915987"/>
            </p:xfrm>
            <a:graphic>
              <a:graphicData uri="http://schemas.openxmlformats.org/drawingml/2006/table">
                <a:tbl>
                  <a:tblPr/>
                  <a:tblGrid>
                    <a:gridCol w="7110414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0"/>
                      </a:ext>
                    </a:extLst>
                  </a:tr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471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80" name="yt_shape_10780"/>
              <p:cNvSpPr txBox="1"/>
              <p:nvPr/>
            </p:nvSpPr>
            <p:spPr>
              <a:xfrm>
                <a:off x="540120" y="3345655"/>
                <a:ext cx="11492915" cy="11083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在计算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要使该题可用简便方法计算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895d0"/>
                  </a:rPr>
                  <a:t>中可以填入的数值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780" name="yt_shape_1078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345655"/>
                <a:ext cx="11492915" cy="1108317"/>
              </a:xfrm>
              <a:prstGeom prst="rect">
                <a:avLst/>
              </a:prstGeom>
              <a:blipFill>
                <a:blip r:embed="rId3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82" name="yt_table_10782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717759"/>
                  </p:ext>
                </p:extLst>
              </p:nvPr>
            </p:nvGraphicFramePr>
            <p:xfrm>
              <a:off x="540056" y="4504760"/>
              <a:ext cx="7628891" cy="643065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203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205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2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782" name="yt_table_10782" descr="{&quot;rangeId&quot;:4,&quot;type&quot;:&quot;Option&quot;}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717759"/>
                  </p:ext>
                </p:extLst>
              </p:nvPr>
            </p:nvGraphicFramePr>
            <p:xfrm>
              <a:off x="540056" y="4504760"/>
              <a:ext cx="7628891" cy="643065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203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205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206"/>
                        </a:ext>
                      </a:extLst>
                    </a:gridCol>
                  </a:tblGrid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6374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588" r="-167941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8920" r="-58172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96667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F573480-37A0-AC78-A2EF-A9758C7287A2}"/>
              </a:ext>
            </a:extLst>
          </p:cNvPr>
          <p:cNvSpPr txBox="1"/>
          <p:nvPr/>
        </p:nvSpPr>
        <p:spPr>
          <a:xfrm>
            <a:off x="6012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D832CA-F64D-D374-51EF-CE3E014AB3ED}"/>
              </a:ext>
            </a:extLst>
          </p:cNvPr>
          <p:cNvSpPr txBox="1"/>
          <p:nvPr/>
        </p:nvSpPr>
        <p:spPr>
          <a:xfrm>
            <a:off x="1364509" y="39720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3" name="yt_shape_10783"/>
          <p:cNvSpPr txBox="1"/>
          <p:nvPr/>
        </p:nvSpPr>
        <p:spPr>
          <a:xfrm>
            <a:off x="540000" y="900000"/>
            <a:ext cx="620682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运用加法的运算律计算下列各题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A7F791-F505-CD3E-02BA-854E87258DD1}"/>
              </a:ext>
            </a:extLst>
          </p:cNvPr>
          <p:cNvSpPr txBox="1"/>
          <p:nvPr/>
        </p:nvSpPr>
        <p:spPr>
          <a:xfrm>
            <a:off x="449989" y="1804170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99FBA2-8B50-53F6-5618-CECD0D5FBB86}"/>
              </a:ext>
            </a:extLst>
          </p:cNvPr>
          <p:cNvSpPr txBox="1"/>
          <p:nvPr/>
        </p:nvSpPr>
        <p:spPr>
          <a:xfrm>
            <a:off x="1703512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7EC057-676A-EBCB-66E0-DC6901725DDB}"/>
              </a:ext>
            </a:extLst>
          </p:cNvPr>
          <p:cNvSpPr txBox="1"/>
          <p:nvPr/>
        </p:nvSpPr>
        <p:spPr>
          <a:xfrm>
            <a:off x="1703512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2777FA-58D7-A61F-7632-18D1C31F6B88}"/>
              </a:ext>
            </a:extLst>
          </p:cNvPr>
          <p:cNvSpPr txBox="1"/>
          <p:nvPr/>
        </p:nvSpPr>
        <p:spPr>
          <a:xfrm>
            <a:off x="449989" y="3706122"/>
            <a:ext cx="632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F21170-8B7F-9983-FD5E-41A6FE5309FD}"/>
              </a:ext>
            </a:extLst>
          </p:cNvPr>
          <p:cNvSpPr txBox="1"/>
          <p:nvPr/>
        </p:nvSpPr>
        <p:spPr>
          <a:xfrm>
            <a:off x="1631504" y="418161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80865F-93E0-46BE-16B7-40504D89922B}"/>
              </a:ext>
            </a:extLst>
          </p:cNvPr>
          <p:cNvSpPr txBox="1"/>
          <p:nvPr/>
        </p:nvSpPr>
        <p:spPr>
          <a:xfrm>
            <a:off x="1631504" y="465709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88" name="yt_shape_10788"/>
              <p:cNvSpPr txBox="1"/>
              <p:nvPr/>
            </p:nvSpPr>
            <p:spPr>
              <a:xfrm>
                <a:off x="540000" y="900000"/>
                <a:ext cx="5791970" cy="23046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88" name="yt_shape_10788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91970" cy="2304670"/>
              </a:xfrm>
              <a:prstGeom prst="rect">
                <a:avLst/>
              </a:prstGeom>
              <a:blipFill>
                <a:blip r:embed="rId2"/>
                <a:stretch>
                  <a:fillRect l="-3263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27AB86-5E0F-6C33-7A9A-FDE8258DC36D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5916041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8B27AB86-5E0F-6C33-7A9A-FDE8258DC3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5916041" cy="801700"/>
              </a:xfrm>
              <a:prstGeom prst="rect">
                <a:avLst/>
              </a:prstGeom>
              <a:blipFill>
                <a:blip r:embed="rId3"/>
                <a:stretch>
                  <a:fillRect l="-1649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B364DA9-1951-A012-891B-E16972DA11CC}"/>
              </a:ext>
            </a:extLst>
          </p:cNvPr>
          <p:cNvSpPr txBox="1"/>
          <p:nvPr/>
        </p:nvSpPr>
        <p:spPr>
          <a:xfrm>
            <a:off x="1689145" y="223571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F74F60-E9CA-39AF-C926-75EAC245D308}"/>
              </a:ext>
            </a:extLst>
          </p:cNvPr>
          <p:cNvSpPr txBox="1"/>
          <p:nvPr/>
        </p:nvSpPr>
        <p:spPr>
          <a:xfrm>
            <a:off x="1689145" y="271120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2" name="yt_shape_10792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加法运算律在实际生活中的应用</a:t>
            </a:r>
          </a:p>
        </p:txBody>
      </p:sp>
      <p:sp>
        <p:nvSpPr>
          <p:cNvPr id="10793" name="yt_shape_10793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一个升降机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第三次下降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第四次下降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c5e7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这时升降机在初始位置的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94" name="yt_table_107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321576"/>
              </p:ext>
            </p:extLst>
          </p:nvPr>
        </p:nvGraphicFramePr>
        <p:xfrm>
          <a:off x="540056" y="2348869"/>
          <a:ext cx="5283518" cy="950976"/>
        </p:xfrm>
        <a:graphic>
          <a:graphicData uri="http://schemas.openxmlformats.org/drawingml/2006/table">
            <a:tbl>
              <a:tblPr/>
              <a:tblGrid>
                <a:gridCol w="3116580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2166938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</a:tbl>
          </a:graphicData>
        </a:graphic>
      </p:graphicFrame>
      <p:sp>
        <p:nvSpPr>
          <p:cNvPr id="10796" name="yt_shape_10796"/>
          <p:cNvSpPr txBox="1"/>
          <p:nvPr/>
        </p:nvSpPr>
        <p:spPr>
          <a:xfrm>
            <a:off x="540119" y="33504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地的海拔为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地的海拔比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地的海拔比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1e16"/>
              </a:rPr>
              <a:t>地低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地的海拔为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97" name="yt_table_107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313066"/>
              </p:ext>
            </p:extLst>
          </p:nvPr>
        </p:nvGraphicFramePr>
        <p:xfrm>
          <a:off x="540056" y="4309858"/>
          <a:ext cx="4843780" cy="950976"/>
        </p:xfrm>
        <a:graphic>
          <a:graphicData uri="http://schemas.openxmlformats.org/drawingml/2006/table">
            <a:tbl>
              <a:tblPr/>
              <a:tblGrid>
                <a:gridCol w="3116580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785m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790m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795m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</a:tbl>
          </a:graphicData>
        </a:graphic>
      </p:graphicFrame>
      <p:sp>
        <p:nvSpPr>
          <p:cNvPr id="10799" name="yt_shape_10799"/>
          <p:cNvSpPr txBox="1"/>
          <p:nvPr/>
        </p:nvSpPr>
        <p:spPr>
          <a:xfrm>
            <a:off x="540119" y="53114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李老师的微信钱包中有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给朋友转账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又收到微信红包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ca5b,isEnd"/>
              </a:rPr>
              <a:t>买东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西又支付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这时微信钱包中还有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021272">
            <a:extLst>
              <a:ext uri="{FF2B5EF4-FFF2-40B4-BE49-F238E27FC236}">
                <a16:creationId xmlns:a16="http://schemas.microsoft.com/office/drawing/2014/main" id="{DBCCC268-DFCB-D50C-E1A4-24E983F828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2F448F-D368-C5E2-3436-D4FBD97AE9F7}"/>
              </a:ext>
            </a:extLst>
          </p:cNvPr>
          <p:cNvSpPr txBox="1"/>
          <p:nvPr/>
        </p:nvSpPr>
        <p:spPr>
          <a:xfrm>
            <a:off x="44125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8069F2-E007-17FF-B054-4AAAF5415D20}"/>
              </a:ext>
            </a:extLst>
          </p:cNvPr>
          <p:cNvSpPr txBox="1"/>
          <p:nvPr/>
        </p:nvSpPr>
        <p:spPr>
          <a:xfrm>
            <a:off x="4033096" y="37791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8110D2-7DE7-7A8B-707A-12BA2F2E9AD7}"/>
              </a:ext>
            </a:extLst>
          </p:cNvPr>
          <p:cNvSpPr txBox="1"/>
          <p:nvPr/>
        </p:nvSpPr>
        <p:spPr>
          <a:xfrm>
            <a:off x="5784108" y="57400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0" name="yt_shape_1080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年前四个月盈亏的情况如下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盈余为正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77fc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年前四个月该公司总的盈亏情况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280]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盈余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EAB8A8-5688-3C4A-3AB2-7093A1CF1581}"/>
              </a:ext>
            </a:extLst>
          </p:cNvPr>
          <p:cNvSpPr txBox="1"/>
          <p:nvPr/>
        </p:nvSpPr>
        <p:spPr>
          <a:xfrm>
            <a:off x="450108" y="1804170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AD21F6-2F62-A2B0-02FC-561F40B07156}"/>
              </a:ext>
            </a:extLst>
          </p:cNvPr>
          <p:cNvSpPr txBox="1"/>
          <p:nvPr/>
        </p:nvSpPr>
        <p:spPr>
          <a:xfrm>
            <a:off x="917297" y="2279658"/>
            <a:ext cx="683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280]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B177DF-B177-4EBC-A220-CC0F7B05DE3F}"/>
              </a:ext>
            </a:extLst>
          </p:cNvPr>
          <p:cNvSpPr txBox="1"/>
          <p:nvPr/>
        </p:nvSpPr>
        <p:spPr>
          <a:xfrm>
            <a:off x="917297" y="2755146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4596B9-B887-90CB-E2F2-DEE0AEADAF5C}"/>
              </a:ext>
            </a:extLst>
          </p:cNvPr>
          <p:cNvSpPr txBox="1"/>
          <p:nvPr/>
        </p:nvSpPr>
        <p:spPr>
          <a:xfrm>
            <a:off x="917297" y="323063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715D57-7782-C9BB-099F-E4B75F29FEE3}"/>
              </a:ext>
            </a:extLst>
          </p:cNvPr>
          <p:cNvSpPr txBox="1"/>
          <p:nvPr/>
        </p:nvSpPr>
        <p:spPr>
          <a:xfrm>
            <a:off x="450108" y="3706122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盈余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03" name="yt_shape_10803"/>
              <p:cNvSpPr txBox="1"/>
              <p:nvPr/>
            </p:nvSpPr>
            <p:spPr>
              <a:xfrm>
                <a:off x="540000" y="900000"/>
                <a:ext cx="6155531" cy="38810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运用加法运算律时出现符号错误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03" name="yt_shape_10803" descr="{&quot;rangeId&quot;:1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55531" cy="3881062"/>
              </a:xfrm>
              <a:prstGeom prst="rect">
                <a:avLst/>
              </a:prstGeom>
              <a:blipFill>
                <a:blip r:embed="rId2"/>
                <a:stretch>
                  <a:fillRect l="-3072" t="-1415" r="-2081" b="-1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095820E-8BC7-2C74-35DD-29D19ECD9653}"/>
                  </a:ext>
                </a:extLst>
              </p:cNvPr>
              <p:cNvSpPr txBox="1"/>
              <p:nvPr/>
            </p:nvSpPr>
            <p:spPr>
              <a:xfrm>
                <a:off x="449989" y="2004132"/>
                <a:ext cx="459016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0, 'pageBreak': True}">
                <a:extLst>
                  <a:ext uri="{FF2B5EF4-FFF2-40B4-BE49-F238E27FC236}">
                    <a16:creationId xmlns:a16="http://schemas.microsoft.com/office/drawing/2014/main" id="{C095820E-8BC7-2C74-35DD-29D19ECD96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132"/>
                <a:ext cx="4590161" cy="769061"/>
              </a:xfrm>
              <a:prstGeom prst="rect">
                <a:avLst/>
              </a:prstGeom>
              <a:blipFill>
                <a:blip r:embed="rId3"/>
                <a:stretch>
                  <a:fillRect l="-212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BB98B5-5CC2-FAE0-584F-CFB0F912C12D}"/>
                  </a:ext>
                </a:extLst>
              </p:cNvPr>
              <p:cNvSpPr txBox="1"/>
              <p:nvPr/>
            </p:nvSpPr>
            <p:spPr>
              <a:xfrm>
                <a:off x="1629481" y="2679581"/>
                <a:ext cx="3962463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BB98B5-5CC2-FAE0-584F-CFB0F912C1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481" y="2679581"/>
                <a:ext cx="3962463" cy="801701"/>
              </a:xfrm>
              <a:prstGeom prst="rect">
                <a:avLst/>
              </a:prstGeom>
              <a:blipFill>
                <a:blip r:embed="rId4"/>
                <a:stretch>
                  <a:fillRect l="-2308" b="-1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90FE9D-3F87-2D08-A717-D647148E36D5}"/>
                  </a:ext>
                </a:extLst>
              </p:cNvPr>
              <p:cNvSpPr txBox="1"/>
              <p:nvPr/>
            </p:nvSpPr>
            <p:spPr>
              <a:xfrm>
                <a:off x="1629481" y="3387670"/>
                <a:ext cx="1623124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90FE9D-3F87-2D08-A717-D647148E3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481" y="3387670"/>
                <a:ext cx="1623124" cy="768045"/>
              </a:xfrm>
              <a:prstGeom prst="rect">
                <a:avLst/>
              </a:prstGeom>
              <a:blipFill>
                <a:blip r:embed="rId5"/>
                <a:stretch>
                  <a:fillRect l="-561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C1FE75-E583-22D5-4B31-B8FC44F53036}"/>
                  </a:ext>
                </a:extLst>
              </p:cNvPr>
              <p:cNvSpPr txBox="1"/>
              <p:nvPr/>
            </p:nvSpPr>
            <p:spPr>
              <a:xfrm>
                <a:off x="1629481" y="4062103"/>
                <a:ext cx="1470724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AC1FE75-E583-22D5-4B31-B8FC44F530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481" y="4062103"/>
                <a:ext cx="1470724" cy="728231"/>
              </a:xfrm>
              <a:prstGeom prst="rect">
                <a:avLst/>
              </a:prstGeom>
              <a:blipFill>
                <a:blip r:embed="rId6"/>
                <a:stretch>
                  <a:fillRect l="-6198" r="-661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9" name="yt_shape_1080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08" name="yt_image_10808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1" name="yt_shape_10811"/>
          <p:cNvSpPr txBox="1"/>
          <p:nvPr/>
        </p:nvSpPr>
        <p:spPr>
          <a:xfrm>
            <a:off x="540000" y="1482165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0A8078-DBFF-D14E-4E47-60E275A6B4E6}"/>
              </a:ext>
            </a:extLst>
          </p:cNvPr>
          <p:cNvSpPr txBox="1"/>
          <p:nvPr/>
        </p:nvSpPr>
        <p:spPr>
          <a:xfrm>
            <a:off x="5707789" y="143535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812"/>
          <p:cNvSpPr txBox="1"/>
          <p:nvPr/>
        </p:nvSpPr>
        <p:spPr>
          <a:xfrm>
            <a:off x="539008" y="207083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【变式】变条件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的所有整数的和为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小明在写作业时不慎将污渍弄在数轴上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2b8e,isEnd"/>
              </a:rPr>
              <a:t>判断污渍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盖住部分的所有整数的和是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7" name="yt_image_10815" title="H_60.3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5756" y="4141241"/>
            <a:ext cx="4398264" cy="76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80B50AF-3641-0E87-24F9-B7CB7B0496E1}"/>
              </a:ext>
            </a:extLst>
          </p:cNvPr>
          <p:cNvSpPr txBox="1"/>
          <p:nvPr/>
        </p:nvSpPr>
        <p:spPr>
          <a:xfrm>
            <a:off x="6697396" y="249951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6821EF7-27F4-4CBB-384B-1214FC83B44C}"/>
              </a:ext>
            </a:extLst>
          </p:cNvPr>
          <p:cNvSpPr txBox="1"/>
          <p:nvPr/>
        </p:nvSpPr>
        <p:spPr>
          <a:xfrm>
            <a:off x="4411397" y="34504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7" name="yt_shape_10817"/>
          <p:cNvSpPr txBox="1"/>
          <p:nvPr/>
        </p:nvSpPr>
        <p:spPr>
          <a:xfrm>
            <a:off x="479376" y="1124744"/>
            <a:ext cx="11492915" cy="9977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08CAA6-A951-14F7-FE44-98098B15B2B7}"/>
              </a:ext>
            </a:extLst>
          </p:cNvPr>
          <p:cNvSpPr txBox="1"/>
          <p:nvPr/>
        </p:nvSpPr>
        <p:spPr>
          <a:xfrm>
            <a:off x="10477736" y="107793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C05B12-F914-5275-DA62-2057AD805105}"/>
              </a:ext>
            </a:extLst>
          </p:cNvPr>
          <p:cNvSpPr txBox="1"/>
          <p:nvPr/>
        </p:nvSpPr>
        <p:spPr>
          <a:xfrm>
            <a:off x="10523964" y="1553427"/>
            <a:ext cx="9006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f554a"/>
              </a:rPr>
              <a:t>－</a:t>
            </a:r>
            <a:r>
              <a:rPr lang="en-US" altLang="zh-CN" sz="24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1138</Words>
  <Application>Microsoft Office PowerPoint</Application>
  <PresentationFormat>宽屏</PresentationFormat>
  <Paragraphs>146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4" baseType="lpstr">
      <vt:lpstr>,isEnd</vt:lpstr>
      <vt:lpstr>_⨹_1_677fc</vt:lpstr>
      <vt:lpstr>_⨹_1_cc5e7</vt:lpstr>
      <vt:lpstr>_⨹_1_f554a</vt:lpstr>
      <vt:lpstr>_⨹_19_6a027</vt:lpstr>
      <vt:lpstr>_⨹_2_4ca5b,isEnd</vt:lpstr>
      <vt:lpstr>_⨹_2_81e16</vt:lpstr>
      <vt:lpstr>_⨹_23_48f40</vt:lpstr>
      <vt:lpstr>_⨹_4_02b8e,isEnd</vt:lpstr>
      <vt:lpstr>_⨹_4_62bdb</vt:lpstr>
      <vt:lpstr>_⨹_4_82a02</vt:lpstr>
      <vt:lpstr>_⨹_4_bd9f5</vt:lpstr>
      <vt:lpstr>_⨹_5_77e33</vt:lpstr>
      <vt:lpstr>_⨹_6_14581</vt:lpstr>
      <vt:lpstr>_⨹_8_78b79</vt:lpstr>
      <vt:lpstr>_⨹_8_895d0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12</cp:revision>
  <dcterms:created xsi:type="dcterms:W3CDTF">2024-07-22T14:01:11Z</dcterms:created>
  <dcterms:modified xsi:type="dcterms:W3CDTF">2024-07-23T14:23:29Z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