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6" r:id="rId5"/>
    <p:sldId id="317" r:id="rId6"/>
    <p:sldId id="318" r:id="rId7"/>
    <p:sldId id="320" r:id="rId8"/>
    <p:sldId id="324" r:id="rId9"/>
    <p:sldId id="326" r:id="rId10"/>
    <p:sldId id="331" r:id="rId11"/>
    <p:sldId id="333" r:id="rId12"/>
    <p:sldId id="334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0" name="yt_shape_12880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79" name="yt_image_1287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2" name="yt_shape_12882"/>
          <p:cNvSpPr txBox="1"/>
          <p:nvPr/>
        </p:nvSpPr>
        <p:spPr>
          <a:xfrm>
            <a:off x="540000" y="1482165"/>
            <a:ext cx="34480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整式的有关概念</a:t>
            </a:r>
          </a:p>
        </p:txBody>
      </p:sp>
      <p:sp>
        <p:nvSpPr>
          <p:cNvPr id="12883" name="yt_shape_12883"/>
          <p:cNvSpPr txBox="1"/>
          <p:nvPr/>
        </p:nvSpPr>
        <p:spPr>
          <a:xfrm>
            <a:off x="540000" y="1971599"/>
            <a:ext cx="69955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84" name="yt_table_128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702381"/>
              </p:ext>
            </p:extLst>
          </p:nvPr>
        </p:nvGraphicFramePr>
        <p:xfrm>
          <a:off x="540056" y="2450902"/>
          <a:ext cx="3608706" cy="950976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0"/>
                  </a:ext>
                </a:extLst>
              </a:tr>
            </a:tbl>
          </a:graphicData>
        </a:graphic>
      </p:graphicFrame>
      <p:sp>
        <p:nvSpPr>
          <p:cNvPr id="12886" name="yt_shape_12886"/>
          <p:cNvSpPr txBox="1"/>
          <p:nvPr/>
        </p:nvSpPr>
        <p:spPr>
          <a:xfrm>
            <a:off x="540000" y="3452456"/>
            <a:ext cx="106904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887" name="yt_shape_12887"/>
          <p:cNvSpPr txBox="1"/>
          <p:nvPr/>
        </p:nvSpPr>
        <p:spPr>
          <a:xfrm>
            <a:off x="540119" y="393175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黔南州中考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若单项式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的和仍是一个单项式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b1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339591">
            <a:extLst>
              <a:ext uri="{FF2B5EF4-FFF2-40B4-BE49-F238E27FC236}">
                <a16:creationId xmlns:a16="http://schemas.microsoft.com/office/drawing/2014/main" id="{20DE2571-F162-4EDD-B51E-F14E75D01E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969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298508-E6F6-DD18-4D7B-55EE33A085F6}"/>
              </a:ext>
            </a:extLst>
          </p:cNvPr>
          <p:cNvSpPr txBox="1"/>
          <p:nvPr/>
        </p:nvSpPr>
        <p:spPr>
          <a:xfrm>
            <a:off x="656503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5D9DE6-893F-60E8-9477-ECA3F98A89C5}"/>
              </a:ext>
            </a:extLst>
          </p:cNvPr>
          <p:cNvSpPr txBox="1"/>
          <p:nvPr/>
        </p:nvSpPr>
        <p:spPr>
          <a:xfrm>
            <a:off x="10122626" y="340565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4A0986-9F81-BECE-5B95-294B1CAC16CB}"/>
              </a:ext>
            </a:extLst>
          </p:cNvPr>
          <p:cNvSpPr txBox="1"/>
          <p:nvPr/>
        </p:nvSpPr>
        <p:spPr>
          <a:xfrm>
            <a:off x="1612158" y="436044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5" name="yt_shape_12945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请分别求出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两村运往两仓库的柑橘的运输费用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村运往两仓库的柑橘的运输费用为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606fa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村运往两仓库的柑橘的运输费用为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6e8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村运往两仓库的柑橘的运输费用为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8_e48cf"/>
              </a:rPr>
              <a:t>村运往两仓库的柑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橘的运输费用为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2AC97B-FF93-AAB7-EA34-799CACA42C7C}"/>
              </a:ext>
            </a:extLst>
          </p:cNvPr>
          <p:cNvSpPr txBox="1"/>
          <p:nvPr/>
        </p:nvSpPr>
        <p:spPr>
          <a:xfrm>
            <a:off x="450108" y="1328682"/>
            <a:ext cx="10905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村运往两仓库的柑橘的运输费用为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606fa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744F59-A874-DE51-4D89-B8298DF55349}"/>
              </a:ext>
            </a:extLst>
          </p:cNvPr>
          <p:cNvSpPr txBox="1"/>
          <p:nvPr/>
        </p:nvSpPr>
        <p:spPr>
          <a:xfrm>
            <a:off x="450108" y="18041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A06D21-F47A-4538-01E0-4E24215B5A44}"/>
              </a:ext>
            </a:extLst>
          </p:cNvPr>
          <p:cNvSpPr txBox="1"/>
          <p:nvPr/>
        </p:nvSpPr>
        <p:spPr>
          <a:xfrm>
            <a:off x="497733" y="2279658"/>
            <a:ext cx="11314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村运往两仓库的柑橘的运输费用为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46e82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5ECE9B-2027-3216-CFA8-64CF1B9CDAEF}"/>
              </a:ext>
            </a:extLst>
          </p:cNvPr>
          <p:cNvSpPr txBox="1"/>
          <p:nvPr/>
        </p:nvSpPr>
        <p:spPr>
          <a:xfrm>
            <a:off x="450108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DE0559-4D65-4B93-3923-497EF665B8C4}"/>
              </a:ext>
            </a:extLst>
          </p:cNvPr>
          <p:cNvSpPr txBox="1"/>
          <p:nvPr/>
        </p:nvSpPr>
        <p:spPr>
          <a:xfrm>
            <a:off x="450108" y="3230634"/>
            <a:ext cx="1125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村运往两仓库的柑橘的运输费用为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e48cf"/>
              </a:rPr>
              <a:t>村运往两仓库的柑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80407F-B308-91F0-7233-AC57438C3351}"/>
              </a:ext>
            </a:extLst>
          </p:cNvPr>
          <p:cNvSpPr txBox="1"/>
          <p:nvPr/>
        </p:nvSpPr>
        <p:spPr>
          <a:xfrm>
            <a:off x="450108" y="3706122"/>
            <a:ext cx="4677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橘的运输费用为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7" name="yt_shape_1294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两村运往两仓库的柑橘的运输费用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村运往两仓库的柑橘的运输费用为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6231f"/>
              </a:rPr>
              <a:t>村运往两仓库的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柑橘的运输费用为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CAF76F-5351-98EC-7114-B1AA55F3356E}"/>
              </a:ext>
            </a:extLst>
          </p:cNvPr>
          <p:cNvSpPr txBox="1"/>
          <p:nvPr/>
        </p:nvSpPr>
        <p:spPr>
          <a:xfrm>
            <a:off x="450108" y="1328682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392343-EB8B-07EB-674D-50F79A69D6EC}"/>
              </a:ext>
            </a:extLst>
          </p:cNvPr>
          <p:cNvSpPr txBox="1"/>
          <p:nvPr/>
        </p:nvSpPr>
        <p:spPr>
          <a:xfrm>
            <a:off x="450108" y="1804170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B944C5-CB40-1787-4DC6-5FB3ACFB6408}"/>
              </a:ext>
            </a:extLst>
          </p:cNvPr>
          <p:cNvSpPr txBox="1"/>
          <p:nvPr/>
        </p:nvSpPr>
        <p:spPr>
          <a:xfrm>
            <a:off x="450108" y="2279658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99A439-9AB8-03DA-60BC-2CE1F50C6800}"/>
              </a:ext>
            </a:extLst>
          </p:cNvPr>
          <p:cNvSpPr txBox="1"/>
          <p:nvPr/>
        </p:nvSpPr>
        <p:spPr>
          <a:xfrm>
            <a:off x="450108" y="2755146"/>
            <a:ext cx="1125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村运往两仓库的柑橘的运输费用为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6231f"/>
              </a:rPr>
              <a:t>村运往两仓库的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A79582-F23B-0AE9-0554-B63BF5E78904}"/>
              </a:ext>
            </a:extLst>
          </p:cNvPr>
          <p:cNvSpPr txBox="1"/>
          <p:nvPr/>
        </p:nvSpPr>
        <p:spPr>
          <a:xfrm>
            <a:off x="450108" y="3230634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柑橘的运输费用为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8" name="yt_shape_12888"/>
          <p:cNvSpPr txBox="1"/>
          <p:nvPr/>
        </p:nvSpPr>
        <p:spPr>
          <a:xfrm>
            <a:off x="551265" y="793412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2889" name="yt_shape_12889"/>
          <p:cNvSpPr txBox="1"/>
          <p:nvPr/>
        </p:nvSpPr>
        <p:spPr>
          <a:xfrm>
            <a:off x="551265" y="1282846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90" name="yt_table_128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932972"/>
              </p:ext>
            </p:extLst>
          </p:nvPr>
        </p:nvGraphicFramePr>
        <p:xfrm>
          <a:off x="551321" y="1762149"/>
          <a:ext cx="6898006" cy="950976"/>
        </p:xfrm>
        <a:graphic>
          <a:graphicData uri="http://schemas.openxmlformats.org/drawingml/2006/table">
            <a:tbl>
              <a:tblPr/>
              <a:tblGrid>
                <a:gridCol w="3527743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3370263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892" name="yt_shape_12892"/>
              <p:cNvSpPr txBox="1"/>
              <p:nvPr/>
            </p:nvSpPr>
            <p:spPr>
              <a:xfrm>
                <a:off x="551265" y="2763703"/>
                <a:ext cx="1015181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的和不含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892" name="yt_shape_128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2763703"/>
                <a:ext cx="10151818" cy="639855"/>
              </a:xfrm>
              <a:prstGeom prst="rect">
                <a:avLst/>
              </a:prstGeom>
              <a:blipFill>
                <a:blip r:embed="rId2"/>
                <a:stretch>
                  <a:fillRect l="-1801" r="-840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94" name="yt_shape_12894"/>
          <p:cNvSpPr txBox="1"/>
          <p:nvPr/>
        </p:nvSpPr>
        <p:spPr>
          <a:xfrm>
            <a:off x="551384" y="34543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63b6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895" name="yt_shape_12895"/>
          <p:cNvSpPr txBox="1"/>
          <p:nvPr/>
        </p:nvSpPr>
        <p:spPr>
          <a:xfrm>
            <a:off x="551384" y="44137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小明在计算多项式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因误写成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fa64,isEnd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的答案为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896" name="yt_shape_12896"/>
          <p:cNvSpPr txBox="1"/>
          <p:nvPr/>
        </p:nvSpPr>
        <p:spPr>
          <a:xfrm>
            <a:off x="551384" y="53732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668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化简的结果为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339654">
            <a:extLst>
              <a:ext uri="{FF2B5EF4-FFF2-40B4-BE49-F238E27FC236}">
                <a16:creationId xmlns:a16="http://schemas.microsoft.com/office/drawing/2014/main" id="{1380B377-024B-638B-62B6-DB8CEB3D4B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5" y="846216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CD0AA0-6BE1-57EC-184D-B960A532487E}"/>
              </a:ext>
            </a:extLst>
          </p:cNvPr>
          <p:cNvSpPr txBox="1"/>
          <p:nvPr/>
        </p:nvSpPr>
        <p:spPr>
          <a:xfrm>
            <a:off x="6023854" y="12360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B98748-22EE-6FB5-1907-F421356446CA}"/>
              </a:ext>
            </a:extLst>
          </p:cNvPr>
          <p:cNvSpPr txBox="1"/>
          <p:nvPr/>
        </p:nvSpPr>
        <p:spPr>
          <a:xfrm>
            <a:off x="9905291" y="2716897"/>
            <a:ext cx="637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D22ABE-6802-FC8A-83BD-C974DD4F5121}"/>
              </a:ext>
            </a:extLst>
          </p:cNvPr>
          <p:cNvSpPr txBox="1"/>
          <p:nvPr/>
        </p:nvSpPr>
        <p:spPr>
          <a:xfrm>
            <a:off x="1070973" y="388302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F65B9C-1A7C-DA56-3924-6D869D9B8EA7}"/>
              </a:ext>
            </a:extLst>
          </p:cNvPr>
          <p:cNvSpPr txBox="1"/>
          <p:nvPr/>
        </p:nvSpPr>
        <p:spPr>
          <a:xfrm>
            <a:off x="4420598" y="4842463"/>
            <a:ext cx="1178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0A32AB-E52A-7346-1182-1AEBC45430E3}"/>
              </a:ext>
            </a:extLst>
          </p:cNvPr>
          <p:cNvSpPr txBox="1"/>
          <p:nvPr/>
        </p:nvSpPr>
        <p:spPr>
          <a:xfrm>
            <a:off x="3099798" y="580189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289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2256" y="6191293"/>
            <a:ext cx="270319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99" name="yt_shape_12899"/>
              <p:cNvSpPr txBox="1"/>
              <p:nvPr/>
            </p:nvSpPr>
            <p:spPr>
              <a:xfrm>
                <a:off x="540000" y="900000"/>
                <a:ext cx="6522619" cy="35082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99" name="yt_shape_12899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22619" cy="3508204"/>
              </a:xfrm>
              <a:prstGeom prst="rect">
                <a:avLst/>
              </a:prstGeom>
              <a:blipFill>
                <a:blip r:embed="rId2"/>
                <a:stretch>
                  <a:fillRect l="-2897" t="-1565" r="-1869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4DE77DC-C736-743E-29E2-217B6E308B78}"/>
              </a:ext>
            </a:extLst>
          </p:cNvPr>
          <p:cNvSpPr txBox="1"/>
          <p:nvPr/>
        </p:nvSpPr>
        <p:spPr>
          <a:xfrm>
            <a:off x="449989" y="2001147"/>
            <a:ext cx="477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B244A7-A73B-7AD1-5B38-C5F81723D361}"/>
              </a:ext>
            </a:extLst>
          </p:cNvPr>
          <p:cNvSpPr txBox="1"/>
          <p:nvPr/>
        </p:nvSpPr>
        <p:spPr>
          <a:xfrm>
            <a:off x="1669451" y="2476635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E62717-2539-2750-8C7A-1D51EA5AFFFC}"/>
              </a:ext>
            </a:extLst>
          </p:cNvPr>
          <p:cNvSpPr txBox="1"/>
          <p:nvPr/>
        </p:nvSpPr>
        <p:spPr>
          <a:xfrm>
            <a:off x="449989" y="3427611"/>
            <a:ext cx="618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FC0E73-6CAE-EA0F-0AB6-A03E694DF5B5}"/>
              </a:ext>
            </a:extLst>
          </p:cNvPr>
          <p:cNvSpPr txBox="1"/>
          <p:nvPr/>
        </p:nvSpPr>
        <p:spPr>
          <a:xfrm>
            <a:off x="1669451" y="3903099"/>
            <a:ext cx="1834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05" name="yt_shape_12905"/>
              <p:cNvSpPr txBox="1"/>
              <p:nvPr/>
            </p:nvSpPr>
            <p:spPr>
              <a:xfrm>
                <a:off x="540000" y="900000"/>
                <a:ext cx="8007513" cy="45044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05" name="yt_shape_12905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07513" cy="4504438"/>
              </a:xfrm>
              <a:prstGeom prst="rect">
                <a:avLst/>
              </a:prstGeom>
              <a:blipFill>
                <a:blip r:embed="rId2"/>
                <a:stretch>
                  <a:fillRect l="-2361" r="-1371" b="-3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8655A7-FD36-D47F-3057-37A12F2F08C3}"/>
              </a:ext>
            </a:extLst>
          </p:cNvPr>
          <p:cNvSpPr txBox="1"/>
          <p:nvPr/>
        </p:nvSpPr>
        <p:spPr>
          <a:xfrm>
            <a:off x="449989" y="2036771"/>
            <a:ext cx="544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C8F747-930B-9943-774A-B9B25C9CB617}"/>
              </a:ext>
            </a:extLst>
          </p:cNvPr>
          <p:cNvSpPr txBox="1"/>
          <p:nvPr/>
        </p:nvSpPr>
        <p:spPr>
          <a:xfrm>
            <a:off x="1691651" y="2512259"/>
            <a:ext cx="361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4744B2-E35E-3640-6E5F-DBA9492EF69D}"/>
              </a:ext>
            </a:extLst>
          </p:cNvPr>
          <p:cNvSpPr txBox="1"/>
          <p:nvPr/>
        </p:nvSpPr>
        <p:spPr>
          <a:xfrm>
            <a:off x="1691651" y="2987747"/>
            <a:ext cx="176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93DED5-3954-FC68-35CE-4246835B61E1}"/>
              </a:ext>
            </a:extLst>
          </p:cNvPr>
          <p:cNvSpPr txBox="1"/>
          <p:nvPr/>
        </p:nvSpPr>
        <p:spPr>
          <a:xfrm>
            <a:off x="449989" y="3463236"/>
            <a:ext cx="455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182939-CBE8-7B38-11E2-E9411AF2218F}"/>
              </a:ext>
            </a:extLst>
          </p:cNvPr>
          <p:cNvSpPr txBox="1"/>
          <p:nvPr/>
        </p:nvSpPr>
        <p:spPr>
          <a:xfrm>
            <a:off x="449989" y="3938723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45D95F-E4D2-2B33-C2F4-C48CC4D56059}"/>
              </a:ext>
            </a:extLst>
          </p:cNvPr>
          <p:cNvSpPr txBox="1"/>
          <p:nvPr/>
        </p:nvSpPr>
        <p:spPr>
          <a:xfrm>
            <a:off x="449989" y="4414211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A13E7F-BEE6-04EF-F1D6-07367B92FD9B}"/>
              </a:ext>
            </a:extLst>
          </p:cNvPr>
          <p:cNvSpPr txBox="1"/>
          <p:nvPr/>
        </p:nvSpPr>
        <p:spPr>
          <a:xfrm>
            <a:off x="1697530" y="4889699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9" name="yt_shape_12909"/>
          <p:cNvSpPr txBox="1"/>
          <p:nvPr/>
        </p:nvSpPr>
        <p:spPr>
          <a:xfrm>
            <a:off x="540000" y="900000"/>
            <a:ext cx="34480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整式的规律探究</a:t>
            </a:r>
          </a:p>
        </p:txBody>
      </p:sp>
      <p:sp>
        <p:nvSpPr>
          <p:cNvPr id="12910" name="yt_shape_12910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如图是一组有规律的图案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它由若干个大小相同的圆片组成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ff9a,isEnd"/>
              </a:rPr>
              <a:t>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6ca7,isEnd"/>
              </a:rPr>
              <a:t>个白色圆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911" name="yt_image_129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131" y="3461496"/>
            <a:ext cx="4753737" cy="6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339726">
            <a:extLst>
              <a:ext uri="{FF2B5EF4-FFF2-40B4-BE49-F238E27FC236}">
                <a16:creationId xmlns:a16="http://schemas.microsoft.com/office/drawing/2014/main" id="{F61649D5-7EF4-FF62-0684-163DF1C18B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00BFCB-1200-815D-FC48-74C73BA07CFF}"/>
              </a:ext>
            </a:extLst>
          </p:cNvPr>
          <p:cNvSpPr txBox="1"/>
          <p:nvPr/>
        </p:nvSpPr>
        <p:spPr>
          <a:xfrm>
            <a:off x="9689357" y="2293604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3" name="yt_shape_12913"/>
          <p:cNvSpPr txBox="1"/>
          <p:nvPr/>
        </p:nvSpPr>
        <p:spPr>
          <a:xfrm>
            <a:off x="540000" y="900000"/>
            <a:ext cx="34480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整式加减的应用</a:t>
            </a:r>
          </a:p>
        </p:txBody>
      </p:sp>
      <p:sp>
        <p:nvSpPr>
          <p:cNvPr id="12914" name="yt_shape_12914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某校艺术班同学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每人都会弹钢琴或古筝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其中会弹钢琴的比会弹古筝的多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b978,isEnd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两种都会的有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设会弹古筝的有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则该班同学共有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4713,isEnd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915" name="yt_shape_12915"/>
          <p:cNvSpPr txBox="1"/>
          <p:nvPr/>
        </p:nvSpPr>
        <p:spPr>
          <a:xfrm>
            <a:off x="540119" y="282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某网店以每包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元的价格购进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包红枣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包以后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0b6d,isEnd"/>
              </a:rPr>
              <a:t>剩余每包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比进价降低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元后全部卖出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则可获得的利润为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339785">
            <a:extLst>
              <a:ext uri="{FF2B5EF4-FFF2-40B4-BE49-F238E27FC236}">
                <a16:creationId xmlns:a16="http://schemas.microsoft.com/office/drawing/2014/main" id="{0026BFAD-B0A1-07B7-1D68-6CCEA80C14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16A059-01E2-7550-3224-3881C49010D0}"/>
              </a:ext>
            </a:extLst>
          </p:cNvPr>
          <p:cNvSpPr txBox="1"/>
          <p:nvPr/>
        </p:nvSpPr>
        <p:spPr>
          <a:xfrm>
            <a:off x="8995621" y="1818116"/>
            <a:ext cx="2019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D853D4-609B-8BBA-377C-446AB761FB17}"/>
              </a:ext>
            </a:extLst>
          </p:cNvPr>
          <p:cNvSpPr txBox="1"/>
          <p:nvPr/>
        </p:nvSpPr>
        <p:spPr>
          <a:xfrm>
            <a:off x="7098557" y="3257682"/>
            <a:ext cx="2656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7" name="yt_shape_12917"/>
          <p:cNvSpPr txBox="1"/>
          <p:nvPr/>
        </p:nvSpPr>
        <p:spPr>
          <a:xfrm>
            <a:off x="537269" y="1704539"/>
            <a:ext cx="65418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求阴影部分的面积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918"/>
              <p:cNvSpPr txBox="1"/>
              <p:nvPr/>
            </p:nvSpPr>
            <p:spPr>
              <a:xfrm>
                <a:off x="537388" y="2336206"/>
                <a:ext cx="9760703" cy="13178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2_ac359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9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388" y="2336206"/>
                <a:ext cx="9760703" cy="1317861"/>
              </a:xfrm>
              <a:prstGeom prst="rect">
                <a:avLst/>
              </a:prstGeom>
              <a:blipFill>
                <a:blip r:embed="rId2"/>
                <a:stretch>
                  <a:fillRect l="-1874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20" name="yt_image_1292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3056" y="2336206"/>
            <a:ext cx="1696212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2" name="yt_shape_12922"/>
          <p:cNvSpPr txBox="1"/>
          <p:nvPr/>
        </p:nvSpPr>
        <p:spPr>
          <a:xfrm>
            <a:off x="537269" y="3856568"/>
            <a:ext cx="5927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923"/>
              <p:cNvSpPr txBox="1"/>
              <p:nvPr/>
            </p:nvSpPr>
            <p:spPr>
              <a:xfrm>
                <a:off x="537269" y="4488235"/>
                <a:ext cx="6298199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9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69" y="4488235"/>
                <a:ext cx="6298199" cy="1119987"/>
              </a:xfrm>
              <a:prstGeom prst="rect">
                <a:avLst/>
              </a:prstGeom>
              <a:blipFill>
                <a:blip r:embed="rId4"/>
                <a:stretch>
                  <a:fillRect l="-2904" t="-4348" r="-1839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927" name="yt_shape_12927"/>
              <p:cNvSpPr txBox="1"/>
              <p:nvPr/>
            </p:nvSpPr>
            <p:spPr>
              <a:xfrm>
                <a:off x="537269" y="5708054"/>
                <a:ext cx="392254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27" name="yt_shape_129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69" y="5708054"/>
                <a:ext cx="3922549" cy="639855"/>
              </a:xfrm>
              <a:prstGeom prst="rect">
                <a:avLst/>
              </a:prstGeom>
              <a:blipFill>
                <a:blip r:embed="rId5"/>
                <a:stretch>
                  <a:fillRect l="-4658" r="-357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BC5D5BE-30F2-78D6-1ACB-0574ACA7D4C5}"/>
                  </a:ext>
                </a:extLst>
              </p:cNvPr>
              <p:cNvSpPr txBox="1"/>
              <p:nvPr/>
            </p:nvSpPr>
            <p:spPr>
              <a:xfrm>
                <a:off x="447377" y="2289400"/>
                <a:ext cx="93478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2_ac359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/>
                </a:r>
                <a:b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BC5D5BE-30F2-78D6-1ACB-0574ACA7D4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377" y="2289400"/>
                <a:ext cx="9347836" cy="765061"/>
              </a:xfrm>
              <a:prstGeom prst="rect">
                <a:avLst/>
              </a:prstGeom>
              <a:blipFill>
                <a:blip r:embed="rId6"/>
                <a:stretch>
                  <a:fillRect l="-978" t="-11200" r="-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99A365-BAEC-A7BC-ED01-E74DB85C7EBC}"/>
                  </a:ext>
                </a:extLst>
              </p:cNvPr>
              <p:cNvSpPr txBox="1"/>
              <p:nvPr/>
            </p:nvSpPr>
            <p:spPr>
              <a:xfrm>
                <a:off x="447377" y="2960849"/>
                <a:ext cx="16580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99A365-BAEC-A7BC-ED01-E74DB85C7E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377" y="2960849"/>
                <a:ext cx="1658048" cy="727279"/>
              </a:xfrm>
              <a:prstGeom prst="rect">
                <a:avLst/>
              </a:prstGeom>
              <a:blipFill>
                <a:blip r:embed="rId7"/>
                <a:stretch>
                  <a:fillRect l="-5515" r="-551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9E51B05-7AA4-06BF-845E-74E2DD0DD4BF}"/>
              </a:ext>
            </a:extLst>
          </p:cNvPr>
          <p:cNvSpPr txBox="1"/>
          <p:nvPr/>
        </p:nvSpPr>
        <p:spPr>
          <a:xfrm>
            <a:off x="447258" y="4441429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DAE020-9082-9076-6EF0-CD0EF5FAE613}"/>
                  </a:ext>
                </a:extLst>
              </p:cNvPr>
              <p:cNvSpPr txBox="1"/>
              <p:nvPr/>
            </p:nvSpPr>
            <p:spPr>
              <a:xfrm>
                <a:off x="494883" y="4916917"/>
                <a:ext cx="63697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DAE020-9082-9076-6EF0-CD0EF5FAE6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883" y="4916917"/>
                <a:ext cx="6369748" cy="727279"/>
              </a:xfrm>
              <a:prstGeom prst="rect">
                <a:avLst/>
              </a:prstGeom>
              <a:blipFill>
                <a:blip r:embed="rId8"/>
                <a:stretch>
                  <a:fillRect l="-1435" r="-143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CF4AEBB-F997-4DEC-8CA2-FEF3BFD09DFE}"/>
                  </a:ext>
                </a:extLst>
              </p:cNvPr>
              <p:cNvSpPr txBox="1"/>
              <p:nvPr/>
            </p:nvSpPr>
            <p:spPr>
              <a:xfrm>
                <a:off x="447258" y="5661248"/>
                <a:ext cx="40646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CF4AEBB-F997-4DEC-8CA2-FEF3BFD09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258" y="5661248"/>
                <a:ext cx="4064698" cy="727279"/>
              </a:xfrm>
              <a:prstGeom prst="rect">
                <a:avLst/>
              </a:prstGeom>
              <a:blipFill>
                <a:blip r:embed="rId9"/>
                <a:stretch>
                  <a:fillRect l="-2249" r="-224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2916"/>
          <p:cNvSpPr txBox="1"/>
          <p:nvPr/>
        </p:nvSpPr>
        <p:spPr>
          <a:xfrm>
            <a:off x="696354" y="7647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某纪念馆要在两块紧挨在一起的长方形荒地上修建一个半圆形花圃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17ca"/>
              </a:rPr>
              <a:t>尺寸如图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0" name="yt_shape_12930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29" name="yt_image_12929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32" name="yt_shape_12932"/>
              <p:cNvSpPr txBox="1"/>
              <p:nvPr/>
            </p:nvSpPr>
            <p:spPr>
              <a:xfrm>
                <a:off x="540000" y="1482165"/>
                <a:ext cx="6433877" cy="7060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932" name="yt_shape_129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6433877" cy="706091"/>
              </a:xfrm>
              <a:prstGeom prst="rect">
                <a:avLst/>
              </a:prstGeom>
              <a:blipFill>
                <a:blip r:embed="rId3"/>
                <a:stretch>
                  <a:fillRect l="-2938" r="-1991" b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34" name="yt_shape_12934"/>
              <p:cNvSpPr txBox="1"/>
              <p:nvPr/>
            </p:nvSpPr>
            <p:spPr>
              <a:xfrm>
                <a:off x="540119" y="2239044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d7a9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934" name="yt_shape_129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9044"/>
                <a:ext cx="11111999" cy="1119987"/>
              </a:xfrm>
              <a:prstGeom prst="rect">
                <a:avLst/>
              </a:prstGeom>
              <a:blipFill>
                <a:blip r:embed="rId4"/>
                <a:stretch>
                  <a:fillRect l="-1701" t="-4348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36" name="yt_shape_12936"/>
          <p:cNvSpPr txBox="1"/>
          <p:nvPr/>
        </p:nvSpPr>
        <p:spPr>
          <a:xfrm>
            <a:off x="540119" y="3409819"/>
            <a:ext cx="11492915" cy="113749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老师在黑板上书写了一个正确的演算过程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随后用手掌捂住了一个多项式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d8c8,isEnd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式如</a:t>
            </a:r>
            <a:r>
              <a:rPr lang="en-US" altLang="zh-CN" sz="365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则所捂住的多项式是</a:t>
            </a:r>
            <a:r>
              <a:rPr sz="3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340062">
            <a:extLst>
              <a:ext uri="{FF2B5EF4-FFF2-40B4-BE49-F238E27FC236}">
                <a16:creationId xmlns:a16="http://schemas.microsoft.com/office/drawing/2014/main" id="{734BC637-46BB-7B6D-E079-D43520EEEB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719" y="3960235"/>
            <a:ext cx="636777" cy="50114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041AA1-6D5F-F530-2305-DB00BE121C7E}"/>
                  </a:ext>
                </a:extLst>
              </p:cNvPr>
              <p:cNvSpPr txBox="1"/>
              <p:nvPr/>
            </p:nvSpPr>
            <p:spPr>
              <a:xfrm>
                <a:off x="3703793" y="1340768"/>
                <a:ext cx="1164336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041AA1-6D5F-F530-2305-DB00BE121C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3793" y="1340768"/>
                <a:ext cx="1164336" cy="792874"/>
              </a:xfrm>
              <a:prstGeom prst="rect">
                <a:avLst/>
              </a:prstGeom>
              <a:blipFill>
                <a:blip r:embed="rId6"/>
                <a:stretch>
                  <a:fillRect l="-8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425EEC5-3B1D-E600-ADF6-DE88C826E889}"/>
              </a:ext>
            </a:extLst>
          </p:cNvPr>
          <p:cNvCxnSpPr/>
          <p:nvPr/>
        </p:nvCxnSpPr>
        <p:spPr>
          <a:xfrm>
            <a:off x="3489004" y="2105886"/>
            <a:ext cx="128911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CFFB3550-DF41-21FF-0529-BB0C91FA9AE3}"/>
              </a:ext>
            </a:extLst>
          </p:cNvPr>
          <p:cNvSpPr txBox="1"/>
          <p:nvPr/>
        </p:nvSpPr>
        <p:spPr>
          <a:xfrm>
            <a:off x="6212043" y="1435359"/>
            <a:ext cx="637285" cy="7928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9A3C9A-4039-329F-A337-F58890EB8C2D}"/>
                  </a:ext>
                </a:extLst>
              </p:cNvPr>
              <p:cNvSpPr txBox="1"/>
              <p:nvPr/>
            </p:nvSpPr>
            <p:spPr>
              <a:xfrm>
                <a:off x="1107333" y="2492896"/>
                <a:ext cx="66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9A3C9A-4039-329F-A337-F58890EB8C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2492896"/>
                <a:ext cx="661099" cy="72727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B058E1B-6491-0F97-DAD2-60927269481B}"/>
              </a:ext>
            </a:extLst>
          </p:cNvPr>
          <p:cNvSpPr txBox="1"/>
          <p:nvPr/>
        </p:nvSpPr>
        <p:spPr>
          <a:xfrm>
            <a:off x="8976320" y="3980530"/>
            <a:ext cx="1866011" cy="74461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8" name="yt_shape_12938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37" name="yt_image_12937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0" name="yt_shape_12940"/>
          <p:cNvSpPr txBox="1"/>
          <p:nvPr/>
        </p:nvSpPr>
        <p:spPr>
          <a:xfrm>
            <a:off x="540119" y="143137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某乡镇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两村盛产柑橘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村有柑橘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村有柑橘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2912"/>
              </a:rPr>
              <a:t>现将这些柑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橘运到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两个冷藏仓库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仓库可储存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仓库可储存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e715"/>
              </a:rPr>
              <a:t>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两仓库的费用分别为每吨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村运往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5b1b"/>
              </a:rPr>
              <a:t>两仓库的费用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分别为每吨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村运往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仓库的柑橘质量为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请将表格补充完整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2" name="yt_table_12942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430183"/>
              </p:ext>
            </p:extLst>
          </p:nvPr>
        </p:nvGraphicFramePr>
        <p:xfrm>
          <a:off x="540000" y="3982742"/>
          <a:ext cx="11111998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A429FC8-AB4E-2664-F2CE-B53E0ACF33B5}"/>
              </a:ext>
            </a:extLst>
          </p:cNvPr>
          <p:cNvSpPr txBox="1"/>
          <p:nvPr/>
        </p:nvSpPr>
        <p:spPr>
          <a:xfrm>
            <a:off x="6447577" y="4689503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BAFFFB-B986-AC33-9217-0AD8AB4B7739}"/>
              </a:ext>
            </a:extLst>
          </p:cNvPr>
          <p:cNvSpPr txBox="1"/>
          <p:nvPr/>
        </p:nvSpPr>
        <p:spPr>
          <a:xfrm>
            <a:off x="3360950" y="5265956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F22A8B-A708-4083-522C-726302F1E1F4}"/>
              </a:ext>
            </a:extLst>
          </p:cNvPr>
          <p:cNvSpPr txBox="1"/>
          <p:nvPr/>
        </p:nvSpPr>
        <p:spPr>
          <a:xfrm>
            <a:off x="6523777" y="5246906"/>
            <a:ext cx="97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1253</Words>
  <Application>Microsoft Office PowerPoint</Application>
  <PresentationFormat>宽屏</PresentationFormat>
  <Paragraphs>128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6" baseType="lpstr">
      <vt:lpstr>,isEnd</vt:lpstr>
      <vt:lpstr>_⨹_1_35b1d,isEnd</vt:lpstr>
      <vt:lpstr>_⨹_1_46e82</vt:lpstr>
      <vt:lpstr>_⨹_1_606fa</vt:lpstr>
      <vt:lpstr>_⨹_1_94713,isEnd</vt:lpstr>
      <vt:lpstr>_⨹_1_bd7a9,isEnd</vt:lpstr>
      <vt:lpstr>_⨹_1_bd8c8,isEnd</vt:lpstr>
      <vt:lpstr>_⨹_1_be715</vt:lpstr>
      <vt:lpstr>_⨹_1_bff9a,isEnd</vt:lpstr>
      <vt:lpstr>_⨹_1_c668e,isEnd</vt:lpstr>
      <vt:lpstr>_⨹_2_263b6,isEnd</vt:lpstr>
      <vt:lpstr>_⨹_2_9b978,isEnd</vt:lpstr>
      <vt:lpstr>_⨹_2_ac359</vt:lpstr>
      <vt:lpstr>_⨹_2_bfa64,isEnd</vt:lpstr>
      <vt:lpstr>_⨹_4_06ca7,isEnd</vt:lpstr>
      <vt:lpstr>_⨹_4_917ca</vt:lpstr>
      <vt:lpstr>_⨹_4_a0b6d,isEnd</vt:lpstr>
      <vt:lpstr>_⨹_5_12912</vt:lpstr>
      <vt:lpstr>_⨹_6_05b1b</vt:lpstr>
      <vt:lpstr>_⨹_7_6231f</vt:lpstr>
      <vt:lpstr>_⨹_8_e48cf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