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4" r:id="rId6"/>
    <p:sldId id="307" r:id="rId7"/>
    <p:sldId id="315" r:id="rId8"/>
    <p:sldId id="308" r:id="rId9"/>
    <p:sldId id="310" r:id="rId10"/>
    <p:sldId id="316" r:id="rId11"/>
    <p:sldId id="311" r:id="rId12"/>
    <p:sldId id="312" r:id="rId13"/>
    <p:sldId id="31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5" name="yt_shape_1220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04" name="yt_image_122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7" name="yt_shape_12207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列代数式并求值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某农村有耕地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分别种植粮食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棉花和蔬菜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其中蔬菜用地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00be"/>
              </a:rPr>
              <a:t>粮食用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地比蔬菜用地的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09" name="yt_shape_12209"/>
          <p:cNvSpPr txBox="1"/>
          <p:nvPr/>
        </p:nvSpPr>
        <p:spPr>
          <a:xfrm>
            <a:off x="540000" y="2931034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粮食用地多少亩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210" name="yt_shape_12210"/>
          <p:cNvSpPr txBox="1"/>
          <p:nvPr/>
        </p:nvSpPr>
        <p:spPr>
          <a:xfrm>
            <a:off x="516265" y="4029650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棉花用地多少亩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粮食用地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亩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11" name="yt_shape_12211"/>
          <p:cNvSpPr txBox="1"/>
          <p:nvPr/>
        </p:nvSpPr>
        <p:spPr>
          <a:xfrm>
            <a:off x="540119" y="3645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棉花用地为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0d03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亩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228746">
            <a:extLst>
              <a:ext uri="{FF2B5EF4-FFF2-40B4-BE49-F238E27FC236}">
                <a16:creationId xmlns:a16="http://schemas.microsoft.com/office/drawing/2014/main" id="{AC39887A-9EBC-DB0E-3B5C-50B00C69F1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103319-2E6C-CCFC-5707-8B02AF587F21}"/>
              </a:ext>
            </a:extLst>
          </p:cNvPr>
          <p:cNvSpPr txBox="1"/>
          <p:nvPr/>
        </p:nvSpPr>
        <p:spPr>
          <a:xfrm>
            <a:off x="540000" y="3453161"/>
            <a:ext cx="494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粮食用地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亩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A55AA0-EF05-8411-D3AD-ECA18DA3A457}"/>
              </a:ext>
            </a:extLst>
          </p:cNvPr>
          <p:cNvSpPr txBox="1"/>
          <p:nvPr/>
        </p:nvSpPr>
        <p:spPr>
          <a:xfrm>
            <a:off x="426373" y="4514662"/>
            <a:ext cx="10562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棉花用地为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0d03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4EEC37-49B6-436E-E6CF-F4931B2A956F}"/>
              </a:ext>
            </a:extLst>
          </p:cNvPr>
          <p:cNvSpPr txBox="1"/>
          <p:nvPr/>
        </p:nvSpPr>
        <p:spPr>
          <a:xfrm>
            <a:off x="426373" y="499015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66" name="yt_shape_12266"/>
              <p:cNvSpPr txBox="1"/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的小正方形和面积为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的大正方形放在同一水平面上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668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表示阴影部分的面积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66" name="yt_shape_12266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70" name="yt_image_12270" title="H_104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1639039"/>
            <a:ext cx="1858518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72" name="yt_shape_12272"/>
              <p:cNvSpPr txBox="1"/>
              <p:nvPr/>
            </p:nvSpPr>
            <p:spPr>
              <a:xfrm>
                <a:off x="540000" y="3212976"/>
                <a:ext cx="7290457" cy="2279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阴影部分的面积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即阴影部分的面积为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72" name="yt_shape_12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2976"/>
                <a:ext cx="7290457" cy="2279150"/>
              </a:xfrm>
              <a:prstGeom prst="rect">
                <a:avLst/>
              </a:prstGeom>
              <a:blipFill>
                <a:blip r:embed="rId4"/>
                <a:stretch>
                  <a:fillRect l="-2592" t="-2139" r="-1505" b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7E0859-CFF7-FEFC-8686-83F102FC2D41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7586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pageBreak': True}">
                <a:extLst>
                  <a:ext uri="{FF2B5EF4-FFF2-40B4-BE49-F238E27FC236}">
                    <a16:creationId xmlns:a16="http://schemas.microsoft.com/office/drawing/2014/main" id="{B37E0859-CFF7-FEFC-8686-83F102FC2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758687" cy="726326"/>
              </a:xfrm>
              <a:prstGeom prst="rect">
                <a:avLst/>
              </a:prstGeom>
              <a:blipFill>
                <a:blip r:embed="rId5"/>
                <a:stretch>
                  <a:fillRect l="-1443" r="-135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A45DE4-A520-C791-9F18-ABECACBA584A}"/>
              </a:ext>
            </a:extLst>
          </p:cNvPr>
          <p:cNvSpPr txBox="1"/>
          <p:nvPr/>
        </p:nvSpPr>
        <p:spPr>
          <a:xfrm>
            <a:off x="449989" y="3641658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671DDA-6386-88BA-0783-4548E7B67107}"/>
                  </a:ext>
                </a:extLst>
              </p:cNvPr>
              <p:cNvSpPr txBox="1"/>
              <p:nvPr/>
            </p:nvSpPr>
            <p:spPr>
              <a:xfrm>
                <a:off x="497614" y="4117146"/>
                <a:ext cx="73524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671DDA-6386-88BA-0783-4548E7B67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17146"/>
                <a:ext cx="7352412" cy="766077"/>
              </a:xfrm>
              <a:prstGeom prst="rect">
                <a:avLst/>
              </a:prstGeom>
              <a:blipFill>
                <a:blip r:embed="rId6"/>
                <a:stretch>
                  <a:fillRect r="-124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7A25F7-397E-5030-510B-188F42E5D077}"/>
                  </a:ext>
                </a:extLst>
              </p:cNvPr>
              <p:cNvSpPr txBox="1"/>
              <p:nvPr/>
            </p:nvSpPr>
            <p:spPr>
              <a:xfrm>
                <a:off x="449989" y="4789611"/>
                <a:ext cx="34217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7A25F7-397E-5030-510B-188F42E5D0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9611"/>
                <a:ext cx="3421761" cy="727279"/>
              </a:xfrm>
              <a:prstGeom prst="rect">
                <a:avLst/>
              </a:prstGeom>
              <a:blipFill>
                <a:blip r:embed="rId7"/>
                <a:stretch>
                  <a:fillRect l="-2852" r="-2852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8" name="yt_shape_1227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77" name="yt_image_1227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80" name="yt_shape_12280"/>
              <p:cNvSpPr txBox="1"/>
              <p:nvPr/>
            </p:nvSpPr>
            <p:spPr>
              <a:xfrm>
                <a:off x="540119" y="1482165"/>
                <a:ext cx="11492915" cy="4947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方案选择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某中学七年级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班三位教师决定带领本班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6234"/>
                  </a:rPr>
                  <a:t>学生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人数不少于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在五一期间去北京旅游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甲旅行社的收费标准为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adae"/>
                  </a:rPr>
                  <a:t>教师全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学生半价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而乙旅行社不分教师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学生一律八折优惠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2260"/>
                  </a:rPr>
                  <a:t>这两家旅行社的基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本价都是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的代数式表示这三位教师和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31b87"/>
                  </a:rPr>
                  <a:t>名学生分别参加这两家旅行社所需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的总费用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甲旅行社的收费为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乙旅行社的收费为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80" name="yt_shape_12280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947573"/>
              </a:xfrm>
              <a:prstGeom prst="rect">
                <a:avLst/>
              </a:prstGeom>
              <a:blipFill>
                <a:blip r:embed="rId3"/>
                <a:stretch>
                  <a:fillRect l="-1645" t="-985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5477DC-A032-8927-0BA1-2A26E5EBBD97}"/>
              </a:ext>
            </a:extLst>
          </p:cNvPr>
          <p:cNvSpPr txBox="1"/>
          <p:nvPr/>
        </p:nvSpPr>
        <p:spPr>
          <a:xfrm>
            <a:off x="450108" y="428828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甲旅行社的收费为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027C53-1E25-4BF9-CA9F-C5645B1A7530}"/>
                  </a:ext>
                </a:extLst>
              </p:cNvPr>
              <p:cNvSpPr txBox="1"/>
              <p:nvPr/>
            </p:nvSpPr>
            <p:spPr>
              <a:xfrm>
                <a:off x="450108" y="4763776"/>
                <a:ext cx="5776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2, 'hasSerialNum': 1}">
                <a:extLst>
                  <a:ext uri="{FF2B5EF4-FFF2-40B4-BE49-F238E27FC236}">
                    <a16:creationId xmlns:a16="http://schemas.microsoft.com/office/drawing/2014/main" id="{8E027C53-1E25-4BF9-CA9F-C5645B1A7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3776"/>
                <a:ext cx="5776023" cy="765061"/>
              </a:xfrm>
              <a:prstGeom prst="rect">
                <a:avLst/>
              </a:prstGeom>
              <a:blipFill>
                <a:blip r:embed="rId4"/>
                <a:stretch>
                  <a:fillRect l="-1690" r="-169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2F46E93-E8E7-3B10-DBB6-079997483D72}"/>
              </a:ext>
            </a:extLst>
          </p:cNvPr>
          <p:cNvSpPr txBox="1"/>
          <p:nvPr/>
        </p:nvSpPr>
        <p:spPr>
          <a:xfrm>
            <a:off x="450108" y="543522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乙旅行社的收费为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7A130A-62B4-6927-6F30-25E532733B70}"/>
              </a:ext>
            </a:extLst>
          </p:cNvPr>
          <p:cNvSpPr txBox="1"/>
          <p:nvPr/>
        </p:nvSpPr>
        <p:spPr>
          <a:xfrm>
            <a:off x="450108" y="5910712"/>
            <a:ext cx="600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4" name="yt_shape_12284"/>
          <p:cNvSpPr txBox="1"/>
          <p:nvPr/>
        </p:nvSpPr>
        <p:spPr>
          <a:xfrm>
            <a:off x="540000" y="900000"/>
            <a:ext cx="856003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你认为选择哪一家旅行社较为合算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所以选择甲旅行社较为合算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4AB36C-245F-6635-AC3E-1B25D84E5676}"/>
              </a:ext>
            </a:extLst>
          </p:cNvPr>
          <p:cNvSpPr txBox="1"/>
          <p:nvPr/>
        </p:nvSpPr>
        <p:spPr>
          <a:xfrm>
            <a:off x="449989" y="1328682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40036F-7D74-00B4-6077-762B57A9D2FA}"/>
              </a:ext>
            </a:extLst>
          </p:cNvPr>
          <p:cNvSpPr txBox="1"/>
          <p:nvPr/>
        </p:nvSpPr>
        <p:spPr>
          <a:xfrm>
            <a:off x="449989" y="1804170"/>
            <a:ext cx="606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1E1F7A-13B2-4D3F-BDDB-BCF48EAE300F}"/>
              </a:ext>
            </a:extLst>
          </p:cNvPr>
          <p:cNvSpPr txBox="1"/>
          <p:nvPr/>
        </p:nvSpPr>
        <p:spPr>
          <a:xfrm>
            <a:off x="449989" y="2279658"/>
            <a:ext cx="591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4B26CC-3C05-D1EF-4D64-4CCC7BBB563E}"/>
              </a:ext>
            </a:extLst>
          </p:cNvPr>
          <p:cNvSpPr txBox="1"/>
          <p:nvPr/>
        </p:nvSpPr>
        <p:spPr>
          <a:xfrm>
            <a:off x="449989" y="2755146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所以选择甲旅行社较为合算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某长方形广场的四角都有一块边长为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米的正方形草地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34a2"/>
              </a:rPr>
              <a:t>若长方形广场的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请用代数式表示阴影部分的面积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阴影部分的面积为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15" name="yt_image_12215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834293"/>
            <a:ext cx="2181987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7" name="yt_shape_12217"/>
          <p:cNvSpPr txBox="1"/>
          <p:nvPr/>
        </p:nvSpPr>
        <p:spPr>
          <a:xfrm>
            <a:off x="540119" y="33569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若长方形广场的长为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2c8a"/>
              </a:rPr>
              <a:t>求阴影部分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阴影部分的面积为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29600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7669BA-21F6-B1BE-B5A7-E50C8BF6EE6E}"/>
              </a:ext>
            </a:extLst>
          </p:cNvPr>
          <p:cNvSpPr txBox="1"/>
          <p:nvPr/>
        </p:nvSpPr>
        <p:spPr>
          <a:xfrm>
            <a:off x="450108" y="2279658"/>
            <a:ext cx="6807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6C78E1-2F91-AE0D-CE6A-B6671B003AC4}"/>
              </a:ext>
            </a:extLst>
          </p:cNvPr>
          <p:cNvSpPr txBox="1"/>
          <p:nvPr/>
        </p:nvSpPr>
        <p:spPr>
          <a:xfrm>
            <a:off x="450108" y="4261162"/>
            <a:ext cx="912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1" name="yt_shape_1222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两摞规格完全相同的课本整齐地叠放在桌子上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81d5"/>
              </a:rPr>
              <a:t>请根据图中所给出的数据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求每本课本的厚度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即每本课本的厚度为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224" name="yt_image_12224" title="H_144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1467513"/>
            <a:ext cx="3332988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AE52DA-3D57-9654-646C-96977A53E2F5}"/>
              </a:ext>
            </a:extLst>
          </p:cNvPr>
          <p:cNvSpPr txBox="1"/>
          <p:nvPr/>
        </p:nvSpPr>
        <p:spPr>
          <a:xfrm>
            <a:off x="450108" y="2279658"/>
            <a:ext cx="695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35F67F-664D-E0F4-3D30-6E3152E3570A}"/>
              </a:ext>
            </a:extLst>
          </p:cNvPr>
          <p:cNvSpPr txBox="1"/>
          <p:nvPr/>
        </p:nvSpPr>
        <p:spPr>
          <a:xfrm>
            <a:off x="450108" y="2755146"/>
            <a:ext cx="405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即每本课本的厚度为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若有一摞上述规格的课本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整齐地叠放在桌子上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4adf"/>
              </a:rPr>
              <a:t>的代数式表示出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这一摞课本的顶部距离地面的高度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课桌的高度是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本书的高度是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即这摞课本的顶部距离地面的高度是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228" name="yt_image_12228" title="H_144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977" y="1472908"/>
            <a:ext cx="3332988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0" name="yt_shape_12230"/>
          <p:cNvSpPr txBox="1"/>
          <p:nvPr/>
        </p:nvSpPr>
        <p:spPr>
          <a:xfrm>
            <a:off x="540000" y="3914605"/>
            <a:ext cx="931184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求课本的顶部距离地面的高度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即课本的顶部距离地面的高度是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7D59D-8548-F880-9CEE-CE704054ACD9}"/>
              </a:ext>
            </a:extLst>
          </p:cNvPr>
          <p:cNvSpPr txBox="1"/>
          <p:nvPr/>
        </p:nvSpPr>
        <p:spPr>
          <a:xfrm>
            <a:off x="450108" y="1804170"/>
            <a:ext cx="740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课桌的高度是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048B0A-D09B-669B-FE1D-231FE51ECEF7}"/>
              </a:ext>
            </a:extLst>
          </p:cNvPr>
          <p:cNvSpPr txBox="1"/>
          <p:nvPr/>
        </p:nvSpPr>
        <p:spPr>
          <a:xfrm>
            <a:off x="497733" y="2279658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本书的高度是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13B4FD-E78F-6DAC-364C-C4ADFC09CADA}"/>
              </a:ext>
            </a:extLst>
          </p:cNvPr>
          <p:cNvSpPr txBox="1"/>
          <p:nvPr/>
        </p:nvSpPr>
        <p:spPr>
          <a:xfrm>
            <a:off x="450108" y="2755146"/>
            <a:ext cx="7944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即这摞课本的顶部距离地面的高度是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A56D8A-6FA7-D16A-85C1-6006043FF21A}"/>
              </a:ext>
            </a:extLst>
          </p:cNvPr>
          <p:cNvSpPr txBox="1"/>
          <p:nvPr/>
        </p:nvSpPr>
        <p:spPr>
          <a:xfrm>
            <a:off x="449989" y="4343287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DEC81A-6397-B0FE-5F05-E4F98B07CB55}"/>
              </a:ext>
            </a:extLst>
          </p:cNvPr>
          <p:cNvSpPr txBox="1"/>
          <p:nvPr/>
        </p:nvSpPr>
        <p:spPr>
          <a:xfrm>
            <a:off x="449989" y="4818775"/>
            <a:ext cx="581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CBF3D1-CEEF-7741-D68E-52E25D4339F7}"/>
              </a:ext>
            </a:extLst>
          </p:cNvPr>
          <p:cNvSpPr txBox="1"/>
          <p:nvPr/>
        </p:nvSpPr>
        <p:spPr>
          <a:xfrm>
            <a:off x="449989" y="5294263"/>
            <a:ext cx="573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即课本的顶部距离地面的高度是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4" name="yt_shape_1223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两个涂色部分的图形都是底边长为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7a43"/>
              </a:rPr>
              <a:t>且底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边在长方形对边上的平行四边形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的式子表示长方形中空白部分的面积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即长方形中空白部分的面积为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237" name="yt_image_12237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795145"/>
            <a:ext cx="178993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DA99FC-6E67-0654-277A-AB59A2647FB2}"/>
              </a:ext>
            </a:extLst>
          </p:cNvPr>
          <p:cNvSpPr txBox="1"/>
          <p:nvPr/>
        </p:nvSpPr>
        <p:spPr>
          <a:xfrm>
            <a:off x="450108" y="2279658"/>
            <a:ext cx="7152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22969A-16BB-71B7-01F0-F94E70BAB191}"/>
              </a:ext>
            </a:extLst>
          </p:cNvPr>
          <p:cNvSpPr txBox="1"/>
          <p:nvPr/>
        </p:nvSpPr>
        <p:spPr>
          <a:xfrm>
            <a:off x="450108" y="2755146"/>
            <a:ext cx="6714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即长方形中空白部分的面积为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540000" y="900000"/>
            <a:ext cx="727122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求长方形中空白部分的面积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即长方形中空白部分的面积为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41" name="yt_image_12241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2061" y="1531667"/>
            <a:ext cx="178993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E1E378-C510-A33D-E63C-26587ACFB19B}"/>
              </a:ext>
            </a:extLst>
          </p:cNvPr>
          <p:cNvSpPr txBox="1"/>
          <p:nvPr/>
        </p:nvSpPr>
        <p:spPr>
          <a:xfrm>
            <a:off x="449989" y="1328682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385ECE-78F5-78E9-24F9-BD91116C908D}"/>
              </a:ext>
            </a:extLst>
          </p:cNvPr>
          <p:cNvSpPr txBox="1"/>
          <p:nvPr/>
        </p:nvSpPr>
        <p:spPr>
          <a:xfrm>
            <a:off x="497614" y="1804170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B4D9BB-5B30-C2B3-7BB9-246BBFF10A50}"/>
              </a:ext>
            </a:extLst>
          </p:cNvPr>
          <p:cNvSpPr txBox="1"/>
          <p:nvPr/>
        </p:nvSpPr>
        <p:spPr>
          <a:xfrm>
            <a:off x="449989" y="227965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BDD175-88E9-987B-4007-1D57121CE799}"/>
              </a:ext>
            </a:extLst>
          </p:cNvPr>
          <p:cNvSpPr txBox="1"/>
          <p:nvPr/>
        </p:nvSpPr>
        <p:spPr>
          <a:xfrm>
            <a:off x="449989" y="275514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C1C8F6-918A-A166-EBAD-EFDD82E51A99}"/>
              </a:ext>
            </a:extLst>
          </p:cNvPr>
          <p:cNvSpPr txBox="1"/>
          <p:nvPr/>
        </p:nvSpPr>
        <p:spPr>
          <a:xfrm>
            <a:off x="449989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BE803E-2371-C057-AFD6-838EB9F522B0}"/>
              </a:ext>
            </a:extLst>
          </p:cNvPr>
          <p:cNvSpPr txBox="1"/>
          <p:nvPr/>
        </p:nvSpPr>
        <p:spPr>
          <a:xfrm>
            <a:off x="449989" y="3706122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即长方形中空白部分的面积为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4" name="yt_shape_12244"/>
          <p:cNvSpPr txBox="1"/>
          <p:nvPr/>
        </p:nvSpPr>
        <p:spPr>
          <a:xfrm>
            <a:off x="497260" y="749017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43" name="yt_image_1224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260" y="764704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46" name="yt_shape_12246"/>
              <p:cNvSpPr txBox="1"/>
              <p:nvPr/>
            </p:nvSpPr>
            <p:spPr>
              <a:xfrm>
                <a:off x="497379" y="1280394"/>
                <a:ext cx="11492915" cy="32374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某窗户的形状如图所示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图中长度单位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其中上部分是半径为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608d"/>
                  </a:rPr>
                  <a:t>的半圆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下部分是长为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的式子表示窗户的面积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即窗户的面积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246" name="yt_shape_12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280394"/>
                <a:ext cx="11492915" cy="3237425"/>
              </a:xfrm>
              <a:prstGeom prst="rect">
                <a:avLst/>
              </a:prstGeom>
              <a:blipFill>
                <a:blip r:embed="rId3"/>
                <a:stretch>
                  <a:fillRect l="-1645" t="-1507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50" name="yt_image_12250" title="H_114.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74844" y="2871496"/>
            <a:ext cx="1034415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52" name="yt_shape_12252"/>
              <p:cNvSpPr txBox="1"/>
              <p:nvPr/>
            </p:nvSpPr>
            <p:spPr>
              <a:xfrm>
                <a:off x="449754" y="4469046"/>
                <a:ext cx="8273099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求窗户的面积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窗户的面积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52" name="yt_shape_122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4" y="4469046"/>
                <a:ext cx="8273099" cy="2066784"/>
              </a:xfrm>
              <a:prstGeom prst="rect">
                <a:avLst/>
              </a:prstGeom>
              <a:blipFill>
                <a:blip r:embed="rId5"/>
                <a:stretch>
                  <a:fillRect l="-2284" t="-2360" r="-1105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B8ADD1-3D2E-EEE4-3197-65F45CFC5E47}"/>
              </a:ext>
            </a:extLst>
          </p:cNvPr>
          <p:cNvSpPr txBox="1"/>
          <p:nvPr/>
        </p:nvSpPr>
        <p:spPr>
          <a:xfrm>
            <a:off x="407368" y="266005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D94744-49D0-DA64-5BBF-29CA94CACCB5}"/>
                  </a:ext>
                </a:extLst>
              </p:cNvPr>
              <p:cNvSpPr txBox="1"/>
              <p:nvPr/>
            </p:nvSpPr>
            <p:spPr>
              <a:xfrm>
                <a:off x="454993" y="3135540"/>
                <a:ext cx="4459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D94744-49D0-DA64-5BBF-29CA94CAC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3" y="3135540"/>
                <a:ext cx="4459986" cy="765061"/>
              </a:xfrm>
              <a:prstGeom prst="rect">
                <a:avLst/>
              </a:prstGeom>
              <a:blipFill>
                <a:blip r:embed="rId6"/>
                <a:stretch>
                  <a:fillRect l="-2189" r="-218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57672F-A226-640E-249B-8565AAC9B9DD}"/>
                  </a:ext>
                </a:extLst>
              </p:cNvPr>
              <p:cNvSpPr txBox="1"/>
              <p:nvPr/>
            </p:nvSpPr>
            <p:spPr>
              <a:xfrm>
                <a:off x="407368" y="3806989"/>
                <a:ext cx="5433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即窗户的面积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57672F-A226-640E-249B-8565AAC9B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06989"/>
                <a:ext cx="5433123" cy="726326"/>
              </a:xfrm>
              <a:prstGeom prst="rect">
                <a:avLst/>
              </a:prstGeom>
              <a:blipFill>
                <a:blip r:embed="rId7"/>
                <a:stretch>
                  <a:fillRect l="-1796" r="-15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C1F9D45-0E5A-F8E3-DA76-AB8E1515EA59}"/>
              </a:ext>
            </a:extLst>
          </p:cNvPr>
          <p:cNvSpPr txBox="1"/>
          <p:nvPr/>
        </p:nvSpPr>
        <p:spPr>
          <a:xfrm>
            <a:off x="359743" y="489772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6EACB2-18A6-94D9-43CD-630C614C783C}"/>
                  </a:ext>
                </a:extLst>
              </p:cNvPr>
              <p:cNvSpPr txBox="1"/>
              <p:nvPr/>
            </p:nvSpPr>
            <p:spPr>
              <a:xfrm>
                <a:off x="407368" y="5373216"/>
                <a:ext cx="5737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6EACB2-18A6-94D9-43CD-630C614C7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373216"/>
                <a:ext cx="5737923" cy="765061"/>
              </a:xfrm>
              <a:prstGeom prst="rect">
                <a:avLst/>
              </a:prstGeom>
              <a:blipFill>
                <a:blip r:embed="rId8"/>
                <a:stretch>
                  <a:fillRect l="-1700" r="-159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F1F49D0-8D15-EC01-FF85-C84851AAB9ED}"/>
              </a:ext>
            </a:extLst>
          </p:cNvPr>
          <p:cNvSpPr txBox="1"/>
          <p:nvPr/>
        </p:nvSpPr>
        <p:spPr>
          <a:xfrm>
            <a:off x="359743" y="6044665"/>
            <a:ext cx="8373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窗户的面积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7" name="yt_shape_1225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某学校设计在长为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米的大长方形场地中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309f"/>
              </a:rPr>
              <a:t>并排新建三个大小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一样的标准篮球场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三个篮球场之间及篮球场与长方形场地边沿的距离均为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983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篮球场的宽为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的代数式表示一个篮球场的周长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一个篮球场的周长为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即一个篮球场的周长为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260" name="yt_image_12260" title="H_128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574814"/>
            <a:ext cx="2738628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EE6C16-E5A1-19EF-6184-C66B91EABCFB}"/>
              </a:ext>
            </a:extLst>
          </p:cNvPr>
          <p:cNvSpPr txBox="1"/>
          <p:nvPr/>
        </p:nvSpPr>
        <p:spPr>
          <a:xfrm>
            <a:off x="450108" y="2755146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一个篮球场的周长为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29425F-6704-5E67-DB5E-EF987F1F4629}"/>
              </a:ext>
            </a:extLst>
          </p:cNvPr>
          <p:cNvSpPr txBox="1"/>
          <p:nvPr/>
        </p:nvSpPr>
        <p:spPr>
          <a:xfrm>
            <a:off x="450108" y="3230634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2C8983-82B8-D728-F9A6-5F42C481DD4A}"/>
              </a:ext>
            </a:extLst>
          </p:cNvPr>
          <p:cNvSpPr txBox="1"/>
          <p:nvPr/>
        </p:nvSpPr>
        <p:spPr>
          <a:xfrm>
            <a:off x="450108" y="3706122"/>
            <a:ext cx="616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即一个篮球场的周长为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2" name="yt_shape_12262"/>
          <p:cNvSpPr txBox="1"/>
          <p:nvPr/>
        </p:nvSpPr>
        <p:spPr>
          <a:xfrm>
            <a:off x="540000" y="900000"/>
            <a:ext cx="834843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求整个场地的面积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即整个场地的面积为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64" name="yt_image_12264" title="H_128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3371" y="1531667"/>
            <a:ext cx="2738628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834AD6-0AF6-85E9-4466-C93A29DEB977}"/>
              </a:ext>
            </a:extLst>
          </p:cNvPr>
          <p:cNvSpPr txBox="1"/>
          <p:nvPr/>
        </p:nvSpPr>
        <p:spPr>
          <a:xfrm>
            <a:off x="449989" y="1328682"/>
            <a:ext cx="611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5B90AC-D79C-BCE5-620F-40EA51FFB308}"/>
              </a:ext>
            </a:extLst>
          </p:cNvPr>
          <p:cNvSpPr txBox="1"/>
          <p:nvPr/>
        </p:nvSpPr>
        <p:spPr>
          <a:xfrm>
            <a:off x="449989" y="1804170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871F02-E44B-52D7-7E57-A5CD519147D3}"/>
              </a:ext>
            </a:extLst>
          </p:cNvPr>
          <p:cNvSpPr txBox="1"/>
          <p:nvPr/>
        </p:nvSpPr>
        <p:spPr>
          <a:xfrm>
            <a:off x="449989" y="2279658"/>
            <a:ext cx="265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E6D2CD-7A99-1AC9-F66E-9BDD1C6492D0}"/>
              </a:ext>
            </a:extLst>
          </p:cNvPr>
          <p:cNvSpPr txBox="1"/>
          <p:nvPr/>
        </p:nvSpPr>
        <p:spPr>
          <a:xfrm>
            <a:off x="449989" y="2755146"/>
            <a:ext cx="8447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DF94E1-18B2-E377-5A6C-589ED9BA6636}"/>
              </a:ext>
            </a:extLst>
          </p:cNvPr>
          <p:cNvSpPr txBox="1"/>
          <p:nvPr/>
        </p:nvSpPr>
        <p:spPr>
          <a:xfrm>
            <a:off x="449989" y="3230634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即整个场地的面积为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2196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1430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_⨹_1_09835</vt:lpstr>
      <vt:lpstr>_⨹_1_1668c</vt:lpstr>
      <vt:lpstr>_⨹_1_f0d03</vt:lpstr>
      <vt:lpstr>_⨹_11_881d5</vt:lpstr>
      <vt:lpstr>_⨹_15_31b87</vt:lpstr>
      <vt:lpstr>_⨹_2_57a43</vt:lpstr>
      <vt:lpstr>_⨹_2_f6234</vt:lpstr>
      <vt:lpstr>_⨹_3_6adae</vt:lpstr>
      <vt:lpstr>_⨹_3_8608d</vt:lpstr>
      <vt:lpstr>_⨹_3_e00be</vt:lpstr>
      <vt:lpstr>_⨹_5_a2c8a</vt:lpstr>
      <vt:lpstr>_⨹_7_234a2</vt:lpstr>
      <vt:lpstr>_⨹_7_84adf</vt:lpstr>
      <vt:lpstr>_⨹_8_92260</vt:lpstr>
      <vt:lpstr>_⨹_8_d309f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