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12" r:id="rId7"/>
    <p:sldId id="314" r:id="rId8"/>
    <p:sldId id="316" r:id="rId9"/>
    <p:sldId id="320" r:id="rId10"/>
    <p:sldId id="322" r:id="rId11"/>
    <p:sldId id="323" r:id="rId12"/>
    <p:sldId id="327" r:id="rId13"/>
    <p:sldId id="329" r:id="rId14"/>
    <p:sldId id="332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7" name="yt_shape_1323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36" name="yt_image_1323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39" name="yt_shape_13239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利用去括号解一元一次方程</a:t>
            </a:r>
          </a:p>
        </p:txBody>
      </p:sp>
      <p:sp>
        <p:nvSpPr>
          <p:cNvPr id="13240" name="yt_shape_13240"/>
          <p:cNvSpPr txBox="1"/>
          <p:nvPr/>
        </p:nvSpPr>
        <p:spPr>
          <a:xfrm>
            <a:off x="540000" y="1971599"/>
            <a:ext cx="104595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温州市中考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以下去括号正确的是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41" name="yt_table_1324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578269"/>
              </p:ext>
            </p:extLst>
          </p:nvPr>
        </p:nvGraphicFramePr>
        <p:xfrm>
          <a:off x="540056" y="2450902"/>
          <a:ext cx="7647623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106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243" name="yt_shape_13243"/>
              <p:cNvSpPr txBox="1"/>
              <p:nvPr/>
            </p:nvSpPr>
            <p:spPr>
              <a:xfrm>
                <a:off x="540119" y="3452456"/>
                <a:ext cx="11492915" cy="18067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的步骤如下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94e6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d063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其中开始出现错误的一步是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3243" name="yt_shape_13243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52456"/>
                <a:ext cx="11492915" cy="1806713"/>
              </a:xfrm>
              <a:prstGeom prst="rect">
                <a:avLst/>
              </a:prstGeom>
              <a:blipFill>
                <a:blip r:embed="rId3"/>
                <a:stretch>
                  <a:fillRect l="-1645" b="-4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245" name="yt_table_1324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119788"/>
              </p:ext>
            </p:extLst>
          </p:nvPr>
        </p:nvGraphicFramePr>
        <p:xfrm>
          <a:off x="540056" y="5309957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5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5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3"/>
                  </a:ext>
                </a:extLst>
              </a:tr>
            </a:tbl>
          </a:graphicData>
        </a:graphic>
      </p:graphicFrame>
      <p:pic>
        <p:nvPicPr>
          <p:cNvPr id="3" name="yt_shape_1721657397546">
            <a:extLst>
              <a:ext uri="{FF2B5EF4-FFF2-40B4-BE49-F238E27FC236}">
                <a16:creationId xmlns:a16="http://schemas.microsoft.com/office/drawing/2014/main" id="{19C3D14A-0552-ABF7-E0E2-71BCA25DE09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821A5C-8BC0-8D6D-9572-398630F75A15}"/>
              </a:ext>
            </a:extLst>
          </p:cNvPr>
          <p:cNvSpPr txBox="1"/>
          <p:nvPr/>
        </p:nvSpPr>
        <p:spPr>
          <a:xfrm>
            <a:off x="9978164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CA0938-EF56-DE65-D405-304B1C5EC1A7}"/>
              </a:ext>
            </a:extLst>
          </p:cNvPr>
          <p:cNvSpPr txBox="1"/>
          <p:nvPr/>
        </p:nvSpPr>
        <p:spPr>
          <a:xfrm>
            <a:off x="5580908" y="4552587"/>
            <a:ext cx="383286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6" name="yt_shape_1328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85" name="yt_image_1328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88" name="yt_shape_13288"/>
          <p:cNvSpPr txBox="1"/>
          <p:nvPr/>
        </p:nvSpPr>
        <p:spPr>
          <a:xfrm>
            <a:off x="540119" y="148216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3_8294b"/>
              </a:rPr>
              <a:t>小明参加期末考试时的考场座位号是由四个数字组成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这四个数字组成的四位数有如下特征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它的千位数字为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把千位上的数字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向右移动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使其成为个位数字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那么所得的新数比原数的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c36fd"/>
              </a:rPr>
              <a:t>倍少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1478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1" name="yt_shape_13291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求小明的考场座位号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设小明的考场座位号为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则移动后所得的新数为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6b05e"/>
              </a:rPr>
              <a:t>由题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1478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1478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1478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18520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小明的考场座位号是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38811BB-7E26-B5AA-D877-C98FCEB6F121}"/>
              </a:ext>
            </a:extLst>
          </p:cNvPr>
          <p:cNvSpPr txBox="1"/>
          <p:nvPr/>
        </p:nvSpPr>
        <p:spPr>
          <a:xfrm>
            <a:off x="450108" y="1328682"/>
            <a:ext cx="11079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设小明的考场座位号为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则移动后所得的新数为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6b05e"/>
              </a:rPr>
              <a:t>由题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D2297E-72BC-D1C5-34DB-DCF818D5C950}"/>
              </a:ext>
            </a:extLst>
          </p:cNvPr>
          <p:cNvSpPr txBox="1"/>
          <p:nvPr/>
        </p:nvSpPr>
        <p:spPr>
          <a:xfrm>
            <a:off x="450108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041B43-47B4-5E8D-E1FD-AD24E737D859}"/>
              </a:ext>
            </a:extLst>
          </p:cNvPr>
          <p:cNvSpPr txBox="1"/>
          <p:nvPr/>
        </p:nvSpPr>
        <p:spPr>
          <a:xfrm>
            <a:off x="450108" y="2279658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DB6883-419F-8342-2C5F-7EF3AFC70FF4}"/>
              </a:ext>
            </a:extLst>
          </p:cNvPr>
          <p:cNvSpPr txBox="1"/>
          <p:nvPr/>
        </p:nvSpPr>
        <p:spPr>
          <a:xfrm>
            <a:off x="450108" y="2755146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03979B-14A3-E958-AB9D-C8A2B797E50D}"/>
              </a:ext>
            </a:extLst>
          </p:cNvPr>
          <p:cNvSpPr txBox="1"/>
          <p:nvPr/>
        </p:nvSpPr>
        <p:spPr>
          <a:xfrm>
            <a:off x="450108" y="3230634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1478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94623C-8EE4-3348-845C-A257A889AE05}"/>
              </a:ext>
            </a:extLst>
          </p:cNvPr>
          <p:cNvSpPr txBox="1"/>
          <p:nvPr/>
        </p:nvSpPr>
        <p:spPr>
          <a:xfrm>
            <a:off x="450108" y="3706122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18520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A170486-A0A0-0B76-E26B-62059BBDF23C}"/>
              </a:ext>
            </a:extLst>
          </p:cNvPr>
          <p:cNvSpPr txBox="1"/>
          <p:nvPr/>
        </p:nvSpPr>
        <p:spPr>
          <a:xfrm>
            <a:off x="450108" y="4181610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170CBC6-0E62-C3F6-2723-690D9AC38B6F}"/>
              </a:ext>
            </a:extLst>
          </p:cNvPr>
          <p:cNvSpPr txBox="1"/>
          <p:nvPr/>
        </p:nvSpPr>
        <p:spPr>
          <a:xfrm>
            <a:off x="450108" y="4657098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小明的考场座位号是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2315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4" name="yt_shape_13294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教材变式与拓展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题变式与拓展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一列慢车从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地开出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每小时行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一列快车从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bf88,isEnd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每小时行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两车同时开出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相向而行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小时相遇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2C8BA7D-F841-CB00-4A39-1276BFFC2D83}"/>
              </a:ext>
            </a:extLst>
          </p:cNvPr>
          <p:cNvSpPr txBox="1"/>
          <p:nvPr/>
        </p:nvSpPr>
        <p:spPr>
          <a:xfrm>
            <a:off x="9367096" y="2755146"/>
            <a:ext cx="216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e716c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576DD4-26B9-7F5A-5567-F77D61C4DD34}"/>
              </a:ext>
            </a:extLst>
          </p:cNvPr>
          <p:cNvSpPr txBox="1"/>
          <p:nvPr/>
        </p:nvSpPr>
        <p:spPr>
          <a:xfrm>
            <a:off x="450108" y="323063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298"/>
          <p:cNvSpPr txBox="1"/>
          <p:nvPr/>
        </p:nvSpPr>
        <p:spPr>
          <a:xfrm>
            <a:off x="540119" y="377601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两车同时开出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同向而行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小时后快车追上慢车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CD540B-E8DA-D108-3018-F2D23065E7FD}"/>
              </a:ext>
            </a:extLst>
          </p:cNvPr>
          <p:cNvSpPr txBox="1"/>
          <p:nvPr/>
        </p:nvSpPr>
        <p:spPr>
          <a:xfrm>
            <a:off x="10891096" y="3729209"/>
            <a:ext cx="915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c3d38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D5BE2D3-7FF5-F0C0-661A-2395C10926BD}"/>
              </a:ext>
            </a:extLst>
          </p:cNvPr>
          <p:cNvSpPr txBox="1"/>
          <p:nvPr/>
        </p:nvSpPr>
        <p:spPr>
          <a:xfrm>
            <a:off x="450108" y="4204697"/>
            <a:ext cx="2086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299"/>
          <p:cNvSpPr txBox="1"/>
          <p:nvPr/>
        </p:nvSpPr>
        <p:spPr>
          <a:xfrm>
            <a:off x="540119" y="47593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两车同时开出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背向而行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两车相距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e53d,isEnd"/>
              </a:rPr>
              <a:t>则可列方程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8294D22-9655-F454-D58D-A01CC2482B9E}"/>
              </a:ext>
            </a:extLst>
          </p:cNvPr>
          <p:cNvSpPr txBox="1"/>
          <p:nvPr/>
        </p:nvSpPr>
        <p:spPr>
          <a:xfrm>
            <a:off x="1059708" y="5188047"/>
            <a:ext cx="3688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6" grpId="0" build="allAtOnce"/>
      <p:bldP spid="7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00" name="yt_shape_13300"/>
              <p:cNvSpPr txBox="1"/>
              <p:nvPr/>
            </p:nvSpPr>
            <p:spPr>
              <a:xfrm>
                <a:off x="540119" y="900000"/>
                <a:ext cx="11492915" cy="32422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【拓展】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慢车先开出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两车相向而行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4_afa0a"/>
                  </a:rPr>
                  <a:t>问慢车开出多少小时后两车相距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设慢车开出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两车相距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3_be38c"/>
                  </a:rPr>
                  <a:t>280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则慢车开出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小时后两车相距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00" name="yt_shape_13300" descr="{&quot;rangeId&quot;:20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242298"/>
              </a:xfrm>
              <a:prstGeom prst="rect">
                <a:avLst/>
              </a:prstGeom>
              <a:blipFill>
                <a:blip r:embed="rId2"/>
                <a:stretch>
                  <a:fillRect l="-1645" t="-1692" b="-2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F891E1A-CC8B-DED6-E974-4264FCBF2137}"/>
              </a:ext>
            </a:extLst>
          </p:cNvPr>
          <p:cNvSpPr txBox="1"/>
          <p:nvPr/>
        </p:nvSpPr>
        <p:spPr>
          <a:xfrm>
            <a:off x="450108" y="1804170"/>
            <a:ext cx="11309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设慢车开出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两车相距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3_be38c"/>
              </a:rPr>
              <a:t>280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C0E442-857C-768E-243E-7505725381CF}"/>
              </a:ext>
            </a:extLst>
          </p:cNvPr>
          <p:cNvSpPr txBox="1"/>
          <p:nvPr/>
        </p:nvSpPr>
        <p:spPr>
          <a:xfrm>
            <a:off x="450108" y="2279658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5140673-215D-B690-80B7-6291DA46FB2D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2997899" cy="767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pageBreak': True}">
                <a:extLst>
                  <a:ext uri="{FF2B5EF4-FFF2-40B4-BE49-F238E27FC236}">
                    <a16:creationId xmlns:a16="http://schemas.microsoft.com/office/drawing/2014/main" id="{F5140673-215D-B690-80B7-6291DA46FB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2997899" cy="767538"/>
              </a:xfrm>
              <a:prstGeom prst="rect">
                <a:avLst/>
              </a:prstGeom>
              <a:blipFill>
                <a:blip r:embed="rId3"/>
                <a:stretch>
                  <a:fillRect l="-3252" r="-304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8367F13-2D4A-444C-B402-188D422946F7}"/>
                  </a:ext>
                </a:extLst>
              </p:cNvPr>
              <p:cNvSpPr txBox="1"/>
              <p:nvPr/>
            </p:nvSpPr>
            <p:spPr>
              <a:xfrm>
                <a:off x="450108" y="3429072"/>
                <a:ext cx="6499923" cy="7286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则慢车开出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小时后两车相距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280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, 'pageBreak': True}">
                <a:extLst>
                  <a:ext uri="{FF2B5EF4-FFF2-40B4-BE49-F238E27FC236}">
                    <a16:creationId xmlns:a16="http://schemas.microsoft.com/office/drawing/2014/main" id="{08367F13-2D4A-444C-B402-188D422946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9072"/>
                <a:ext cx="6499923" cy="728675"/>
              </a:xfrm>
              <a:prstGeom prst="rect">
                <a:avLst/>
              </a:prstGeom>
              <a:blipFill>
                <a:blip r:embed="rId4"/>
                <a:stretch>
                  <a:fillRect l="-1501" r="-150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7" name="yt_shape_13247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答题模板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4dd04,isEnd"/>
              </a:rPr>
              <a:t>＝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_⨹_2_4dd04,isEnd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4dd04,isEnd"/>
              </a:rPr>
              <a:t>－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系数化为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DE22DD-7683-A41C-8477-C9D8511462E9}"/>
              </a:ext>
            </a:extLst>
          </p:cNvPr>
          <p:cNvSpPr txBox="1"/>
          <p:nvPr/>
        </p:nvSpPr>
        <p:spPr>
          <a:xfrm>
            <a:off x="2964708" y="1328682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8EA33D-5CF5-3E77-9388-639F2FA78FB0}"/>
              </a:ext>
            </a:extLst>
          </p:cNvPr>
          <p:cNvSpPr txBox="1"/>
          <p:nvPr/>
        </p:nvSpPr>
        <p:spPr>
          <a:xfrm>
            <a:off x="5328496" y="1328682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7811DE-5FFD-2C65-23E8-46A745F722A7}"/>
              </a:ext>
            </a:extLst>
          </p:cNvPr>
          <p:cNvSpPr txBox="1"/>
          <p:nvPr/>
        </p:nvSpPr>
        <p:spPr>
          <a:xfrm>
            <a:off x="8989271" y="1328682"/>
            <a:ext cx="132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70F5BC-F885-0BCC-1CF6-A57187C8047A}"/>
              </a:ext>
            </a:extLst>
          </p:cNvPr>
          <p:cNvSpPr txBox="1"/>
          <p:nvPr/>
        </p:nvSpPr>
        <p:spPr>
          <a:xfrm>
            <a:off x="1517174" y="1804170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26AE2B-3B27-8306-70F1-4F1B261EA9C3}"/>
              </a:ext>
            </a:extLst>
          </p:cNvPr>
          <p:cNvSpPr txBox="1"/>
          <p:nvPr/>
        </p:nvSpPr>
        <p:spPr>
          <a:xfrm>
            <a:off x="5631974" y="1804170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B797E8A-987C-38F3-A71A-07147477D2DD}"/>
              </a:ext>
            </a:extLst>
          </p:cNvPr>
          <p:cNvSpPr txBox="1"/>
          <p:nvPr/>
        </p:nvSpPr>
        <p:spPr>
          <a:xfrm>
            <a:off x="7104112" y="1804170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6406BF3-AAD0-36F4-E942-1E45088D6CB4}"/>
              </a:ext>
            </a:extLst>
          </p:cNvPr>
          <p:cNvSpPr txBox="1"/>
          <p:nvPr/>
        </p:nvSpPr>
        <p:spPr>
          <a:xfrm>
            <a:off x="3271096" y="2279658"/>
            <a:ext cx="77838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50" name="yt_shape_13250"/>
              <p:cNvSpPr txBox="1"/>
              <p:nvPr/>
            </p:nvSpPr>
            <p:spPr>
              <a:xfrm>
                <a:off x="540000" y="900000"/>
                <a:ext cx="4158190" cy="54421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50" name="yt_shape_13250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158190" cy="5442131"/>
              </a:xfrm>
              <a:prstGeom prst="rect">
                <a:avLst/>
              </a:prstGeom>
              <a:blipFill>
                <a:blip r:embed="rId2"/>
                <a:stretch>
                  <a:fillRect l="-4545" t="-1009" r="-3519" b="-10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1EEAC32-CE56-2363-64C2-5EC4C118AD76}"/>
              </a:ext>
            </a:extLst>
          </p:cNvPr>
          <p:cNvSpPr txBox="1"/>
          <p:nvPr/>
        </p:nvSpPr>
        <p:spPr>
          <a:xfrm>
            <a:off x="449989" y="1804170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21BB32-22EC-9FC0-8146-64041BD1FD3E}"/>
              </a:ext>
            </a:extLst>
          </p:cNvPr>
          <p:cNvSpPr txBox="1"/>
          <p:nvPr/>
        </p:nvSpPr>
        <p:spPr>
          <a:xfrm>
            <a:off x="449989" y="2279658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572FC8-F74E-EC5D-1614-EA2DC8B8263B}"/>
              </a:ext>
            </a:extLst>
          </p:cNvPr>
          <p:cNvSpPr txBox="1"/>
          <p:nvPr/>
        </p:nvSpPr>
        <p:spPr>
          <a:xfrm>
            <a:off x="449989" y="2755146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ECD6A4-5EE6-090C-0936-EE6ADDC904C9}"/>
              </a:ext>
            </a:extLst>
          </p:cNvPr>
          <p:cNvSpPr txBox="1"/>
          <p:nvPr/>
        </p:nvSpPr>
        <p:spPr>
          <a:xfrm>
            <a:off x="449989" y="3230634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BDE3CF-4D13-40DC-8312-F72F9CEB6791}"/>
              </a:ext>
            </a:extLst>
          </p:cNvPr>
          <p:cNvSpPr txBox="1"/>
          <p:nvPr/>
        </p:nvSpPr>
        <p:spPr>
          <a:xfrm>
            <a:off x="449989" y="4181610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90E30E3-EEDF-CE1A-03A1-A3D8EDD3C80F}"/>
              </a:ext>
            </a:extLst>
          </p:cNvPr>
          <p:cNvSpPr txBox="1"/>
          <p:nvPr/>
        </p:nvSpPr>
        <p:spPr>
          <a:xfrm>
            <a:off x="449989" y="4657098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B4B92C6-09F1-2581-5E08-C5D44848CE67}"/>
              </a:ext>
            </a:extLst>
          </p:cNvPr>
          <p:cNvSpPr txBox="1"/>
          <p:nvPr/>
        </p:nvSpPr>
        <p:spPr>
          <a:xfrm>
            <a:off x="449989" y="5132586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B92E8A9-F453-7FFB-9292-609456DF598C}"/>
                  </a:ext>
                </a:extLst>
              </p:cNvPr>
              <p:cNvSpPr txBox="1"/>
              <p:nvPr/>
            </p:nvSpPr>
            <p:spPr>
              <a:xfrm>
                <a:off x="449989" y="5608074"/>
                <a:ext cx="3377311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5, 'hasSerialNum': 1}">
                <a:extLst>
                  <a:ext uri="{FF2B5EF4-FFF2-40B4-BE49-F238E27FC236}">
                    <a16:creationId xmlns:a16="http://schemas.microsoft.com/office/drawing/2014/main" id="{2B92E8A9-F453-7FFB-9292-609456DF59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08074"/>
                <a:ext cx="3377311" cy="728231"/>
              </a:xfrm>
              <a:prstGeom prst="rect">
                <a:avLst/>
              </a:prstGeom>
              <a:blipFill>
                <a:blip r:embed="rId3"/>
                <a:stretch>
                  <a:fillRect l="-2888" r="-270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6" name="yt_shape_13256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去括号解方程的实际应用</a:t>
            </a:r>
          </a:p>
        </p:txBody>
      </p:sp>
      <p:sp>
        <p:nvSpPr>
          <p:cNvPr id="13257" name="yt_shape_13257"/>
          <p:cNvSpPr txBox="1"/>
          <p:nvPr/>
        </p:nvSpPr>
        <p:spPr>
          <a:xfrm>
            <a:off x="540119" y="13894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在植树节活动中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现要从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班调一部分人去支援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3c7e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班人数为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班人数的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那么应从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班调出多少人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设应从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班调出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1b7d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根据题意可列方程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258" name="yt_shape_13258"/>
          <p:cNvSpPr txBox="1"/>
          <p:nvPr/>
        </p:nvSpPr>
        <p:spPr>
          <a:xfrm>
            <a:off x="540119" y="2829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一架飞机在两城市之间飞行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风速为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顺风飞行需要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bef8,isEnd"/>
              </a:rPr>
              <a:t>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风飞行需要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无风时飞机的飞行速度为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d4d0,isEnd"/>
              </a:rPr>
              <a:t>两城之间的航程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397616">
            <a:extLst>
              <a:ext uri="{FF2B5EF4-FFF2-40B4-BE49-F238E27FC236}">
                <a16:creationId xmlns:a16="http://schemas.microsoft.com/office/drawing/2014/main" id="{3F81CFA5-3A58-04E8-C480-37C0AA61B6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70FB8D-2874-DFFC-DED4-F089023F5FF4}"/>
              </a:ext>
            </a:extLst>
          </p:cNvPr>
          <p:cNvSpPr txBox="1"/>
          <p:nvPr/>
        </p:nvSpPr>
        <p:spPr>
          <a:xfrm>
            <a:off x="4107708" y="2293604"/>
            <a:ext cx="3840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2E1189-28E0-9A14-EC73-067223158E34}"/>
              </a:ext>
            </a:extLst>
          </p:cNvPr>
          <p:cNvSpPr txBox="1"/>
          <p:nvPr/>
        </p:nvSpPr>
        <p:spPr>
          <a:xfrm>
            <a:off x="9522671" y="229360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87754D-B20B-B8F0-1EA7-2F4EDB0E84AB}"/>
              </a:ext>
            </a:extLst>
          </p:cNvPr>
          <p:cNvSpPr txBox="1"/>
          <p:nvPr/>
        </p:nvSpPr>
        <p:spPr>
          <a:xfrm>
            <a:off x="6546107" y="3257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6C2806-724C-9F2A-359F-F91F114BF660}"/>
              </a:ext>
            </a:extLst>
          </p:cNvPr>
          <p:cNvSpPr txBox="1"/>
          <p:nvPr/>
        </p:nvSpPr>
        <p:spPr>
          <a:xfrm>
            <a:off x="1059708" y="373317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0" name="yt_shape_13260"/>
          <p:cNvSpPr txBox="1"/>
          <p:nvPr/>
        </p:nvSpPr>
        <p:spPr>
          <a:xfrm>
            <a:off x="497379" y="2395686"/>
            <a:ext cx="1108316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设该文具店中这种大笔记本的单价是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则小笔记本的单价是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买了一种大笔记本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个和一种小笔记本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共用了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该文具店这种大笔记本的单价为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748F21-1DAF-508B-A39D-08D717B35A7F}"/>
              </a:ext>
            </a:extLst>
          </p:cNvPr>
          <p:cNvSpPr txBox="1"/>
          <p:nvPr/>
        </p:nvSpPr>
        <p:spPr>
          <a:xfrm>
            <a:off x="407368" y="2348880"/>
            <a:ext cx="11156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设该文具店中这种大笔记本的单价是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则小笔记本的单价是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16DCC2-1BCB-8BEB-8893-C4A1B7AA705B}"/>
              </a:ext>
            </a:extLst>
          </p:cNvPr>
          <p:cNvSpPr txBox="1"/>
          <p:nvPr/>
        </p:nvSpPr>
        <p:spPr>
          <a:xfrm>
            <a:off x="407368" y="2824368"/>
            <a:ext cx="8104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买了一种大笔记本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个和一种小笔记本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共用了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6D82BC-D300-D55F-934F-F25D6EACA316}"/>
              </a:ext>
            </a:extLst>
          </p:cNvPr>
          <p:cNvSpPr txBox="1"/>
          <p:nvPr/>
        </p:nvSpPr>
        <p:spPr>
          <a:xfrm>
            <a:off x="407368" y="3299856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4D79CE-0DBD-BB59-2CBF-64DB0A68106E}"/>
              </a:ext>
            </a:extLst>
          </p:cNvPr>
          <p:cNvSpPr txBox="1"/>
          <p:nvPr/>
        </p:nvSpPr>
        <p:spPr>
          <a:xfrm>
            <a:off x="407368" y="3775344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5CD873-6F68-B8F8-5B29-2573609D44F9}"/>
              </a:ext>
            </a:extLst>
          </p:cNvPr>
          <p:cNvSpPr txBox="1"/>
          <p:nvPr/>
        </p:nvSpPr>
        <p:spPr>
          <a:xfrm>
            <a:off x="407368" y="4250832"/>
            <a:ext cx="566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该文具店这种大笔记本的单价为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259"/>
          <p:cNvSpPr txBox="1"/>
          <p:nvPr/>
        </p:nvSpPr>
        <p:spPr>
          <a:xfrm>
            <a:off x="527123" y="90012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陕西省中考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小红在一家文具店买了一种大笔记本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个和一种小笔记本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8b65"/>
              </a:rPr>
              <a:t>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已知她买的这种大笔记本的单价比这种小笔记本的单价多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a18e"/>
              </a:rPr>
              <a:t>求该文具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店中这种大笔记本的单价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63" name="yt_shape_13263"/>
              <p:cNvSpPr txBox="1"/>
              <p:nvPr/>
            </p:nvSpPr>
            <p:spPr>
              <a:xfrm>
                <a:off x="540000" y="900000"/>
                <a:ext cx="5927905" cy="2557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去括号漏乘或不变号而出错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合并同类项、系数化为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63" name="yt_shape_13263" descr="{&quot;rangeId&quot;:8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27905" cy="2557816"/>
              </a:xfrm>
              <a:prstGeom prst="rect">
                <a:avLst/>
              </a:prstGeom>
              <a:blipFill>
                <a:blip r:embed="rId2"/>
                <a:stretch>
                  <a:fillRect l="-3189" t="-2148" r="-2160" b="-31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B8E2C89-918C-0304-2FC0-D7CFC6DAEB13}"/>
              </a:ext>
            </a:extLst>
          </p:cNvPr>
          <p:cNvSpPr txBox="1"/>
          <p:nvPr/>
        </p:nvSpPr>
        <p:spPr>
          <a:xfrm>
            <a:off x="449989" y="1804170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84E12E-DB3D-1513-E009-F38DFF0FD7F6}"/>
              </a:ext>
            </a:extLst>
          </p:cNvPr>
          <p:cNvSpPr txBox="1"/>
          <p:nvPr/>
        </p:nvSpPr>
        <p:spPr>
          <a:xfrm>
            <a:off x="449989" y="2279658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94BA791-5BA8-210D-5F8A-339AD83865A3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4901311" cy="7247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合并同类项、系数化为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pageBreak': True}">
                <a:extLst>
                  <a:ext uri="{FF2B5EF4-FFF2-40B4-BE49-F238E27FC236}">
                    <a16:creationId xmlns:a16="http://schemas.microsoft.com/office/drawing/2014/main" id="{894BA791-5BA8-210D-5F8A-339AD83865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4901311" cy="724739"/>
              </a:xfrm>
              <a:prstGeom prst="rect">
                <a:avLst/>
              </a:prstGeom>
              <a:blipFill>
                <a:blip r:embed="rId3"/>
                <a:stretch>
                  <a:fillRect l="-1990" r="-1866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8" name="yt_shape_1326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67" name="yt_image_1326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70" name="yt_shape_13270"/>
          <p:cNvSpPr txBox="1"/>
          <p:nvPr/>
        </p:nvSpPr>
        <p:spPr>
          <a:xfrm>
            <a:off x="540000" y="1482165"/>
            <a:ext cx="92637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71" name="yt_table_1327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725209"/>
              </p:ext>
            </p:extLst>
          </p:nvPr>
        </p:nvGraphicFramePr>
        <p:xfrm>
          <a:off x="540056" y="1961468"/>
          <a:ext cx="4505643" cy="950976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0658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5"/>
                  </a:ext>
                </a:extLst>
              </a:tr>
            </a:tbl>
          </a:graphicData>
        </a:graphic>
      </p:graphicFrame>
      <p:sp>
        <p:nvSpPr>
          <p:cNvPr id="13273" name="yt_shape_13273"/>
          <p:cNvSpPr txBox="1"/>
          <p:nvPr/>
        </p:nvSpPr>
        <p:spPr>
          <a:xfrm>
            <a:off x="540119" y="296302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的解与关于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19c6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6582BA-B734-80E9-FF16-F25017268466}"/>
              </a:ext>
            </a:extLst>
          </p:cNvPr>
          <p:cNvSpPr txBox="1"/>
          <p:nvPr/>
        </p:nvSpPr>
        <p:spPr>
          <a:xfrm>
            <a:off x="8811351" y="14353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62AD16-171D-D832-E8FB-6ED3F1CD994E}"/>
              </a:ext>
            </a:extLst>
          </p:cNvPr>
          <p:cNvSpPr txBox="1"/>
          <p:nvPr/>
        </p:nvSpPr>
        <p:spPr>
          <a:xfrm>
            <a:off x="2290021" y="339170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75" name="yt_shape_13275"/>
              <p:cNvSpPr txBox="1"/>
              <p:nvPr/>
            </p:nvSpPr>
            <p:spPr>
              <a:xfrm>
                <a:off x="555299" y="1313579"/>
                <a:ext cx="5669822" cy="51489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75" name="yt_shape_132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299" y="1313579"/>
                <a:ext cx="5669822" cy="5148910"/>
              </a:xfrm>
              <a:prstGeom prst="rect">
                <a:avLst/>
              </a:prstGeom>
              <a:blipFill>
                <a:blip r:embed="rId2"/>
                <a:stretch>
                  <a:fillRect l="-3226" t="-947" r="-2366" b="-2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E3846F0-8062-22BB-52B2-727FC3FCD912}"/>
              </a:ext>
            </a:extLst>
          </p:cNvPr>
          <p:cNvSpPr txBox="1"/>
          <p:nvPr/>
        </p:nvSpPr>
        <p:spPr>
          <a:xfrm>
            <a:off x="465288" y="1742261"/>
            <a:ext cx="559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C44AAE-67EC-A754-CCE4-2F7421E6835E}"/>
              </a:ext>
            </a:extLst>
          </p:cNvPr>
          <p:cNvSpPr txBox="1"/>
          <p:nvPr/>
        </p:nvSpPr>
        <p:spPr>
          <a:xfrm>
            <a:off x="465288" y="2217749"/>
            <a:ext cx="468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D126BB-8CEA-6FD9-7B19-9B5316FADE3A}"/>
              </a:ext>
            </a:extLst>
          </p:cNvPr>
          <p:cNvSpPr txBox="1"/>
          <p:nvPr/>
        </p:nvSpPr>
        <p:spPr>
          <a:xfrm>
            <a:off x="465288" y="2693237"/>
            <a:ext cx="34469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6651B6E-C487-8C3C-7FAC-C5C4BFCE21A3}"/>
                  </a:ext>
                </a:extLst>
              </p:cNvPr>
              <p:cNvSpPr txBox="1"/>
              <p:nvPr/>
            </p:nvSpPr>
            <p:spPr>
              <a:xfrm>
                <a:off x="465288" y="3168725"/>
                <a:ext cx="320109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6651B6E-C487-8C3C-7FAC-C5C4BFCE21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288" y="3168725"/>
                <a:ext cx="3201099" cy="766077"/>
              </a:xfrm>
              <a:prstGeom prst="rect">
                <a:avLst/>
              </a:prstGeom>
              <a:blipFill>
                <a:blip r:embed="rId3"/>
                <a:stretch>
                  <a:fillRect l="-2857" r="-304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914A4AE-A96F-9A4A-CF4E-F8C861F0620B}"/>
              </a:ext>
            </a:extLst>
          </p:cNvPr>
          <p:cNvSpPr txBox="1"/>
          <p:nvPr/>
        </p:nvSpPr>
        <p:spPr>
          <a:xfrm>
            <a:off x="465288" y="4515052"/>
            <a:ext cx="574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79C9BBB-DA1A-580C-59DA-1478C7F34713}"/>
              </a:ext>
            </a:extLst>
          </p:cNvPr>
          <p:cNvSpPr txBox="1"/>
          <p:nvPr/>
        </p:nvSpPr>
        <p:spPr>
          <a:xfrm>
            <a:off x="465288" y="4990540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2871FA3-6B39-0729-3224-3F183490740B}"/>
              </a:ext>
            </a:extLst>
          </p:cNvPr>
          <p:cNvSpPr txBox="1"/>
          <p:nvPr/>
        </p:nvSpPr>
        <p:spPr>
          <a:xfrm>
            <a:off x="465288" y="5466028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2A3C41-48AC-16AB-45DD-EE6E94147382}"/>
              </a:ext>
            </a:extLst>
          </p:cNvPr>
          <p:cNvSpPr txBox="1"/>
          <p:nvPr/>
        </p:nvSpPr>
        <p:spPr>
          <a:xfrm>
            <a:off x="465288" y="5941516"/>
            <a:ext cx="3458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376" y="764704"/>
            <a:ext cx="2558521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解下列方程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81" name="yt_shape_13281"/>
              <p:cNvSpPr txBox="1"/>
              <p:nvPr/>
            </p:nvSpPr>
            <p:spPr>
              <a:xfrm>
                <a:off x="540119" y="900000"/>
                <a:ext cx="11492915" cy="30492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的解比关于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7f6d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所以关于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的方程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81" name="yt_shape_13281" descr="{&quot;rangeId&quot;:13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49233"/>
              </a:xfrm>
              <a:prstGeom prst="rect">
                <a:avLst/>
              </a:prstGeom>
              <a:blipFill>
                <a:blip r:embed="rId2"/>
                <a:stretch>
                  <a:fillRect l="-1645" t="-1800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B2B54A9-1F5E-F041-15FE-2DC64F277FEE}"/>
              </a:ext>
            </a:extLst>
          </p:cNvPr>
          <p:cNvSpPr txBox="1"/>
          <p:nvPr/>
        </p:nvSpPr>
        <p:spPr>
          <a:xfrm>
            <a:off x="450108" y="1804170"/>
            <a:ext cx="6587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803066-0499-BA1B-38F1-FAE84EF29C1D}"/>
              </a:ext>
            </a:extLst>
          </p:cNvPr>
          <p:cNvSpPr txBox="1"/>
          <p:nvPr/>
        </p:nvSpPr>
        <p:spPr>
          <a:xfrm>
            <a:off x="450108" y="2279658"/>
            <a:ext cx="5842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4CACC-A3BE-AE5C-21A5-524F3E1CE452}"/>
              </a:ext>
            </a:extLst>
          </p:cNvPr>
          <p:cNvSpPr txBox="1"/>
          <p:nvPr/>
        </p:nvSpPr>
        <p:spPr>
          <a:xfrm>
            <a:off x="450108" y="2755146"/>
            <a:ext cx="5803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706804-F009-8948-E48A-D5D911C50E35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1718373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hasSerialNum': 1, 'pageBreak': True}">
                <a:extLst>
                  <a:ext uri="{FF2B5EF4-FFF2-40B4-BE49-F238E27FC236}">
                    <a16:creationId xmlns:a16="http://schemas.microsoft.com/office/drawing/2014/main" id="{82706804-F009-8948-E48A-D5D911C50E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1718373" cy="735915"/>
              </a:xfrm>
              <a:prstGeom prst="rect">
                <a:avLst/>
              </a:prstGeom>
              <a:blipFill>
                <a:blip r:embed="rId3"/>
                <a:stretch>
                  <a:fillRect l="-5674" r="-5319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1508</Words>
  <Application>Microsoft Office PowerPoint</Application>
  <PresentationFormat>宽屏</PresentationFormat>
  <Paragraphs>151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9" baseType="lpstr">
      <vt:lpstr>,isEnd</vt:lpstr>
      <vt:lpstr>_⨹_1_1d063</vt:lpstr>
      <vt:lpstr>_⨹_1_219c6,isEnd</vt:lpstr>
      <vt:lpstr>_⨹_1_294e6</vt:lpstr>
      <vt:lpstr>_⨹_1_33c7e,isEnd</vt:lpstr>
      <vt:lpstr>_⨹_1_41b7d,isEnd</vt:lpstr>
      <vt:lpstr>_⨹_1_c3d38</vt:lpstr>
      <vt:lpstr>_⨹_1_cbef8,isEnd</vt:lpstr>
      <vt:lpstr>_⨹_1_e716c</vt:lpstr>
      <vt:lpstr>_⨹_1_e7f6d</vt:lpstr>
      <vt:lpstr>_⨹_1_e8b65</vt:lpstr>
      <vt:lpstr>_⨹_1_ebf88,isEnd</vt:lpstr>
      <vt:lpstr>_⨹_14_afa0a</vt:lpstr>
      <vt:lpstr>_⨹_2_4dd04,isEnd</vt:lpstr>
      <vt:lpstr>_⨹_2_6b05e</vt:lpstr>
      <vt:lpstr>_⨹_2_c36fd</vt:lpstr>
      <vt:lpstr>_⨹_23_8294b</vt:lpstr>
      <vt:lpstr>_⨹_3_be38c</vt:lpstr>
      <vt:lpstr>_⨹_4_2a18e</vt:lpstr>
      <vt:lpstr>_⨹_5_4e53d,isEnd</vt:lpstr>
      <vt:lpstr>_⨹_7_5d4d0,isEnd</vt:lpstr>
      <vt:lpstr>Finished</vt:lpstr>
      <vt:lpstr>W:12.00496,H:37.44</vt:lpstr>
      <vt:lpstr>W:3.755039,H:37.44,isEnd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2024-07-23T15:40:39Z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