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36" r:id="rId5"/>
    <p:sldId id="311" r:id="rId6"/>
    <p:sldId id="313" r:id="rId7"/>
    <p:sldId id="315" r:id="rId8"/>
    <p:sldId id="319" r:id="rId9"/>
    <p:sldId id="321" r:id="rId10"/>
    <p:sldId id="324" r:id="rId11"/>
    <p:sldId id="327" r:id="rId12"/>
    <p:sldId id="329" r:id="rId13"/>
    <p:sldId id="330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52" name="yt_image_11452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5" name="yt_shape_11455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有理数的加减乘除混合运算</a:t>
            </a:r>
          </a:p>
        </p:txBody>
      </p:sp>
      <p:sp>
        <p:nvSpPr>
          <p:cNvPr id="11456" name="yt_shape_11456"/>
          <p:cNvSpPr txBox="1"/>
          <p:nvPr/>
        </p:nvSpPr>
        <p:spPr>
          <a:xfrm>
            <a:off x="540000" y="1971599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7" name="yt_table_114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09950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sp>
        <p:nvSpPr>
          <p:cNvPr id="11459" name="yt_shape_11459"/>
          <p:cNvSpPr txBox="1"/>
          <p:nvPr/>
        </p:nvSpPr>
        <p:spPr>
          <a:xfrm>
            <a:off x="540119" y="29770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如图是一个简单的数值运算程序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7298"/>
              </a:rPr>
              <a:t>输出的值为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11460" name="yt_shape_11460"/>
          <p:cNvSpPr txBox="1"/>
          <p:nvPr/>
        </p:nvSpPr>
        <p:spPr>
          <a:xfrm>
            <a:off x="3671458" y="3936508"/>
            <a:ext cx="48490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）→＋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输出结果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graphicFrame>
        <p:nvGraphicFramePr>
          <p:cNvPr id="11461" name="yt_table_114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875036"/>
              </p:ext>
            </p:extLst>
          </p:nvPr>
        </p:nvGraphicFramePr>
        <p:xfrm>
          <a:off x="540056" y="4415811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63" name="yt_shape_11463"/>
              <p:cNvSpPr txBox="1"/>
              <p:nvPr/>
            </p:nvSpPr>
            <p:spPr>
              <a:xfrm>
                <a:off x="540000" y="4941982"/>
                <a:ext cx="944489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的和的倒数是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的倒数的和是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463" name="yt_shape_114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1982"/>
                <a:ext cx="9444893" cy="641201"/>
              </a:xfrm>
              <a:prstGeom prst="rect">
                <a:avLst/>
              </a:prstGeom>
              <a:blipFill>
                <a:blip r:embed="rId3"/>
                <a:stretch>
                  <a:fillRect l="-2001" r="-9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5" name="yt_shape_11465"/>
              <p:cNvSpPr txBox="1"/>
              <p:nvPr/>
            </p:nvSpPr>
            <p:spPr>
              <a:xfrm>
                <a:off x="540000" y="5633971"/>
                <a:ext cx="676916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465" name="yt_shape_1146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33971"/>
                <a:ext cx="6769161" cy="642740"/>
              </a:xfrm>
              <a:prstGeom prst="rect">
                <a:avLst/>
              </a:prstGeom>
              <a:blipFill>
                <a:blip r:embed="rId4"/>
                <a:stretch>
                  <a:fillRect l="-2793" r="-18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7FE5AABE-69FE-324F-DE1B-71FF6AA5D3FB}"/>
              </a:ext>
            </a:extLst>
          </p:cNvPr>
          <p:cNvSpPr/>
          <p:nvPr/>
        </p:nvSpPr>
        <p:spPr>
          <a:xfrm>
            <a:off x="3694905" y="4000008"/>
            <a:ext cx="839852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EC64749A-465F-B711-1F94-0C51C4DA362E}"/>
              </a:ext>
            </a:extLst>
          </p:cNvPr>
          <p:cNvSpPr/>
          <p:nvPr/>
        </p:nvSpPr>
        <p:spPr>
          <a:xfrm>
            <a:off x="4839493" y="4000008"/>
            <a:ext cx="1371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7DD14009-5FE1-F913-FCC2-51DA4C047260}"/>
              </a:ext>
            </a:extLst>
          </p:cNvPr>
          <p:cNvSpPr/>
          <p:nvPr/>
        </p:nvSpPr>
        <p:spPr>
          <a:xfrm>
            <a:off x="6515894" y="4000008"/>
            <a:ext cx="4572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50B394C4-5DA7-EA51-1E23-066A24D6F727}"/>
              </a:ext>
            </a:extLst>
          </p:cNvPr>
          <p:cNvSpPr/>
          <p:nvPr/>
        </p:nvSpPr>
        <p:spPr>
          <a:xfrm>
            <a:off x="7277894" y="4000008"/>
            <a:ext cx="12192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yt_shape_1721657119073">
            <a:extLst>
              <a:ext uri="{FF2B5EF4-FFF2-40B4-BE49-F238E27FC236}">
                <a16:creationId xmlns:a16="http://schemas.microsoft.com/office/drawing/2014/main" id="{CB6DEEE2-60E3-17A6-1E9A-6BD48DEC57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3E84EC9-D2F7-4285-6F50-10222858B89C}"/>
              </a:ext>
            </a:extLst>
          </p:cNvPr>
          <p:cNvSpPr txBox="1"/>
          <p:nvPr/>
        </p:nvSpPr>
        <p:spPr>
          <a:xfrm>
            <a:off x="5860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E9122D-1150-B312-D89A-094AFA3DC6E9}"/>
              </a:ext>
            </a:extLst>
          </p:cNvPr>
          <p:cNvSpPr txBox="1"/>
          <p:nvPr/>
        </p:nvSpPr>
        <p:spPr>
          <a:xfrm>
            <a:off x="1059708" y="34057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774A1A-4925-DF7F-8389-B039CC1ECB4B}"/>
              </a:ext>
            </a:extLst>
          </p:cNvPr>
          <p:cNvSpPr txBox="1"/>
          <p:nvPr/>
        </p:nvSpPr>
        <p:spPr>
          <a:xfrm>
            <a:off x="4021864" y="4895176"/>
            <a:ext cx="942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6554DB-43D5-66DC-A3B4-6F974E6A351A}"/>
              </a:ext>
            </a:extLst>
          </p:cNvPr>
          <p:cNvSpPr txBox="1"/>
          <p:nvPr/>
        </p:nvSpPr>
        <p:spPr>
          <a:xfrm>
            <a:off x="9193939" y="4895176"/>
            <a:ext cx="637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D9EC57B-00FC-6EEB-190A-A9A048E4A22E}"/>
                  </a:ext>
                </a:extLst>
              </p:cNvPr>
              <p:cNvSpPr txBox="1"/>
              <p:nvPr/>
            </p:nvSpPr>
            <p:spPr>
              <a:xfrm>
                <a:off x="6398034" y="5587165"/>
                <a:ext cx="7833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" name="文本框 10" descr="{'rangeId': 4, 'hasSerialNum': 1, 'mathAnswerShape': 1}">
                <a:extLst>
                  <a:ext uri="{FF2B5EF4-FFF2-40B4-BE49-F238E27FC236}">
                    <a16:creationId xmlns:a16="http://schemas.microsoft.com/office/drawing/2014/main" id="{5D9EC57B-00FC-6EEB-190A-A9A048E4A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8034" y="5587165"/>
                <a:ext cx="783336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BC2310B-957A-308F-B40C-8875C40207AD}"/>
              </a:ext>
            </a:extLst>
          </p:cNvPr>
          <p:cNvCxnSpPr/>
          <p:nvPr/>
        </p:nvCxnSpPr>
        <p:spPr>
          <a:xfrm>
            <a:off x="6135620" y="6289545"/>
            <a:ext cx="9557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07" name="yt_shape_11507"/>
              <p:cNvSpPr txBox="1"/>
              <p:nvPr/>
            </p:nvSpPr>
            <p:spPr>
              <a:xfrm>
                <a:off x="548052" y="1197231"/>
                <a:ext cx="6155531" cy="4424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07" name="yt_shape_11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52" y="1197231"/>
                <a:ext cx="6155531" cy="4424929"/>
              </a:xfrm>
              <a:prstGeom prst="rect">
                <a:avLst/>
              </a:prstGeom>
              <a:blipFill>
                <a:blip r:embed="rId2"/>
                <a:stretch>
                  <a:fillRect l="-3069" t="-1102" r="-1980" b="-3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53D963-B704-9672-7D61-082FF141E0CD}"/>
              </a:ext>
            </a:extLst>
          </p:cNvPr>
          <p:cNvSpPr txBox="1"/>
          <p:nvPr/>
        </p:nvSpPr>
        <p:spPr>
          <a:xfrm>
            <a:off x="458041" y="162591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0C1856-31B7-C89B-3034-9DED6C73F84F}"/>
              </a:ext>
            </a:extLst>
          </p:cNvPr>
          <p:cNvSpPr txBox="1"/>
          <p:nvPr/>
        </p:nvSpPr>
        <p:spPr>
          <a:xfrm>
            <a:off x="1631504" y="210140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9F9870-738C-932F-ACC2-0C370A1CED71}"/>
              </a:ext>
            </a:extLst>
          </p:cNvPr>
          <p:cNvSpPr txBox="1"/>
          <p:nvPr/>
        </p:nvSpPr>
        <p:spPr>
          <a:xfrm>
            <a:off x="1631504" y="257688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A609C8-2AF9-8D52-6462-557E81545656}"/>
                  </a:ext>
                </a:extLst>
              </p:cNvPr>
              <p:cNvSpPr txBox="1"/>
              <p:nvPr/>
            </p:nvSpPr>
            <p:spPr>
              <a:xfrm>
                <a:off x="458041" y="3760467"/>
                <a:ext cx="43567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A609C8-2AF9-8D52-6462-557E81545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41" y="3760467"/>
                <a:ext cx="4356798" cy="767474"/>
              </a:xfrm>
              <a:prstGeom prst="rect">
                <a:avLst/>
              </a:prstGeom>
              <a:blipFill>
                <a:blip r:embed="rId3"/>
                <a:stretch>
                  <a:fillRect l="-2098" r="-223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B8A099-3AF7-81E6-4F70-189656A53A7C}"/>
                  </a:ext>
                </a:extLst>
              </p:cNvPr>
              <p:cNvSpPr txBox="1"/>
              <p:nvPr/>
            </p:nvSpPr>
            <p:spPr>
              <a:xfrm>
                <a:off x="1640553" y="4434328"/>
                <a:ext cx="22231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B8A099-3AF7-81E6-4F70-189656A53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553" y="4434328"/>
                <a:ext cx="2223199" cy="767474"/>
              </a:xfrm>
              <a:prstGeom prst="rect">
                <a:avLst/>
              </a:prstGeom>
              <a:blipFill>
                <a:blip r:embed="rId4"/>
                <a:stretch>
                  <a:fillRect l="-4110" r="-438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90A3765-A756-F03D-9F50-7048C3C37CD1}"/>
              </a:ext>
            </a:extLst>
          </p:cNvPr>
          <p:cNvSpPr txBox="1"/>
          <p:nvPr/>
        </p:nvSpPr>
        <p:spPr>
          <a:xfrm>
            <a:off x="1640553" y="5108190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506"/>
          <p:cNvSpPr txBox="1"/>
          <p:nvPr/>
        </p:nvSpPr>
        <p:spPr>
          <a:xfrm>
            <a:off x="623392" y="764704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3" name="yt_shape_11513"/>
              <p:cNvSpPr txBox="1"/>
              <p:nvPr/>
            </p:nvSpPr>
            <p:spPr>
              <a:xfrm>
                <a:off x="540000" y="900000"/>
                <a:ext cx="7995779" cy="4640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3" name="yt_shape_11513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95779" cy="4640438"/>
              </a:xfrm>
              <a:prstGeom prst="rect">
                <a:avLst/>
              </a:prstGeom>
              <a:blipFill>
                <a:blip r:embed="rId2"/>
                <a:stretch>
                  <a:fillRect l="-2365" t="-1183" r="-1373" b="-1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90DAC1-47B4-CE0C-1A78-FE9BE8A25379}"/>
              </a:ext>
            </a:extLst>
          </p:cNvPr>
          <p:cNvSpPr txBox="1"/>
          <p:nvPr/>
        </p:nvSpPr>
        <p:spPr>
          <a:xfrm>
            <a:off x="449989" y="1804170"/>
            <a:ext cx="709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AE8FDD-8FE0-3EB4-FF3C-70327416A8CA}"/>
              </a:ext>
            </a:extLst>
          </p:cNvPr>
          <p:cNvSpPr txBox="1"/>
          <p:nvPr/>
        </p:nvSpPr>
        <p:spPr>
          <a:xfrm>
            <a:off x="497614" y="2279658"/>
            <a:ext cx="242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C10435-7654-9038-D4F6-4EDE03B50153}"/>
              </a:ext>
            </a:extLst>
          </p:cNvPr>
          <p:cNvSpPr txBox="1"/>
          <p:nvPr/>
        </p:nvSpPr>
        <p:spPr>
          <a:xfrm>
            <a:off x="449989" y="2755146"/>
            <a:ext cx="472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747785-730D-E0A3-9986-53A28BFC3CE6}"/>
                  </a:ext>
                </a:extLst>
              </p:cNvPr>
              <p:cNvSpPr txBox="1"/>
              <p:nvPr/>
            </p:nvSpPr>
            <p:spPr>
              <a:xfrm>
                <a:off x="449989" y="3984506"/>
                <a:ext cx="7431405" cy="8474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6, 'hasSerialNum': 1, 'pageBreak': True}">
                <a:extLst>
                  <a:ext uri="{FF2B5EF4-FFF2-40B4-BE49-F238E27FC236}">
                    <a16:creationId xmlns:a16="http://schemas.microsoft.com/office/drawing/2014/main" id="{E2747785-730D-E0A3-9986-53A28BFC3C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4506"/>
                <a:ext cx="7431405" cy="847484"/>
              </a:xfrm>
              <a:prstGeom prst="rect">
                <a:avLst/>
              </a:prstGeom>
              <a:blipFill>
                <a:blip r:embed="rId3"/>
                <a:stretch>
                  <a:fillRect l="-1313" r="-1313" b="-3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D9ED61-0DE8-A044-BA77-B955DDB12FF0}"/>
                  </a:ext>
                </a:extLst>
              </p:cNvPr>
              <p:cNvSpPr txBox="1"/>
              <p:nvPr/>
            </p:nvSpPr>
            <p:spPr>
              <a:xfrm>
                <a:off x="449989" y="4738378"/>
                <a:ext cx="6983730" cy="8039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6, 'hasSerialNum': 1, 'pageBreak': True}">
                <a:extLst>
                  <a:ext uri="{FF2B5EF4-FFF2-40B4-BE49-F238E27FC236}">
                    <a16:creationId xmlns:a16="http://schemas.microsoft.com/office/drawing/2014/main" id="{94D9ED61-0DE8-A044-BA77-B955DDB12F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8378"/>
                <a:ext cx="6983730" cy="803987"/>
              </a:xfrm>
              <a:prstGeom prst="rect">
                <a:avLst/>
              </a:prstGeom>
              <a:blipFill>
                <a:blip r:embed="rId4"/>
                <a:stretch>
                  <a:fillRect l="-1397" r="-1485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1" name="yt_shape_1152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20" name="yt_image_11520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3" name="yt_shape_11523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二十四点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的扑克牌游戏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b0c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一副扑克牌去掉大王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剩下的每张牌对应一个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1e90"/>
              </a:rPr>
              <a:t>的整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张扑克牌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个对应的整数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个整数进行加减乘除运算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c4e9"/>
              </a:rPr>
              <a:t>每张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扑克牌对应的数用且只用一次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可作运算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c011"/>
              </a:rPr>
              <a:t>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请你运用上述的规则写出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种不同的算式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604"/>
              </a:rPr>
              <a:t>使其结果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F371ED-CFE4-77EB-B1BB-535AAD90C099}"/>
              </a:ext>
            </a:extLst>
          </p:cNvPr>
          <p:cNvSpPr txBox="1"/>
          <p:nvPr/>
        </p:nvSpPr>
        <p:spPr>
          <a:xfrm>
            <a:off x="450108" y="518847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BD86BF-DF3C-6863-1C83-0C26D8354161}"/>
              </a:ext>
            </a:extLst>
          </p:cNvPr>
          <p:cNvSpPr txBox="1"/>
          <p:nvPr/>
        </p:nvSpPr>
        <p:spPr>
          <a:xfrm>
            <a:off x="450108" y="5663963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F9F94C-69F3-601D-974A-32F6997F31B7}"/>
              </a:ext>
            </a:extLst>
          </p:cNvPr>
          <p:cNvSpPr txBox="1"/>
          <p:nvPr/>
        </p:nvSpPr>
        <p:spPr>
          <a:xfrm>
            <a:off x="450108" y="6139451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7" name="yt_shape_1152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有理数的加减乘除混合运算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先算乘除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把除法转化为乘法运算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再算加减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6a08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减法转化为加法运算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混合运算中分配律的应用要注意灵活运用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7" name="yt_shape_11467"/>
              <p:cNvSpPr txBox="1"/>
              <p:nvPr/>
            </p:nvSpPr>
            <p:spPr>
              <a:xfrm>
                <a:off x="540000" y="900000"/>
                <a:ext cx="4381008" cy="3509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67" name="yt_shape_11467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81008" cy="3509615"/>
              </a:xfrm>
              <a:prstGeom prst="rect">
                <a:avLst/>
              </a:prstGeom>
              <a:blipFill>
                <a:blip r:embed="rId2"/>
                <a:stretch>
                  <a:fillRect l="-4318" t="-1565" r="-3343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BD3170-08F2-0E1E-D7AA-02776D55D007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3C8183-1D5C-4133-B7FA-F3120DD763FC}"/>
              </a:ext>
            </a:extLst>
          </p:cNvPr>
          <p:cNvSpPr txBox="1"/>
          <p:nvPr/>
        </p:nvSpPr>
        <p:spPr>
          <a:xfrm>
            <a:off x="1669189" y="22944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07325B-A719-F648-357E-DB6D813297F9}"/>
              </a:ext>
            </a:extLst>
          </p:cNvPr>
          <p:cNvSpPr txBox="1"/>
          <p:nvPr/>
        </p:nvSpPr>
        <p:spPr>
          <a:xfrm>
            <a:off x="449989" y="342900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39CDDD-19FE-D518-B14F-55F165B09A7A}"/>
              </a:ext>
            </a:extLst>
          </p:cNvPr>
          <p:cNvSpPr txBox="1"/>
          <p:nvPr/>
        </p:nvSpPr>
        <p:spPr>
          <a:xfrm>
            <a:off x="1669189" y="38916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3" name="yt_shape_11473"/>
              <p:cNvSpPr txBox="1"/>
              <p:nvPr/>
            </p:nvSpPr>
            <p:spPr>
              <a:xfrm>
                <a:off x="540000" y="900000"/>
                <a:ext cx="5140831" cy="5004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73" name="yt_shape_1147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40831" cy="5004896"/>
              </a:xfrm>
              <a:prstGeom prst="rect">
                <a:avLst/>
              </a:prstGeom>
              <a:blipFill>
                <a:blip r:embed="rId2"/>
                <a:stretch>
                  <a:fillRect l="-3677" b="-2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46B154-5F80-4797-39FE-C35A6126DBB5}"/>
                  </a:ext>
                </a:extLst>
              </p:cNvPr>
              <p:cNvSpPr txBox="1"/>
              <p:nvPr/>
            </p:nvSpPr>
            <p:spPr>
              <a:xfrm>
                <a:off x="449989" y="1528898"/>
                <a:ext cx="38995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2F46B154-5F80-4797-39FE-C35A6126D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898"/>
                <a:ext cx="3899598" cy="769315"/>
              </a:xfrm>
              <a:prstGeom prst="rect">
                <a:avLst/>
              </a:prstGeom>
              <a:blipFill>
                <a:blip r:embed="rId3"/>
                <a:stretch>
                  <a:fillRect l="-250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D6AE04-F11E-437E-4F6A-BD06964CC36E}"/>
                  </a:ext>
                </a:extLst>
              </p:cNvPr>
              <p:cNvSpPr txBox="1"/>
              <p:nvPr/>
            </p:nvSpPr>
            <p:spPr>
              <a:xfrm>
                <a:off x="1648937" y="2204601"/>
                <a:ext cx="207079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D6AE04-F11E-437E-4F6A-BD06964CC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937" y="2204601"/>
                <a:ext cx="2070799" cy="769316"/>
              </a:xfrm>
              <a:prstGeom prst="rect">
                <a:avLst/>
              </a:prstGeom>
              <a:blipFill>
                <a:blip r:embed="rId4"/>
                <a:stretch>
                  <a:fillRect l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234BD8-3268-F4D2-58C7-615CDF275E09}"/>
                  </a:ext>
                </a:extLst>
              </p:cNvPr>
              <p:cNvSpPr txBox="1"/>
              <p:nvPr/>
            </p:nvSpPr>
            <p:spPr>
              <a:xfrm>
                <a:off x="1648937" y="2880305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234BD8-3268-F4D2-58C7-615CDF275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937" y="2880305"/>
                <a:ext cx="1165924" cy="766077"/>
              </a:xfrm>
              <a:prstGeom prst="rect">
                <a:avLst/>
              </a:prstGeom>
              <a:blipFill>
                <a:blip r:embed="rId5"/>
                <a:stretch>
                  <a:fillRect l="-7813" r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7C0269-E1E8-20D4-FFE4-5BCCA8535476}"/>
                  </a:ext>
                </a:extLst>
              </p:cNvPr>
              <p:cNvSpPr txBox="1"/>
              <p:nvPr/>
            </p:nvSpPr>
            <p:spPr>
              <a:xfrm>
                <a:off x="449989" y="4234380"/>
                <a:ext cx="52711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697C0269-E1E8-20D4-FFE4-5BCCA8535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4380"/>
                <a:ext cx="5271198" cy="769061"/>
              </a:xfrm>
              <a:prstGeom prst="rect">
                <a:avLst/>
              </a:prstGeom>
              <a:blipFill>
                <a:blip r:embed="rId6"/>
                <a:stretch>
                  <a:fillRect l="-18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A55FC5A-C67A-4DBF-6C15-FD9F6E277489}"/>
              </a:ext>
            </a:extLst>
          </p:cNvPr>
          <p:cNvSpPr txBox="1"/>
          <p:nvPr/>
        </p:nvSpPr>
        <p:spPr>
          <a:xfrm>
            <a:off x="1663993" y="490982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09A913-198C-6246-49BD-411445B063B9}"/>
              </a:ext>
            </a:extLst>
          </p:cNvPr>
          <p:cNvSpPr txBox="1"/>
          <p:nvPr/>
        </p:nvSpPr>
        <p:spPr>
          <a:xfrm>
            <a:off x="1663993" y="53853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用计算器运算</a:t>
            </a:r>
          </a:p>
        </p:txBody>
      </p:sp>
      <p:sp>
        <p:nvSpPr>
          <p:cNvPr id="11482" name="yt_shape_11482"/>
          <p:cNvSpPr txBox="1"/>
          <p:nvPr/>
        </p:nvSpPr>
        <p:spPr>
          <a:xfrm>
            <a:off x="540119" y="1389434"/>
            <a:ext cx="11492915" cy="10744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用带有符号键</a:t>
            </a:r>
            <a:r>
              <a:rPr lang="en-US" altLang="zh-CN" sz="2250" b="0" i="0" u="none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afc5,isEnd"/>
              </a:rPr>
              <a:t>的按键顺序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Times New Roman" pitchFamily="2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19219">
            <a:extLst>
              <a:ext uri="{FF2B5EF4-FFF2-40B4-BE49-F238E27FC236}">
                <a16:creationId xmlns:a16="http://schemas.microsoft.com/office/drawing/2014/main" id="{519180EA-169C-FB68-97AE-4EB7B40CC9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1657119331">
            <a:extLst>
              <a:ext uri="{FF2B5EF4-FFF2-40B4-BE49-F238E27FC236}">
                <a16:creationId xmlns:a16="http://schemas.microsoft.com/office/drawing/2014/main" id="{F5A1AC9B-A8DE-04C2-6A51-EF53BF9571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19" y="1507227"/>
            <a:ext cx="239902" cy="239902"/>
          </a:xfrm>
          <a:prstGeom prst="rect">
            <a:avLst/>
          </a:prstGeom>
        </p:spPr>
      </p:pic>
      <p:pic>
        <p:nvPicPr>
          <p:cNvPr id="7" name="yt_shape_1721657119543">
            <a:extLst>
              <a:ext uri="{FF2B5EF4-FFF2-40B4-BE49-F238E27FC236}">
                <a16:creationId xmlns:a16="http://schemas.microsoft.com/office/drawing/2014/main" id="{5F776B5E-7B21-05C2-C79A-C0449D0EB3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55" y="1951319"/>
            <a:ext cx="239902" cy="239902"/>
          </a:xfrm>
          <a:prstGeom prst="rect">
            <a:avLst/>
          </a:prstGeom>
        </p:spPr>
      </p:pic>
      <p:pic>
        <p:nvPicPr>
          <p:cNvPr id="9" name="yt_shape_1721657119583">
            <a:extLst>
              <a:ext uri="{FF2B5EF4-FFF2-40B4-BE49-F238E27FC236}">
                <a16:creationId xmlns:a16="http://schemas.microsoft.com/office/drawing/2014/main" id="{22087D57-B85E-43B0-822B-21F026F7E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632" y="1915722"/>
            <a:ext cx="254189" cy="248412"/>
          </a:xfrm>
          <a:prstGeom prst="rect">
            <a:avLst/>
          </a:prstGeom>
        </p:spPr>
      </p:pic>
      <p:pic>
        <p:nvPicPr>
          <p:cNvPr id="11" name="yt_shape_1721657119617">
            <a:extLst>
              <a:ext uri="{FF2B5EF4-FFF2-40B4-BE49-F238E27FC236}">
                <a16:creationId xmlns:a16="http://schemas.microsoft.com/office/drawing/2014/main" id="{17D58C19-F3D8-B361-AF75-E0BBDBF1BE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032" y="2035294"/>
            <a:ext cx="247839" cy="2478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915DE1F-68E3-3FA8-CCA3-33B911CD2231}"/>
              </a:ext>
            </a:extLst>
          </p:cNvPr>
          <p:cNvSpPr txBox="1"/>
          <p:nvPr/>
        </p:nvSpPr>
        <p:spPr>
          <a:xfrm>
            <a:off x="5458671" y="1818116"/>
            <a:ext cx="1399286" cy="6821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3" name="yt_shape_1148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有理数运算的应用</a:t>
            </a:r>
          </a:p>
        </p:txBody>
      </p:sp>
      <p:sp>
        <p:nvSpPr>
          <p:cNvPr id="11484" name="yt_shape_11484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已知某快递公司的收费标准为寄一件物品不超过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21b5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的部分每千克加收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圆圆在该快递公司寄一件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b4b5"/>
              </a:rPr>
              <a:t>需要付费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5" name="yt_table_114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57423"/>
              </p:ext>
            </p:extLst>
          </p:nvPr>
        </p:nvGraphicFramePr>
        <p:xfrm>
          <a:off x="540056" y="2829000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pic>
        <p:nvPicPr>
          <p:cNvPr id="3" name="yt_shape_1721657119693">
            <a:extLst>
              <a:ext uri="{FF2B5EF4-FFF2-40B4-BE49-F238E27FC236}">
                <a16:creationId xmlns:a16="http://schemas.microsoft.com/office/drawing/2014/main" id="{22A31BED-4959-0FCC-481C-70397E838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01EC94-0BD1-7FCB-D9B4-3DE48D3B8ABF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7" name="yt_shape_1148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一架直升机从高度为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米的位置开始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秒的速度垂直上升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d085,isEnd"/>
              </a:rPr>
              <a:t>后以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秒的速度垂直下降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这时飞机所在的高度是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某冷冻厂的冷库温度是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现在一批食品必须在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下冷藏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5e83,isEnd"/>
              </a:rPr>
              <a:t>如果每小时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能降温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问几小时后能达到所要求的温度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小时后能达到所要求的温度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78C3CC-C789-0B14-E8A6-D16591839CE6}"/>
              </a:ext>
            </a:extLst>
          </p:cNvPr>
          <p:cNvSpPr txBox="1"/>
          <p:nvPr/>
        </p:nvSpPr>
        <p:spPr>
          <a:xfrm>
            <a:off x="8001846" y="1328682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75C320-AAC4-34E7-F13A-730E1CAF60AD}"/>
              </a:ext>
            </a:extLst>
          </p:cNvPr>
          <p:cNvSpPr txBox="1"/>
          <p:nvPr/>
        </p:nvSpPr>
        <p:spPr>
          <a:xfrm>
            <a:off x="450108" y="2755146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2E2F18-B9F4-ED04-8E64-B31EBDB0E6B7}"/>
              </a:ext>
            </a:extLst>
          </p:cNvPr>
          <p:cNvSpPr txBox="1"/>
          <p:nvPr/>
        </p:nvSpPr>
        <p:spPr>
          <a:xfrm>
            <a:off x="450108" y="323063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小时后能达到所要求的温度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1" name="yt_shape_11491"/>
              <p:cNvSpPr txBox="1"/>
              <p:nvPr/>
            </p:nvSpPr>
            <p:spPr>
              <a:xfrm>
                <a:off x="540000" y="900000"/>
                <a:ext cx="5232202" cy="2489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错用运算律导致计算错误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91" name="yt_shape_11491" descr="{&quot;rangeId&quot;:1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2202" cy="2489464"/>
              </a:xfrm>
              <a:prstGeom prst="rect">
                <a:avLst/>
              </a:prstGeom>
              <a:blipFill>
                <a:blip r:embed="rId2"/>
                <a:stretch>
                  <a:fillRect l="-3613" t="-2206" r="-2564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436B53-7436-5237-BB8E-799B233C600D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35805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pageBreak': True}">
                <a:extLst>
                  <a:ext uri="{FF2B5EF4-FFF2-40B4-BE49-F238E27FC236}">
                    <a16:creationId xmlns:a16="http://schemas.microsoft.com/office/drawing/2014/main" id="{19436B53-7436-5237-BB8E-799B233C6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3580511" cy="769061"/>
              </a:xfrm>
              <a:prstGeom prst="rect">
                <a:avLst/>
              </a:prstGeom>
              <a:blipFill>
                <a:blip r:embed="rId3"/>
                <a:stretch>
                  <a:fillRect l="-2726" r="-27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52881F-3F7B-AFDD-89BD-7E046D02651D}"/>
                  </a:ext>
                </a:extLst>
              </p:cNvPr>
              <p:cNvSpPr txBox="1"/>
              <p:nvPr/>
            </p:nvSpPr>
            <p:spPr>
              <a:xfrm>
                <a:off x="1648565" y="2675409"/>
                <a:ext cx="1423099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52881F-3F7B-AFDD-89BD-7E046D0265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565" y="2675409"/>
                <a:ext cx="1423099" cy="733629"/>
              </a:xfrm>
              <a:prstGeom prst="rect">
                <a:avLst/>
              </a:prstGeom>
              <a:blipFill>
                <a:blip r:embed="rId4"/>
                <a:stretch>
                  <a:fillRect l="-6410" r="-6838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96" name="yt_image_11496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9" name="yt_shape_11499"/>
          <p:cNvSpPr txBox="1"/>
          <p:nvPr/>
        </p:nvSpPr>
        <p:spPr>
          <a:xfrm>
            <a:off x="540000" y="1482165"/>
            <a:ext cx="5656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0" name="yt_table_11500" title="H_201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1485067"/>
                  </p:ext>
                </p:extLst>
              </p:nvPr>
            </p:nvGraphicFramePr>
            <p:xfrm>
              <a:off x="540056" y="1961468"/>
              <a:ext cx="6015038" cy="2712277"/>
            </p:xfrm>
            <a:graphic>
              <a:graphicData uri="http://schemas.openxmlformats.org/drawingml/2006/table">
                <a:tbl>
                  <a:tblPr/>
                  <a:tblGrid>
                    <a:gridCol w="6015038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1500" name="yt_table_11500" descr="{&quot;rangeId&quot;:13,&quot;type&quot;:&quot;Option&quot;}" title="H_201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1485067"/>
                  </p:ext>
                </p:extLst>
              </p:nvPr>
            </p:nvGraphicFramePr>
            <p:xfrm>
              <a:off x="540056" y="1961468"/>
              <a:ext cx="6015038" cy="2555939"/>
            </p:xfrm>
            <a:graphic>
              <a:graphicData uri="http://schemas.openxmlformats.org/drawingml/2006/table">
                <a:tbl>
                  <a:tblPr/>
                  <a:tblGrid>
                    <a:gridCol w="6015038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22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95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01" name="yt_shape_11501"/>
          <p:cNvSpPr txBox="1"/>
          <p:nvPr/>
        </p:nvSpPr>
        <p:spPr>
          <a:xfrm>
            <a:off x="540120" y="47303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为使算式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5□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计算出来的值最大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则算式中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b55"/>
              </a:rPr>
              <a:t>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在的位置应填入的运算符号为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2" name="yt_table_115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778386"/>
              </p:ext>
            </p:extLst>
          </p:nvPr>
        </p:nvGraphicFramePr>
        <p:xfrm>
          <a:off x="540056" y="568981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1837275-BC45-1C78-93FD-E00390FEBB7A}"/>
              </a:ext>
            </a:extLst>
          </p:cNvPr>
          <p:cNvSpPr txBox="1"/>
          <p:nvPr/>
        </p:nvSpPr>
        <p:spPr>
          <a:xfrm>
            <a:off x="52392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65C5A9-B7FA-9DD8-BEF1-6C5C61B180AF}"/>
              </a:ext>
            </a:extLst>
          </p:cNvPr>
          <p:cNvSpPr txBox="1"/>
          <p:nvPr/>
        </p:nvSpPr>
        <p:spPr>
          <a:xfrm>
            <a:off x="5022109" y="5159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119" y="900000"/>
            <a:ext cx="11111999" cy="12545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3300" b="0" i="0" u="none">
                <a:solidFill>
                  <a:srgbClr val="1EE3CF"/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31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4be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3300" b="0" i="0" u="none">
                <a:solidFill>
                  <a:srgbClr val="1EE3CF"/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31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505" name="yt_shape_11505"/>
          <p:cNvSpPr txBox="1"/>
          <p:nvPr/>
        </p:nvSpPr>
        <p:spPr>
          <a:xfrm>
            <a:off x="540119" y="22052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已知某公路一侧原有路灯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相邻两盏路灯之间的距离为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3b58,isEnd"/>
              </a:rPr>
              <a:t>为节约用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现计划全部更换为新型节能灯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且相邻两盏路灯之间的距离变为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8feb,isEnd"/>
              </a:rPr>
              <a:t>则需要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更换节能灯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19946">
            <a:extLst>
              <a:ext uri="{FF2B5EF4-FFF2-40B4-BE49-F238E27FC236}">
                <a16:creationId xmlns:a16="http://schemas.microsoft.com/office/drawing/2014/main" id="{05BDB45C-7CD1-1FAA-904E-F1EAFEC7F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119" y="999122"/>
            <a:ext cx="689167" cy="455551"/>
          </a:xfrm>
          <a:prstGeom prst="rect">
            <a:avLst/>
          </a:prstGeom>
        </p:spPr>
      </p:pic>
      <p:pic>
        <p:nvPicPr>
          <p:cNvPr id="5" name="yt_shape_1721657119997">
            <a:extLst>
              <a:ext uri="{FF2B5EF4-FFF2-40B4-BE49-F238E27FC236}">
                <a16:creationId xmlns:a16="http://schemas.microsoft.com/office/drawing/2014/main" id="{7EECA497-CCBD-9A27-21D5-198DA5B19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782" y="1016684"/>
            <a:ext cx="541529" cy="420428"/>
          </a:xfrm>
          <a:prstGeom prst="rect">
            <a:avLst/>
          </a:prstGeom>
        </p:spPr>
      </p:pic>
      <p:pic>
        <p:nvPicPr>
          <p:cNvPr id="7" name="yt_shape_1721657120123">
            <a:extLst>
              <a:ext uri="{FF2B5EF4-FFF2-40B4-BE49-F238E27FC236}">
                <a16:creationId xmlns:a16="http://schemas.microsoft.com/office/drawing/2014/main" id="{62E04701-A2CB-E897-A8DF-27E31DDA92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1620311"/>
            <a:ext cx="689167" cy="455551"/>
          </a:xfrm>
          <a:prstGeom prst="rect">
            <a:avLst/>
          </a:prstGeom>
        </p:spPr>
      </p:pic>
      <p:pic>
        <p:nvPicPr>
          <p:cNvPr id="9" name="yt_shape_1721657120144">
            <a:extLst>
              <a:ext uri="{FF2B5EF4-FFF2-40B4-BE49-F238E27FC236}">
                <a16:creationId xmlns:a16="http://schemas.microsoft.com/office/drawing/2014/main" id="{3630E8DC-E7DF-7E91-6912-26BA2D530F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694" y="1621777"/>
            <a:ext cx="1090739" cy="4526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68063-A4A3-F671-06AC-DF8A8B9A91B7}"/>
              </a:ext>
            </a:extLst>
          </p:cNvPr>
          <p:cNvSpPr txBox="1"/>
          <p:nvPr/>
        </p:nvSpPr>
        <p:spPr>
          <a:xfrm>
            <a:off x="3448896" y="1594678"/>
            <a:ext cx="789685" cy="6821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1BF8F5-5CB8-35C6-0735-706D68046CED}"/>
              </a:ext>
            </a:extLst>
          </p:cNvPr>
          <p:cNvSpPr txBox="1"/>
          <p:nvPr/>
        </p:nvSpPr>
        <p:spPr>
          <a:xfrm>
            <a:off x="2278908" y="31094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885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_⨹_1_67b0c</vt:lpstr>
      <vt:lpstr>_⨹_1_bab55</vt:lpstr>
      <vt:lpstr>_⨹_1_cc4be,isEnd</vt:lpstr>
      <vt:lpstr>_⨹_1_f6a08</vt:lpstr>
      <vt:lpstr>_⨹_2_1c4e9</vt:lpstr>
      <vt:lpstr>_⨹_2_21e90</vt:lpstr>
      <vt:lpstr>_⨹_2_721b5</vt:lpstr>
      <vt:lpstr>_⨹_2_cd085,isEnd</vt:lpstr>
      <vt:lpstr>_⨹_2_ec011</vt:lpstr>
      <vt:lpstr>_⨹_3_48feb,isEnd</vt:lpstr>
      <vt:lpstr>_⨹_4_33b58,isEnd</vt:lpstr>
      <vt:lpstr>_⨹_4_9c604</vt:lpstr>
      <vt:lpstr>_⨹_4_eb4b5</vt:lpstr>
      <vt:lpstr>_⨹_5_2afc5,isEnd</vt:lpstr>
      <vt:lpstr>_⨹_5_67298</vt:lpstr>
      <vt:lpstr>_⨹_5_a5e83,isEnd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