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2" r:id="rId8"/>
    <p:sldId id="314" r:id="rId9"/>
    <p:sldId id="316" r:id="rId10"/>
    <p:sldId id="319" r:id="rId11"/>
    <p:sldId id="321" r:id="rId12"/>
    <p:sldId id="323" r:id="rId13"/>
    <p:sldId id="325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3" name="yt_shape_1444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42" name="yt_image_1444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5" name="yt_shape_14445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角的定义及表示方法</a:t>
            </a:r>
          </a:p>
        </p:txBody>
      </p:sp>
      <p:sp>
        <p:nvSpPr>
          <p:cNvPr id="14446" name="yt_shape_14446"/>
          <p:cNvSpPr txBox="1"/>
          <p:nvPr/>
        </p:nvSpPr>
        <p:spPr>
          <a:xfrm>
            <a:off x="540000" y="1971599"/>
            <a:ext cx="4071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7" name="yt_table_144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664194"/>
              </p:ext>
            </p:extLst>
          </p:nvPr>
        </p:nvGraphicFramePr>
        <p:xfrm>
          <a:off x="540056" y="2450902"/>
          <a:ext cx="6777356" cy="950976"/>
        </p:xfrm>
        <a:graphic>
          <a:graphicData uri="http://schemas.openxmlformats.org/drawingml/2006/table">
            <a:tbl>
              <a:tblPr/>
              <a:tblGrid>
                <a:gridCol w="3854768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2922588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</a:tbl>
          </a:graphicData>
        </a:graphic>
      </p:graphicFrame>
      <p:sp>
        <p:nvSpPr>
          <p:cNvPr id="14449" name="yt_shape_14449"/>
          <p:cNvSpPr txBox="1"/>
          <p:nvPr/>
        </p:nvSpPr>
        <p:spPr>
          <a:xfrm>
            <a:off x="540000" y="3452456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0" name="yt_table_144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880640"/>
              </p:ext>
            </p:extLst>
          </p:nvPr>
        </p:nvGraphicFramePr>
        <p:xfrm>
          <a:off x="540056" y="3931759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由两条射线所组成的图形叫作角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的顶点是点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表示同一个角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角的两边是两条射线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</a:tbl>
          </a:graphicData>
        </a:graphic>
      </p:graphicFrame>
      <p:pic>
        <p:nvPicPr>
          <p:cNvPr id="3" name="yt_shape_1721657571390">
            <a:extLst>
              <a:ext uri="{FF2B5EF4-FFF2-40B4-BE49-F238E27FC236}">
                <a16:creationId xmlns:a16="http://schemas.microsoft.com/office/drawing/2014/main" id="{931FE2EA-6551-191A-0050-578323891D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258F15-5618-9D47-D2E4-6692D9CFE51D}"/>
              </a:ext>
            </a:extLst>
          </p:cNvPr>
          <p:cNvSpPr txBox="1"/>
          <p:nvPr/>
        </p:nvSpPr>
        <p:spPr>
          <a:xfrm>
            <a:off x="3651977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A481F7-803D-ECC2-C311-FC6225030211}"/>
              </a:ext>
            </a:extLst>
          </p:cNvPr>
          <p:cNvSpPr txBox="1"/>
          <p:nvPr/>
        </p:nvSpPr>
        <p:spPr>
          <a:xfrm>
            <a:off x="44885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2" name="yt_shape_1450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爸爸问小明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一个方桌有四个角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如果锯掉一个角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还剩几个角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小明回答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并画出了如下图形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pic>
        <p:nvPicPr>
          <p:cNvPr id="14505" name="yt_image_14505" title="H_84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832" y="2014033"/>
            <a:ext cx="2600325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7" name="yt_shape_14507"/>
          <p:cNvSpPr txBox="1"/>
          <p:nvPr/>
        </p:nvSpPr>
        <p:spPr>
          <a:xfrm>
            <a:off x="540119" y="326534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小明回答正确吗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不正确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除小明这种画法外还有如下两种画法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所以还剩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5e73c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个角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画图如下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10" name="yt_shape_14510"/>
          <p:cNvSpPr txBox="1"/>
          <p:nvPr/>
        </p:nvSpPr>
        <p:spPr>
          <a:xfrm>
            <a:off x="540000" y="5598160"/>
            <a:ext cx="2627964" cy="9635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spc="-535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350" b="0" i="0" u="none" spc="19155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14509" name="yt_image_14509" title="H_84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9816" y="4691807"/>
            <a:ext cx="2600325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B57B03-04F8-967A-D58F-795C560C9EF7}"/>
              </a:ext>
            </a:extLst>
          </p:cNvPr>
          <p:cNvSpPr txBox="1"/>
          <p:nvPr/>
        </p:nvSpPr>
        <p:spPr>
          <a:xfrm>
            <a:off x="450108" y="3694025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除小明这种画法外还有如下两种画法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所以还剩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5e73c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187B75-2EEC-1B0D-7D61-56F3B7965815}"/>
              </a:ext>
            </a:extLst>
          </p:cNvPr>
          <p:cNvSpPr txBox="1"/>
          <p:nvPr/>
        </p:nvSpPr>
        <p:spPr>
          <a:xfrm>
            <a:off x="450108" y="4169513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画图如下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0108" y="5815820"/>
            <a:ext cx="982235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】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n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边形剪去一个角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还剩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lang="zh-CN" altLang="en-US"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个角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7E7F66-010E-6C9F-59CA-0DEC823A6486}"/>
              </a:ext>
            </a:extLst>
          </p:cNvPr>
          <p:cNvSpPr txBox="1"/>
          <p:nvPr/>
        </p:nvSpPr>
        <p:spPr>
          <a:xfrm>
            <a:off x="5361286" y="5764517"/>
            <a:ext cx="397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小明下午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点后因事外出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看到手表上时针与分针的夹角为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e984,isEnd"/>
              </a:rPr>
              <a:t>点前回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发现时针与分针的夹角又为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试计算小明外出了多长时间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设小明外出了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小明外出了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BA067F-37CF-8035-EF1E-299B9F586A41}"/>
              </a:ext>
            </a:extLst>
          </p:cNvPr>
          <p:cNvSpPr txBox="1"/>
          <p:nvPr/>
        </p:nvSpPr>
        <p:spPr>
          <a:xfrm>
            <a:off x="407368" y="188708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设小明外出了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38190B-287C-F6D1-0477-675110307CBB}"/>
              </a:ext>
            </a:extLst>
          </p:cNvPr>
          <p:cNvSpPr txBox="1"/>
          <p:nvPr/>
        </p:nvSpPr>
        <p:spPr>
          <a:xfrm>
            <a:off x="407368" y="236257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62CF68-42B2-C9C7-4F79-EA71E948A9AE}"/>
              </a:ext>
            </a:extLst>
          </p:cNvPr>
          <p:cNvSpPr txBox="1"/>
          <p:nvPr/>
        </p:nvSpPr>
        <p:spPr>
          <a:xfrm>
            <a:off x="407368" y="2838064"/>
            <a:ext cx="39819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B9A429-8447-750D-3B58-5471657640FF}"/>
              </a:ext>
            </a:extLst>
          </p:cNvPr>
          <p:cNvSpPr txBox="1"/>
          <p:nvPr/>
        </p:nvSpPr>
        <p:spPr>
          <a:xfrm>
            <a:off x="407368" y="331355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5B742E-BF16-4464-5DA6-0D0DA6FD729A}"/>
              </a:ext>
            </a:extLst>
          </p:cNvPr>
          <p:cNvSpPr txBox="1"/>
          <p:nvPr/>
        </p:nvSpPr>
        <p:spPr>
          <a:xfrm>
            <a:off x="407368" y="378904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小明外出了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7" name="yt_shape_14517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角内过角顶点的射线条数与所构成锐角个数之间的关系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可以先从一条边开始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按顺时针或逆时针方向数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8547"/>
              </a:rPr>
              <a:t>既要防止重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又要防止遗漏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另外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要体会由特殊到一般的思想方法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20" name="yt_image_14520" title="H_122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7142" y="2937446"/>
            <a:ext cx="4577715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2" name="yt_shape_14522"/>
          <p:cNvSpPr txBox="1"/>
          <p:nvPr/>
        </p:nvSpPr>
        <p:spPr>
          <a:xfrm>
            <a:off x="540119" y="4545799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  <a:t/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62EEC8-3A68-663B-E3F9-1E2873B470FF}"/>
              </a:ext>
            </a:extLst>
          </p:cNvPr>
          <p:cNvSpPr txBox="1"/>
          <p:nvPr/>
        </p:nvSpPr>
        <p:spPr>
          <a:xfrm>
            <a:off x="8514607" y="449899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0ED01D-152D-EB3A-DA82-D6801397741E}"/>
              </a:ext>
            </a:extLst>
          </p:cNvPr>
          <p:cNvSpPr txBox="1"/>
          <p:nvPr/>
        </p:nvSpPr>
        <p:spPr>
          <a:xfrm>
            <a:off x="9355982" y="497448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77E788-418D-D88B-F4AF-9517976771E8}"/>
              </a:ext>
            </a:extLst>
          </p:cNvPr>
          <p:cNvSpPr txBox="1"/>
          <p:nvPr/>
        </p:nvSpPr>
        <p:spPr>
          <a:xfrm>
            <a:off x="11003807" y="544996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0404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25" name="yt_shape_14525"/>
              <p:cNvSpPr txBox="1"/>
              <p:nvPr/>
            </p:nvSpPr>
            <p:spPr>
              <a:xfrm>
                <a:off x="540000" y="900000"/>
                <a:ext cx="9465733" cy="2584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的内部画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条不同的射线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则图中共有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的内部画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条不同的射线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则图中共有多少个角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故共有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25" name="yt_shape_14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65733" cy="2584938"/>
              </a:xfrm>
              <a:prstGeom prst="rect">
                <a:avLst/>
              </a:prstGeom>
              <a:blipFill>
                <a:blip r:embed="rId2"/>
                <a:stretch>
                  <a:fillRect l="-1997" t="-2123" r="-1031" b="-2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E04ECC-0E2B-8C91-845B-60A0D27FD6A0}"/>
              </a:ext>
            </a:extLst>
          </p:cNvPr>
          <p:cNvSpPr txBox="1"/>
          <p:nvPr/>
        </p:nvSpPr>
        <p:spPr>
          <a:xfrm>
            <a:off x="8300176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6F60CB-CC7F-ADCA-D570-F0591F924B9A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7013956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1}">
                <a:extLst>
                  <a:ext uri="{FF2B5EF4-FFF2-40B4-BE49-F238E27FC236}">
                    <a16:creationId xmlns:a16="http://schemas.microsoft.com/office/drawing/2014/main" id="{436F60CB-CC7F-ADCA-D570-F0591F924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7013956" cy="925399"/>
              </a:xfrm>
              <a:prstGeom prst="rect">
                <a:avLst/>
              </a:prstGeom>
              <a:blipFill>
                <a:blip r:embed="rId3"/>
                <a:stretch>
                  <a:fillRect l="-1391" r="-1391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93C799-D9E7-623E-F470-746683200497}"/>
                  </a:ext>
                </a:extLst>
              </p:cNvPr>
              <p:cNvSpPr txBox="1"/>
              <p:nvPr/>
            </p:nvSpPr>
            <p:spPr>
              <a:xfrm>
                <a:off x="449989" y="2635957"/>
                <a:ext cx="3623056" cy="870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故共有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}">
                <a:extLst>
                  <a:ext uri="{FF2B5EF4-FFF2-40B4-BE49-F238E27FC236}">
                    <a16:creationId xmlns:a16="http://schemas.microsoft.com/office/drawing/2014/main" id="{F793C799-D9E7-623E-F470-7466832004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5957"/>
                <a:ext cx="3623056" cy="870788"/>
              </a:xfrm>
              <a:prstGeom prst="rect">
                <a:avLst/>
              </a:prstGeom>
              <a:blipFill>
                <a:blip r:embed="rId4"/>
                <a:stretch>
                  <a:fillRect l="-2694" r="-2694" b="-4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4520" title="H_122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20136" y="1908408"/>
            <a:ext cx="4577715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2" name="yt_shape_14452"/>
          <p:cNvSpPr txBox="1"/>
          <p:nvPr/>
        </p:nvSpPr>
        <p:spPr>
          <a:xfrm>
            <a:off x="540000" y="900000"/>
            <a:ext cx="10700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下列图中能用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三种方法表示同一个角的图形是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453" name="yt_image_14453" title="H_80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698873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5" name="yt_shape_14455"/>
          <p:cNvSpPr txBox="1"/>
          <p:nvPr/>
        </p:nvSpPr>
        <p:spPr>
          <a:xfrm>
            <a:off x="540119" y="26017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把用数字和一个字母表示的角改为用三个大写字母表示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也可用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</a:t>
            </a: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</a:t>
            </a:r>
            <a:endParaRPr lang="en-US" altLang="zh-CN" sz="2400" b="0" i="0" u="none" spc="150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456" name="yt_image_14456" title="H_96.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8170" y="4193716"/>
            <a:ext cx="1835658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780065-8071-0B8C-2C65-3FF021101517}"/>
              </a:ext>
            </a:extLst>
          </p:cNvPr>
          <p:cNvSpPr txBox="1"/>
          <p:nvPr/>
        </p:nvSpPr>
        <p:spPr>
          <a:xfrm>
            <a:off x="102162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F23C89-5919-A206-6103-DF7D6BFC16BA}"/>
              </a:ext>
            </a:extLst>
          </p:cNvPr>
          <p:cNvSpPr txBox="1"/>
          <p:nvPr/>
        </p:nvSpPr>
        <p:spPr>
          <a:xfrm>
            <a:off x="730545" y="3011625"/>
            <a:ext cx="12394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lang="en-US" altLang="zh-CN" sz="2400" i="1" spc="15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ADE</a:t>
            </a:r>
            <a:r>
              <a:rPr kumimoji="0" lang="en-US" altLang="zh-CN" sz="1500" b="0" i="1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0bf53"/>
              </a:rPr>
              <a:t> 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BDC231-D6CD-1691-64D0-359AF1052B55}"/>
              </a:ext>
            </a:extLst>
          </p:cNvPr>
          <p:cNvSpPr txBox="1"/>
          <p:nvPr/>
        </p:nvSpPr>
        <p:spPr>
          <a:xfrm>
            <a:off x="3676047" y="3005730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7E11AE-0926-2B5C-05FF-3E59C1E2723E}"/>
              </a:ext>
            </a:extLst>
          </p:cNvPr>
          <p:cNvSpPr txBox="1"/>
          <p:nvPr/>
        </p:nvSpPr>
        <p:spPr>
          <a:xfrm>
            <a:off x="7496797" y="2992552"/>
            <a:ext cx="159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58A605-5A2D-9C85-85C7-F958A83B6A74}"/>
              </a:ext>
            </a:extLst>
          </p:cNvPr>
          <p:cNvSpPr txBox="1"/>
          <p:nvPr/>
        </p:nvSpPr>
        <p:spPr>
          <a:xfrm>
            <a:off x="1251093" y="3501095"/>
            <a:ext cx="1328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lang="en-US" altLang="zh-CN" sz="2400" i="1" spc="15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DCE</a:t>
            </a:r>
            <a:r>
              <a:rPr kumimoji="0" lang="en-US" altLang="zh-CN" sz="1500" b="0" i="1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0a717"/>
              </a:rPr>
              <a:t> 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8" name="yt_shape_14458"/>
          <p:cNvSpPr txBox="1"/>
          <p:nvPr/>
        </p:nvSpPr>
        <p:spPr>
          <a:xfrm>
            <a:off x="540000" y="900000"/>
            <a:ext cx="94641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写出符合下列条件的角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图中所有的角均指小于平角的角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能用一个大写字母表示的角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461" name="yt_image_14461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6633" y="2010970"/>
            <a:ext cx="1785366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3" name="yt_shape_14463"/>
          <p:cNvSpPr txBox="1"/>
          <p:nvPr/>
        </p:nvSpPr>
        <p:spPr>
          <a:xfrm>
            <a:off x="540000" y="2420888"/>
            <a:ext cx="52370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0ADE91-FB59-2B7C-5E9D-356B75B4066A}"/>
              </a:ext>
            </a:extLst>
          </p:cNvPr>
          <p:cNvSpPr txBox="1"/>
          <p:nvPr/>
        </p:nvSpPr>
        <p:spPr>
          <a:xfrm>
            <a:off x="449989" y="1804170"/>
            <a:ext cx="327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0BEC28-EA6C-0C47-16CA-E3820C7A641A}"/>
              </a:ext>
            </a:extLst>
          </p:cNvPr>
          <p:cNvSpPr txBox="1"/>
          <p:nvPr/>
        </p:nvSpPr>
        <p:spPr>
          <a:xfrm>
            <a:off x="449989" y="2849570"/>
            <a:ext cx="5366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467"/>
          <p:cNvSpPr txBox="1"/>
          <p:nvPr/>
        </p:nvSpPr>
        <p:spPr>
          <a:xfrm>
            <a:off x="526031" y="3694398"/>
            <a:ext cx="749403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图中所有的角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可用简便方法表示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C3731A-5F07-8E01-3ECF-96C705A2C207}"/>
              </a:ext>
            </a:extLst>
          </p:cNvPr>
          <p:cNvSpPr txBox="1"/>
          <p:nvPr/>
        </p:nvSpPr>
        <p:spPr>
          <a:xfrm>
            <a:off x="436020" y="4123080"/>
            <a:ext cx="7601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1" name="yt_shape_14471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角的度量与换算</a:t>
            </a:r>
          </a:p>
        </p:txBody>
      </p:sp>
      <p:sp>
        <p:nvSpPr>
          <p:cNvPr id="14472" name="yt_shape_14472"/>
          <p:cNvSpPr txBox="1"/>
          <p:nvPr/>
        </p:nvSpPr>
        <p:spPr>
          <a:xfrm>
            <a:off x="540000" y="1389434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是钝角的为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73" name="yt_table_14473" title="H_100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5221420"/>
                  </p:ext>
                </p:extLst>
              </p:nvPr>
            </p:nvGraphicFramePr>
            <p:xfrm>
              <a:off x="540056" y="1868737"/>
              <a:ext cx="4513580" cy="1357059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805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8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周角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73" name="yt_table_14473" descr="{&quot;rangeId&quot;:8,&quot;type&quot;:&quot;Option&quot;}" title="H_100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5221420"/>
                  </p:ext>
                </p:extLst>
              </p:nvPr>
            </p:nvGraphicFramePr>
            <p:xfrm>
              <a:off x="540056" y="1868737"/>
              <a:ext cx="4513580" cy="1278827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805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806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5625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2381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5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6562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2381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571465">
            <a:extLst>
              <a:ext uri="{FF2B5EF4-FFF2-40B4-BE49-F238E27FC236}">
                <a16:creationId xmlns:a16="http://schemas.microsoft.com/office/drawing/2014/main" id="{1EFAAF3E-9E3E-9200-91A0-BB353E59D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6BCDA8-BEC9-AD8F-39F8-33453555EA4B}"/>
              </a:ext>
            </a:extLst>
          </p:cNvPr>
          <p:cNvSpPr txBox="1"/>
          <p:nvPr/>
        </p:nvSpPr>
        <p:spPr>
          <a:xfrm>
            <a:off x="4793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4" name="yt_shape_14474"/>
          <p:cNvSpPr txBox="1"/>
          <p:nvPr/>
        </p:nvSpPr>
        <p:spPr>
          <a:xfrm>
            <a:off x="540000" y="900000"/>
            <a:ext cx="699069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32D1F3-38EF-AD36-DD68-1DDE5AA1B824}"/>
              </a:ext>
            </a:extLst>
          </p:cNvPr>
          <p:cNvSpPr txBox="1"/>
          <p:nvPr/>
        </p:nvSpPr>
        <p:spPr>
          <a:xfrm>
            <a:off x="2735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8AB73F-357E-6DF1-B8EE-D1AB0B34E914}"/>
              </a:ext>
            </a:extLst>
          </p:cNvPr>
          <p:cNvSpPr txBox="1"/>
          <p:nvPr/>
        </p:nvSpPr>
        <p:spPr>
          <a:xfrm>
            <a:off x="25581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C0FFA2-84C6-199E-8DBF-18AB96567896}"/>
              </a:ext>
            </a:extLst>
          </p:cNvPr>
          <p:cNvSpPr txBox="1"/>
          <p:nvPr/>
        </p:nvSpPr>
        <p:spPr>
          <a:xfrm>
            <a:off x="3994877" y="18041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F3F4C0-3B01-F6CF-CF0D-E296A33D2CA5}"/>
              </a:ext>
            </a:extLst>
          </p:cNvPr>
          <p:cNvSpPr txBox="1"/>
          <p:nvPr/>
        </p:nvSpPr>
        <p:spPr>
          <a:xfrm>
            <a:off x="28883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2807E0-920F-184F-995E-821EB5C257A8}"/>
              </a:ext>
            </a:extLst>
          </p:cNvPr>
          <p:cNvSpPr txBox="1"/>
          <p:nvPr/>
        </p:nvSpPr>
        <p:spPr>
          <a:xfrm>
            <a:off x="4107589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BC2475-CF7A-9C41-7C83-6773F6A15C48}"/>
              </a:ext>
            </a:extLst>
          </p:cNvPr>
          <p:cNvSpPr txBox="1"/>
          <p:nvPr/>
        </p:nvSpPr>
        <p:spPr>
          <a:xfrm>
            <a:off x="4934677" y="227965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660720-EE7F-6DB5-FB1D-C521159D2CEC}"/>
              </a:ext>
            </a:extLst>
          </p:cNvPr>
          <p:cNvSpPr txBox="1"/>
          <p:nvPr/>
        </p:nvSpPr>
        <p:spPr>
          <a:xfrm>
            <a:off x="449989" y="32306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E636CC-9EF2-9D62-A98C-082E40238CAC}"/>
              </a:ext>
            </a:extLst>
          </p:cNvPr>
          <p:cNvSpPr txBox="1"/>
          <p:nvPr/>
        </p:nvSpPr>
        <p:spPr>
          <a:xfrm>
            <a:off x="449989" y="3706122"/>
            <a:ext cx="329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9ACCFA-4BAF-45B1-7922-33DCBE4581CD}"/>
              </a:ext>
            </a:extLst>
          </p:cNvPr>
          <p:cNvSpPr txBox="1"/>
          <p:nvPr/>
        </p:nvSpPr>
        <p:spPr>
          <a:xfrm>
            <a:off x="449989" y="4181610"/>
            <a:ext cx="290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0ACEE1-5DC2-45B0-3A97-F6E8C4148EFA}"/>
              </a:ext>
            </a:extLst>
          </p:cNvPr>
          <p:cNvSpPr txBox="1"/>
          <p:nvPr/>
        </p:nvSpPr>
        <p:spPr>
          <a:xfrm>
            <a:off x="449989" y="4657098"/>
            <a:ext cx="3293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0" name="yt_shape_14480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</a:t>
            </a:r>
          </a:p>
        </p:txBody>
      </p:sp>
      <p:sp>
        <p:nvSpPr>
          <p:cNvPr id="14481" name="yt_shape_14481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482" name="yt_image_144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1322" y="2964885"/>
            <a:ext cx="1689354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71530">
            <a:extLst>
              <a:ext uri="{FF2B5EF4-FFF2-40B4-BE49-F238E27FC236}">
                <a16:creationId xmlns:a16="http://schemas.microsoft.com/office/drawing/2014/main" id="{DFE985AF-102F-940B-FB6C-64D8B2D58C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5F1B09-DF92-2909-04DF-1B6A7B9AC433}"/>
              </a:ext>
            </a:extLst>
          </p:cNvPr>
          <p:cNvSpPr txBox="1"/>
          <p:nvPr/>
        </p:nvSpPr>
        <p:spPr>
          <a:xfrm>
            <a:off x="4990358" y="134262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8D9729-8303-702A-0D5B-19314FF2CC63}"/>
              </a:ext>
            </a:extLst>
          </p:cNvPr>
          <p:cNvSpPr txBox="1"/>
          <p:nvPr/>
        </p:nvSpPr>
        <p:spPr>
          <a:xfrm>
            <a:off x="10368807" y="1342628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db31d"/>
              </a:rPr>
              <a:t>南偏东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DE117A-9CAF-8C4E-9186-4346745937E4}"/>
              </a:ext>
            </a:extLst>
          </p:cNvPr>
          <p:cNvSpPr txBox="1"/>
          <p:nvPr/>
        </p:nvSpPr>
        <p:spPr>
          <a:xfrm>
            <a:off x="450108" y="18181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7E8B67-BEE2-3697-3C81-F908EEEDE1FE}"/>
              </a:ext>
            </a:extLst>
          </p:cNvPr>
          <p:cNvSpPr txBox="1"/>
          <p:nvPr/>
        </p:nvSpPr>
        <p:spPr>
          <a:xfrm>
            <a:off x="4931621" y="181811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9B0C5A-3D65-E223-3947-6A17618C5567}"/>
              </a:ext>
            </a:extLst>
          </p:cNvPr>
          <p:cNvSpPr txBox="1"/>
          <p:nvPr/>
        </p:nvSpPr>
        <p:spPr>
          <a:xfrm>
            <a:off x="10344996" y="1818116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3ceac"/>
              </a:rPr>
              <a:t>东北方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5E1761-F5D4-66CC-13BB-0ED8B382356C}"/>
              </a:ext>
            </a:extLst>
          </p:cNvPr>
          <p:cNvSpPr txBox="1"/>
          <p:nvPr/>
        </p:nvSpPr>
        <p:spPr>
          <a:xfrm>
            <a:off x="450108" y="2293604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4" name="yt_shape_14484"/>
          <p:cNvSpPr txBox="1"/>
          <p:nvPr/>
        </p:nvSpPr>
        <p:spPr>
          <a:xfrm>
            <a:off x="540000" y="900000"/>
            <a:ext cx="553997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对角的概念理解不透而出错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6" name="yt_table_144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214876"/>
              </p:ext>
            </p:extLst>
          </p:nvPr>
        </p:nvGraphicFramePr>
        <p:xfrm>
          <a:off x="540056" y="1858606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角是由一条直线绕着它的端点旋转而成的图形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平角就是一条直线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点整到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分针转过了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大于直角的角为钝角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32D0C5F-641E-03F2-2B23-9F3C078AB62A}"/>
              </a:ext>
            </a:extLst>
          </p:cNvPr>
          <p:cNvSpPr txBox="1"/>
          <p:nvPr/>
        </p:nvSpPr>
        <p:spPr>
          <a:xfrm>
            <a:off x="46409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9" name="yt_shape_1448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88" name="yt_image_14488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1" name="yt_shape_14491"/>
          <p:cNvSpPr txBox="1"/>
          <p:nvPr/>
        </p:nvSpPr>
        <p:spPr>
          <a:xfrm>
            <a:off x="540000" y="1482165"/>
            <a:ext cx="8712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2" name="yt_table_144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463667"/>
              </p:ext>
            </p:extLst>
          </p:nvPr>
        </p:nvGraphicFramePr>
        <p:xfrm>
          <a:off x="540056" y="1961468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2"/>
                  </a:ext>
                </a:extLst>
              </a:tr>
            </a:tbl>
          </a:graphicData>
        </a:graphic>
      </p:graphicFrame>
      <p:sp>
        <p:nvSpPr>
          <p:cNvPr id="14494" name="yt_shape_14494"/>
          <p:cNvSpPr txBox="1"/>
          <p:nvPr/>
        </p:nvSpPr>
        <p:spPr>
          <a:xfrm>
            <a:off x="540000" y="2963022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6" name="yt_table_1449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192142"/>
              </p:ext>
            </p:extLst>
          </p:nvPr>
        </p:nvGraphicFramePr>
        <p:xfrm>
          <a:off x="540056" y="3442325"/>
          <a:ext cx="4295775" cy="1901952"/>
        </p:xfrm>
        <a:graphic>
          <a:graphicData uri="http://schemas.openxmlformats.org/drawingml/2006/table">
            <a:tbl>
              <a:tblPr/>
              <a:tblGrid>
                <a:gridCol w="4295775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的方向是西偏北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的度数是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6"/>
                  </a:ext>
                </a:extLst>
              </a:tr>
            </a:tbl>
          </a:graphicData>
        </a:graphic>
      </p:graphicFrame>
      <p:pic>
        <p:nvPicPr>
          <p:cNvPr id="14495" name="yt_image_14495_skip" title="H_152.0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2544" y="3442325"/>
            <a:ext cx="2137410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7AF0A3-6F03-4309-C4D1-1B4866BEC3D1}"/>
              </a:ext>
            </a:extLst>
          </p:cNvPr>
          <p:cNvSpPr txBox="1"/>
          <p:nvPr/>
        </p:nvSpPr>
        <p:spPr>
          <a:xfrm>
            <a:off x="8265061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38FEBF-D62A-B763-978E-1C06B6AAC16A}"/>
              </a:ext>
            </a:extLst>
          </p:cNvPr>
          <p:cNvSpPr txBox="1"/>
          <p:nvPr/>
        </p:nvSpPr>
        <p:spPr>
          <a:xfrm>
            <a:off x="5250589" y="29162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8" name="yt_shape_14498"/>
          <p:cNvSpPr txBox="1"/>
          <p:nvPr/>
        </p:nvSpPr>
        <p:spPr>
          <a:xfrm>
            <a:off x="540000" y="900000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的角放在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倍的放大镜下看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9" name="yt_table_144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822277"/>
              </p:ext>
            </p:extLst>
          </p:nvPr>
        </p:nvGraphicFramePr>
        <p:xfrm>
          <a:off x="540056" y="1379303"/>
          <a:ext cx="5039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</a:tbl>
          </a:graphicData>
        </a:graphic>
      </p:graphicFrame>
      <p:sp>
        <p:nvSpPr>
          <p:cNvPr id="14501" name="yt_shape_14501"/>
          <p:cNvSpPr txBox="1"/>
          <p:nvPr/>
        </p:nvSpPr>
        <p:spPr>
          <a:xfrm>
            <a:off x="540120" y="2380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时钟的分针每分钟转过的角度是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时针每小时转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493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时针与分针的夹角为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726A1F-AFAF-6344-1EAB-F58D0BDD7EA3}"/>
              </a:ext>
            </a:extLst>
          </p:cNvPr>
          <p:cNvSpPr txBox="1"/>
          <p:nvPr/>
        </p:nvSpPr>
        <p:spPr>
          <a:xfrm>
            <a:off x="8298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7E9FFE-C863-EA49-DA0C-79346D704442}"/>
              </a:ext>
            </a:extLst>
          </p:cNvPr>
          <p:cNvSpPr txBox="1"/>
          <p:nvPr/>
        </p:nvSpPr>
        <p:spPr>
          <a:xfrm>
            <a:off x="5555509" y="23340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E4A14A-76FD-3019-7BFC-44DD9AD1B594}"/>
              </a:ext>
            </a:extLst>
          </p:cNvPr>
          <p:cNvSpPr txBox="1"/>
          <p:nvPr/>
        </p:nvSpPr>
        <p:spPr>
          <a:xfrm>
            <a:off x="8755908" y="23340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219AB9-697A-0748-10AD-4AF10FCD51D6}"/>
              </a:ext>
            </a:extLst>
          </p:cNvPr>
          <p:cNvSpPr txBox="1"/>
          <p:nvPr/>
        </p:nvSpPr>
        <p:spPr>
          <a:xfrm>
            <a:off x="3498109" y="280953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108" y="3382621"/>
            <a:ext cx="1133452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自习课上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一位同学抬头看见挂在黑板上方的时钟显示为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37dab,isEnd"/>
              </a:rPr>
              <a:t>此时时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针与分针所成的钝角是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lang="zh-CN" altLang="en-US"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09553D-02E4-B462-8B20-B7FDA32203A2}"/>
              </a:ext>
            </a:extLst>
          </p:cNvPr>
          <p:cNvSpPr txBox="1"/>
          <p:nvPr/>
        </p:nvSpPr>
        <p:spPr>
          <a:xfrm>
            <a:off x="3863752" y="386611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1246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,isEnd</vt:lpstr>
      <vt:lpstr>_⨹_1_0a717</vt:lpstr>
      <vt:lpstr>_⨹_1_0bf53</vt:lpstr>
      <vt:lpstr>_⨹_1_40404</vt:lpstr>
      <vt:lpstr>_⨹_1_5e73c</vt:lpstr>
      <vt:lpstr>_⨹_1_ad493,isEnd</vt:lpstr>
      <vt:lpstr>_⨹_3_37dab,isEnd</vt:lpstr>
      <vt:lpstr>_⨹_3_3ceac</vt:lpstr>
      <vt:lpstr>_⨹_3_5e984,isEnd</vt:lpstr>
      <vt:lpstr>_⨹_3_db31d</vt:lpstr>
      <vt:lpstr>_⨹_5_b8547</vt:lpstr>
      <vt:lpstr>Finished</vt:lpstr>
      <vt:lpstr>W:6.004961,H:37.44</vt:lpstr>
      <vt:lpstr>W:6.005039,H:37.44</vt:lpstr>
      <vt:lpstr>W:7.505039,H:37.44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13</cp:revision>
  <dcterms:created xsi:type="dcterms:W3CDTF">2024-07-22T14:01:11Z</dcterms:created>
  <dcterms:modified xsi:type="dcterms:W3CDTF">2024-07-23T16:12:22Z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