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5" r:id="rId4"/>
    <p:sldId id="306" r:id="rId5"/>
    <p:sldId id="307" r:id="rId6"/>
    <p:sldId id="308" r:id="rId7"/>
    <p:sldId id="314" r:id="rId8"/>
    <p:sldId id="309" r:id="rId9"/>
    <p:sldId id="310" r:id="rId10"/>
    <p:sldId id="312" r:id="rId11"/>
    <p:sldId id="315" r:id="rId12"/>
    <p:sldId id="313" r:id="rId13"/>
    <p:sldId id="256" r:id="rId14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59" d="100"/>
          <a:sy n="59" d="100"/>
        </p:scale>
        <p:origin x="72" y="42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tags" Target="tags/tag1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78" name="yt_shape_13678"/>
          <p:cNvSpPr txBox="1"/>
          <p:nvPr/>
        </p:nvSpPr>
        <p:spPr>
          <a:xfrm>
            <a:off x="540000" y="900000"/>
            <a:ext cx="5602496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利用基本数量关系寻找相等关系</a:t>
            </a:r>
          </a:p>
        </p:txBody>
      </p:sp>
      <p:sp>
        <p:nvSpPr>
          <p:cNvPr id="13679" name="yt_shape_13679"/>
          <p:cNvSpPr txBox="1"/>
          <p:nvPr/>
        </p:nvSpPr>
        <p:spPr>
          <a:xfrm>
            <a:off x="540119" y="1389434"/>
            <a:ext cx="11111999" cy="1445002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square" lIns="72000" tIns="0" rIns="72000" bIns="72000" rtlCol="0">
            <a:noAutofit/>
          </a:bodyPr>
          <a:lstStyle/>
          <a:p>
            <a:pPr indent="609523"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基本数量关系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就是我们平时掌握的如路程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速度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时间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工作量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sym typeface="_⨹_3_2bf4d"/>
              </a:rPr>
              <a:t>工作效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时间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利润率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利润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进价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％，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利息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本金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利率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期数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周长公式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45730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面积公式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体积公式等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牢记这些基本数量关系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问题就迎刃而解了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13680" name="yt_shape_13680"/>
          <p:cNvSpPr txBox="1"/>
          <p:nvPr/>
        </p:nvSpPr>
        <p:spPr>
          <a:xfrm>
            <a:off x="540119" y="2885224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小王离岗创业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销售某品牌电脑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月份的销售量为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每台电脑售价相同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2e579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月份的销售量比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月份增加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％，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每台售价比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月份降低了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月份与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d82e6"/>
              </a:rPr>
              <a:t>月份的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销售总额相同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求每台电脑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月份的售价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13681" name="yt_shape_13681"/>
          <p:cNvSpPr txBox="1"/>
          <p:nvPr/>
        </p:nvSpPr>
        <p:spPr>
          <a:xfrm>
            <a:off x="540000" y="4324790"/>
            <a:ext cx="6466514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设每台电脑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月份的售价为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元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由题意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％）（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100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13682" name="yt_shape_13682"/>
          <p:cNvSpPr txBox="1"/>
          <p:nvPr/>
        </p:nvSpPr>
        <p:spPr>
          <a:xfrm>
            <a:off x="540000" y="5284225"/>
            <a:ext cx="192520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解得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4400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13683" name="yt_shape_13683"/>
          <p:cNvSpPr txBox="1"/>
          <p:nvPr/>
        </p:nvSpPr>
        <p:spPr>
          <a:xfrm>
            <a:off x="540000" y="5763528"/>
            <a:ext cx="492442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答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每台电脑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月份的售价为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4400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元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3" name="yt_shape_1721657472272">
            <a:extLst>
              <a:ext uri="{FF2B5EF4-FFF2-40B4-BE49-F238E27FC236}">
                <a16:creationId xmlns:a16="http://schemas.microsoft.com/office/drawing/2014/main" id="{2275348B-5747-2418-8970-4986FE95C0A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2804"/>
            <a:ext cx="976502" cy="328797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8A0B877F-9DEB-EE3C-3C97-500EA037B925}"/>
              </a:ext>
            </a:extLst>
          </p:cNvPr>
          <p:cNvSpPr txBox="1"/>
          <p:nvPr/>
        </p:nvSpPr>
        <p:spPr>
          <a:xfrm>
            <a:off x="449989" y="4277984"/>
            <a:ext cx="49822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设每台电脑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月份的售价为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6BEEEFA-991F-8F6D-C953-814074BA429F}"/>
              </a:ext>
            </a:extLst>
          </p:cNvPr>
          <p:cNvSpPr txBox="1"/>
          <p:nvPr/>
        </p:nvSpPr>
        <p:spPr>
          <a:xfrm>
            <a:off x="449989" y="4753472"/>
            <a:ext cx="6584062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由题意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％）（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400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100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7603981-089B-7B17-C8E7-59C39BA97F85}"/>
              </a:ext>
            </a:extLst>
          </p:cNvPr>
          <p:cNvSpPr txBox="1"/>
          <p:nvPr/>
        </p:nvSpPr>
        <p:spPr>
          <a:xfrm>
            <a:off x="449989" y="5237419"/>
            <a:ext cx="208667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解得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4400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42B2BAC1-C582-0DB5-CCB7-ADEEA680C265}"/>
              </a:ext>
            </a:extLst>
          </p:cNvPr>
          <p:cNvSpPr txBox="1"/>
          <p:nvPr/>
        </p:nvSpPr>
        <p:spPr>
          <a:xfrm>
            <a:off x="449989" y="5716722"/>
            <a:ext cx="5056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每台电脑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月份的售价为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4400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14" name="yt_shape_13714"/>
          <p:cNvSpPr txBox="1"/>
          <p:nvPr/>
        </p:nvSpPr>
        <p:spPr>
          <a:xfrm>
            <a:off x="540000" y="900000"/>
            <a:ext cx="7386638" cy="282917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根据所列等量关系设未知数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并列方程解决问题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设每个篮球的成本价为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元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由题意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97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解得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79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答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每个篮球的成本价为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79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元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3606AE74-6626-7E7A-E6E4-9E85262F7168}"/>
              </a:ext>
            </a:extLst>
          </p:cNvPr>
          <p:cNvSpPr txBox="1"/>
          <p:nvPr/>
        </p:nvSpPr>
        <p:spPr>
          <a:xfrm>
            <a:off x="449989" y="1328682"/>
            <a:ext cx="52870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设每个篮球的成本价为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EEAAA3F-13A8-7EC6-131F-BD51CFB8B7D3}"/>
              </a:ext>
            </a:extLst>
          </p:cNvPr>
          <p:cNvSpPr txBox="1"/>
          <p:nvPr/>
        </p:nvSpPr>
        <p:spPr>
          <a:xfrm>
            <a:off x="449989" y="1804170"/>
            <a:ext cx="1704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由题意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6BF14FA-5A9E-A428-92CE-E8CF325BD203}"/>
              </a:ext>
            </a:extLst>
          </p:cNvPr>
          <p:cNvSpPr txBox="1"/>
          <p:nvPr/>
        </p:nvSpPr>
        <p:spPr>
          <a:xfrm>
            <a:off x="449989" y="2279658"/>
            <a:ext cx="42980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AA94E7C-ACBA-E86A-9DE9-38F1DE86CF25}"/>
              </a:ext>
            </a:extLst>
          </p:cNvPr>
          <p:cNvSpPr txBox="1"/>
          <p:nvPr/>
        </p:nvSpPr>
        <p:spPr>
          <a:xfrm>
            <a:off x="449989" y="2755146"/>
            <a:ext cx="17818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79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A0E96AD0-FAEA-4E19-CE5D-0E2AB3794E6E}"/>
              </a:ext>
            </a:extLst>
          </p:cNvPr>
          <p:cNvSpPr txBox="1"/>
          <p:nvPr/>
        </p:nvSpPr>
        <p:spPr>
          <a:xfrm>
            <a:off x="449989" y="3230634"/>
            <a:ext cx="4294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每个篮球的成本价为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79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17" name="yt_shape_13717"/>
          <p:cNvSpPr txBox="1"/>
          <p:nvPr/>
        </p:nvSpPr>
        <p:spPr>
          <a:xfrm>
            <a:off x="540119" y="900000"/>
            <a:ext cx="11492915" cy="42695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数学文化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九章算术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中有这样一个问题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原文如下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今有共买物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3a0b1"/>
              </a:rPr>
              <a:t>人出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八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盈三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人出七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不足四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问人数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物价各几何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大意为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8_5c259"/>
              </a:rPr>
              <a:t>几个人一起去购买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某物品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如果每人出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钱则多了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如果每人出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则少了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问有多少人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5d190"/>
              </a:rPr>
              <a:t>物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品的价格是多少钱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为中国古代的货币单位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设有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由题意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解得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故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53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答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人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物品的价格是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钱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D6231158-12A7-B390-B209-125D65989E81}"/>
              </a:ext>
            </a:extLst>
          </p:cNvPr>
          <p:cNvSpPr txBox="1"/>
          <p:nvPr/>
        </p:nvSpPr>
        <p:spPr>
          <a:xfrm>
            <a:off x="450108" y="2755146"/>
            <a:ext cx="20866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设有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BB9593D-27AF-4413-CA5D-ED0BE8649574}"/>
              </a:ext>
            </a:extLst>
          </p:cNvPr>
          <p:cNvSpPr txBox="1"/>
          <p:nvPr/>
        </p:nvSpPr>
        <p:spPr>
          <a:xfrm>
            <a:off x="450108" y="3230634"/>
            <a:ext cx="38408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由题意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CBE5730-C9C1-D9CC-DA0D-9146FD82834A}"/>
              </a:ext>
            </a:extLst>
          </p:cNvPr>
          <p:cNvSpPr txBox="1"/>
          <p:nvPr/>
        </p:nvSpPr>
        <p:spPr>
          <a:xfrm>
            <a:off x="450108" y="3706122"/>
            <a:ext cx="16294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E459ADB-56FB-7E72-A0AF-5C0839DEF83C}"/>
              </a:ext>
            </a:extLst>
          </p:cNvPr>
          <p:cNvSpPr txBox="1"/>
          <p:nvPr/>
        </p:nvSpPr>
        <p:spPr>
          <a:xfrm>
            <a:off x="450108" y="4181610"/>
            <a:ext cx="34582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故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53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48899E7F-0AA3-934D-2786-2C3364613656}"/>
              </a:ext>
            </a:extLst>
          </p:cNvPr>
          <p:cNvSpPr txBox="1"/>
          <p:nvPr/>
        </p:nvSpPr>
        <p:spPr>
          <a:xfrm>
            <a:off x="450108" y="4657098"/>
            <a:ext cx="444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物品的价格是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钱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/>
          <p:cNvSpPr txBox="1"/>
          <p:nvPr/>
        </p:nvSpPr>
        <p:spPr>
          <a:xfrm>
            <a:off x="558139" y="1019330"/>
            <a:ext cx="11162805" cy="470898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</a:t>
            </a: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684" name="yt_shape_13684"/>
              <p:cNvSpPr txBox="1"/>
              <p:nvPr/>
            </p:nvSpPr>
            <p:spPr>
              <a:xfrm>
                <a:off x="540119" y="900000"/>
                <a:ext cx="11492915" cy="351121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为打造运河风光带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现有一段河道治理任务由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两个工程队完成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3_f6f95"/>
                  </a:rPr>
                  <a:t>工程队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单独治理该河道需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天完成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工程队单独治理该河道需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天完成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现在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3_2e9ad"/>
                  </a:rPr>
                  <a:t>工程队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单独做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天后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工程队加入合作完成剩下的工程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问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工程队工作了多少天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设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工程队工作了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天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由题意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6+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答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工程队工作了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天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684" name="yt_shape_13684" descr="{&quot;rangeId&quot;:3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3511218"/>
              </a:xfrm>
              <a:prstGeom prst="rect">
                <a:avLst/>
              </a:prstGeom>
              <a:blipFill>
                <a:blip r:embed="rId2"/>
                <a:stretch>
                  <a:fillRect l="-1645" t="-1563" b="-434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C9A5D90D-D8D0-CBAB-E73D-4551F967FA99}"/>
              </a:ext>
            </a:extLst>
          </p:cNvPr>
          <p:cNvSpPr txBox="1"/>
          <p:nvPr/>
        </p:nvSpPr>
        <p:spPr>
          <a:xfrm>
            <a:off x="450108" y="2279658"/>
            <a:ext cx="38916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工程队工作了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天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018F029C-1F68-9EC7-EE48-AFD1302BF661}"/>
                  </a:ext>
                </a:extLst>
              </p:cNvPr>
              <p:cNvSpPr txBox="1"/>
              <p:nvPr/>
            </p:nvSpPr>
            <p:spPr>
              <a:xfrm>
                <a:off x="450108" y="2755146"/>
                <a:ext cx="3494405" cy="76906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由题意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6+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3, 'hasSerialNum': 1}">
                <a:extLst>
                  <a:ext uri="{FF2B5EF4-FFF2-40B4-BE49-F238E27FC236}">
                    <a16:creationId xmlns:a16="http://schemas.microsoft.com/office/drawing/2014/main" id="{018F029C-1F68-9EC7-EE48-AFD1302BF66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755146"/>
                <a:ext cx="3494405" cy="769062"/>
              </a:xfrm>
              <a:prstGeom prst="rect">
                <a:avLst/>
              </a:prstGeom>
              <a:blipFill>
                <a:blip r:embed="rId3"/>
                <a:stretch>
                  <a:fillRect l="-2792" r="-2618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5290BE37-95C9-DAA1-4A4B-A4DEAE56075B}"/>
              </a:ext>
            </a:extLst>
          </p:cNvPr>
          <p:cNvSpPr txBox="1"/>
          <p:nvPr/>
        </p:nvSpPr>
        <p:spPr>
          <a:xfrm>
            <a:off x="450108" y="3430596"/>
            <a:ext cx="16294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48B522EF-0A61-9A63-861F-9CA48DA3A2FB}"/>
              </a:ext>
            </a:extLst>
          </p:cNvPr>
          <p:cNvSpPr txBox="1"/>
          <p:nvPr/>
        </p:nvSpPr>
        <p:spPr>
          <a:xfrm>
            <a:off x="450108" y="3906084"/>
            <a:ext cx="3509073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工程队工作了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天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89" name="yt_shape_13689"/>
          <p:cNvSpPr txBox="1"/>
          <p:nvPr/>
        </p:nvSpPr>
        <p:spPr>
          <a:xfrm>
            <a:off x="540119" y="900000"/>
            <a:ext cx="11492915" cy="2829172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已知一种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年期国债的年利率为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％，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如果要在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年后获得本息和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10867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a6a03"/>
              </a:rPr>
              <a:t>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么现在应购买这种国债多少元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设现在应购买这种国债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元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根据题意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89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％＋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10867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解得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10000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答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现在应购买这种国债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10000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元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BC1AD18B-7259-3A37-676B-CEB829579D1E}"/>
              </a:ext>
            </a:extLst>
          </p:cNvPr>
          <p:cNvSpPr txBox="1"/>
          <p:nvPr/>
        </p:nvSpPr>
        <p:spPr>
          <a:xfrm>
            <a:off x="450108" y="1804170"/>
            <a:ext cx="63538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设现在应购买这种国债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根据题意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44F67FA-B934-6471-CF7B-77E365A225D5}"/>
              </a:ext>
            </a:extLst>
          </p:cNvPr>
          <p:cNvSpPr txBox="1"/>
          <p:nvPr/>
        </p:nvSpPr>
        <p:spPr>
          <a:xfrm>
            <a:off x="450108" y="2279658"/>
            <a:ext cx="35360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％＋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10867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AB65275-3333-4F13-DE1E-737D02E2861E}"/>
              </a:ext>
            </a:extLst>
          </p:cNvPr>
          <p:cNvSpPr txBox="1"/>
          <p:nvPr/>
        </p:nvSpPr>
        <p:spPr>
          <a:xfrm>
            <a:off x="450108" y="2755146"/>
            <a:ext cx="22390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10000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7F7EB0B-25A2-27F4-23BD-21A2C91B86EE}"/>
              </a:ext>
            </a:extLst>
          </p:cNvPr>
          <p:cNvSpPr txBox="1"/>
          <p:nvPr/>
        </p:nvSpPr>
        <p:spPr>
          <a:xfrm>
            <a:off x="450108" y="3230634"/>
            <a:ext cx="475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现在应购买这种国债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10000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93" name="yt_shape_13693"/>
          <p:cNvSpPr txBox="1"/>
          <p:nvPr/>
        </p:nvSpPr>
        <p:spPr>
          <a:xfrm>
            <a:off x="540000" y="900000"/>
            <a:ext cx="6525825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抓住问题中的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关键词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寻找相等关系</a:t>
            </a:r>
          </a:p>
        </p:txBody>
      </p:sp>
      <p:sp>
        <p:nvSpPr>
          <p:cNvPr id="13694" name="yt_shape_13694"/>
          <p:cNvSpPr txBox="1"/>
          <p:nvPr/>
        </p:nvSpPr>
        <p:spPr>
          <a:xfrm>
            <a:off x="540119" y="1389434"/>
            <a:ext cx="11492915" cy="1925133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square" lIns="72000" tIns="0" rIns="72000" bIns="72000" rtlCol="0">
            <a:noAutofit/>
          </a:bodyPr>
          <a:lstStyle/>
          <a:p>
            <a:pPr indent="609523" algn="l" eaLnBrk="1" latinLnBrk="0" hangingPunct="0">
              <a:lnSpc>
                <a:spcPct val="129999"/>
              </a:lnSpc>
            </a:pP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这种方法一般适用于和差关系、倍数关系的实际问题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sym typeface="_⨹_7_09b89"/>
              </a:rPr>
              <a:t>在问题中常有这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/>
            </a:r>
            <a:b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样的提示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一共有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”“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比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……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多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少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”“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是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……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的几倍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”“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比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……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sym typeface="_⨹_2_75d86"/>
              </a:rPr>
              <a:t>的几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/>
            </a:r>
            <a:b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倍多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少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等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在解题时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可根据这些关键字词来找相等关系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sym typeface="_⨹_5_32c10"/>
              </a:rPr>
              <a:t>按叙述的顺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/>
            </a:r>
            <a:b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序列出方程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3" name="yt_shape_1721657472356">
            <a:extLst>
              <a:ext uri="{FF2B5EF4-FFF2-40B4-BE49-F238E27FC236}">
                <a16:creationId xmlns:a16="http://schemas.microsoft.com/office/drawing/2014/main" id="{163EE42C-9432-99A8-C12D-CB879AD79C6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2804"/>
            <a:ext cx="976502" cy="328797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95" name="yt_shape_13695"/>
          <p:cNvSpPr txBox="1"/>
          <p:nvPr/>
        </p:nvSpPr>
        <p:spPr>
          <a:xfrm>
            <a:off x="540119" y="900000"/>
            <a:ext cx="11492915" cy="3309304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某中学到商店购买足球和排球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购买足球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排球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个共花费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4000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1adb7"/>
              </a:rPr>
              <a:t>已知购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买一个足球比购买一个排球多花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购买一个足球和一个排球各需多少元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设购买一个排球需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元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则购买一个足球需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元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由题意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30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4000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解得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则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答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购买一个足球需要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元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购买一个排球需要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元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C3E50787-9F5F-DA93-E1E9-FD0C2A8E5A7A}"/>
              </a:ext>
            </a:extLst>
          </p:cNvPr>
          <p:cNvSpPr txBox="1"/>
          <p:nvPr/>
        </p:nvSpPr>
        <p:spPr>
          <a:xfrm>
            <a:off x="450108" y="2279658"/>
            <a:ext cx="91748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设购买一个排球需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则购买一个足球需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562AD05-A95F-9F3E-D119-651D940351AD}"/>
              </a:ext>
            </a:extLst>
          </p:cNvPr>
          <p:cNvSpPr txBox="1"/>
          <p:nvPr/>
        </p:nvSpPr>
        <p:spPr>
          <a:xfrm>
            <a:off x="450108" y="2755146"/>
            <a:ext cx="53648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由题意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30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4000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E69ED12-C16C-F9BE-76D5-FCCF72CE8E49}"/>
              </a:ext>
            </a:extLst>
          </p:cNvPr>
          <p:cNvSpPr txBox="1"/>
          <p:nvPr/>
        </p:nvSpPr>
        <p:spPr>
          <a:xfrm>
            <a:off x="450108" y="3230634"/>
            <a:ext cx="36884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则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6CB997B-ADAC-3DDF-334D-36FD7F17D8D1}"/>
              </a:ext>
            </a:extLst>
          </p:cNvPr>
          <p:cNvSpPr txBox="1"/>
          <p:nvPr/>
        </p:nvSpPr>
        <p:spPr>
          <a:xfrm>
            <a:off x="450108" y="3706122"/>
            <a:ext cx="73428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购买一个足球需要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购买一个排球需要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98" name="yt_shape_13698"/>
          <p:cNvSpPr txBox="1"/>
          <p:nvPr/>
        </p:nvSpPr>
        <p:spPr>
          <a:xfrm>
            <a:off x="540119" y="900000"/>
            <a:ext cx="11492915" cy="378943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学校决定第二次购买足球和排球共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4_97467"/>
              </a:rPr>
              <a:t>正好赶上商场对商品价格进行调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一个足球售价比第一次购买时提高了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％，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5_e2c3d"/>
              </a:rPr>
              <a:t>一个排球按第一次购买时售价的九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折出售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如果学校第二次购买足球和排球的总费用是第一次购买总费用的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％，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2bca1"/>
              </a:rPr>
              <a:t>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学校第二次购买排球多少个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设学校第二次购买排球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个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则购买足球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个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由题意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％）（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％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4000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％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解得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答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学校第二次购买排球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个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1F0ECA48-8A6D-C37A-967B-3C36195DC5EA}"/>
              </a:ext>
            </a:extLst>
          </p:cNvPr>
          <p:cNvSpPr txBox="1"/>
          <p:nvPr/>
        </p:nvSpPr>
        <p:spPr>
          <a:xfrm>
            <a:off x="450108" y="2755146"/>
            <a:ext cx="904151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设学校第二次购买排球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个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则购买足球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个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E1C0DAB-6110-118F-9EAB-3433B3FB1E39}"/>
              </a:ext>
            </a:extLst>
          </p:cNvPr>
          <p:cNvSpPr txBox="1"/>
          <p:nvPr/>
        </p:nvSpPr>
        <p:spPr>
          <a:xfrm>
            <a:off x="450108" y="3230634"/>
            <a:ext cx="904151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由题意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％）（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％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4000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％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D51150B-B19B-7A77-8BAA-3FA95DBAD2E0}"/>
              </a:ext>
            </a:extLst>
          </p:cNvPr>
          <p:cNvSpPr txBox="1"/>
          <p:nvPr/>
        </p:nvSpPr>
        <p:spPr>
          <a:xfrm>
            <a:off x="450108" y="3706122"/>
            <a:ext cx="18675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00DEDBE-716F-0E07-D1F0-5BB045B4C78C}"/>
              </a:ext>
            </a:extLst>
          </p:cNvPr>
          <p:cNvSpPr txBox="1"/>
          <p:nvPr/>
        </p:nvSpPr>
        <p:spPr>
          <a:xfrm>
            <a:off x="450108" y="4181610"/>
            <a:ext cx="4294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学校第二次购买排球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个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701" name="yt_shape_13701"/>
              <p:cNvSpPr txBox="1"/>
              <p:nvPr/>
            </p:nvSpPr>
            <p:spPr>
              <a:xfrm>
                <a:off x="540119" y="900000"/>
                <a:ext cx="11492915" cy="414914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有梨和苹果若干个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梨的个数是两种水果总个数的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少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17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个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8_12fd5"/>
                  </a:rPr>
                  <a:t>苹果的个数是两种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水果总个数的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少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个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那么梨和苹果各有多少个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设梨和苹果共有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个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根据题意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15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den>
                        </m:f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17</m:t>
                        </m:r>
                      </m:e>
                    </m: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280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280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17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168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17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151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个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280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151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129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个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答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梨有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151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个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苹果有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129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个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701" name="yt_shape_13701" descr="{&quot;rangeId&quot;:7,&quot;hasSerialNum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4149149"/>
              </a:xfrm>
              <a:prstGeom prst="rect">
                <a:avLst/>
              </a:prstGeom>
              <a:blipFill>
                <a:blip r:embed="rId2"/>
                <a:stretch>
                  <a:fillRect l="-1645" b="-367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1D8EEF01-0A26-C01E-9670-AA1B497B8012}"/>
              </a:ext>
            </a:extLst>
          </p:cNvPr>
          <p:cNvSpPr txBox="1"/>
          <p:nvPr/>
        </p:nvSpPr>
        <p:spPr>
          <a:xfrm>
            <a:off x="450108" y="2199839"/>
            <a:ext cx="54394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设梨和苹果共有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个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根据题意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7218185F-F843-2E6A-7B1B-10E7B7262FEE}"/>
                  </a:ext>
                </a:extLst>
              </p:cNvPr>
              <p:cNvSpPr txBox="1"/>
              <p:nvPr/>
            </p:nvSpPr>
            <p:spPr>
              <a:xfrm>
                <a:off x="497733" y="2675327"/>
                <a:ext cx="5490908" cy="80519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den>
                        </m:f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17</m:t>
                        </m:r>
                      </m:e>
                    </m: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280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7, 'hasSerialNum': 1, 'pageBreak': True}">
                <a:extLst>
                  <a:ext uri="{FF2B5EF4-FFF2-40B4-BE49-F238E27FC236}">
                    <a16:creationId xmlns:a16="http://schemas.microsoft.com/office/drawing/2014/main" id="{7218185F-F843-2E6A-7B1B-10E7B7262FE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7733" y="2675327"/>
                <a:ext cx="5490908" cy="805193"/>
              </a:xfrm>
              <a:prstGeom prst="rect">
                <a:avLst/>
              </a:prstGeom>
              <a:blipFill>
                <a:blip r:embed="rId3"/>
                <a:stretch>
                  <a:fillRect l="-1778" r="-1778" b="-303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66F363CC-F82F-682B-984C-73A1F2926246}"/>
                  </a:ext>
                </a:extLst>
              </p:cNvPr>
              <p:cNvSpPr txBox="1"/>
              <p:nvPr/>
            </p:nvSpPr>
            <p:spPr>
              <a:xfrm>
                <a:off x="450108" y="3386908"/>
                <a:ext cx="5128323" cy="769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280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17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168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17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151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个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7, 'hasSerialNum': 1, 'pageBreak': True}">
                <a:extLst>
                  <a:ext uri="{FF2B5EF4-FFF2-40B4-BE49-F238E27FC236}">
                    <a16:creationId xmlns:a16="http://schemas.microsoft.com/office/drawing/2014/main" id="{66F363CC-F82F-682B-984C-73A1F292624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386908"/>
                <a:ext cx="5128323" cy="769061"/>
              </a:xfrm>
              <a:prstGeom prst="rect">
                <a:avLst/>
              </a:prstGeom>
              <a:blipFill>
                <a:blip r:embed="rId4"/>
                <a:stretch>
                  <a:fillRect l="-1902" r="-1902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0FF414D5-D829-D7B3-C1CC-784A898BE0DB}"/>
              </a:ext>
            </a:extLst>
          </p:cNvPr>
          <p:cNvSpPr txBox="1"/>
          <p:nvPr/>
        </p:nvSpPr>
        <p:spPr>
          <a:xfrm>
            <a:off x="450108" y="4062357"/>
            <a:ext cx="3228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280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151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129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个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2BF5E204-0884-966D-CF89-B5677BF6A638}"/>
              </a:ext>
            </a:extLst>
          </p:cNvPr>
          <p:cNvSpPr txBox="1"/>
          <p:nvPr/>
        </p:nvSpPr>
        <p:spPr>
          <a:xfrm>
            <a:off x="450108" y="4537845"/>
            <a:ext cx="4294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梨有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151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个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苹果有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个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06" name="yt_shape_13706"/>
          <p:cNvSpPr txBox="1"/>
          <p:nvPr/>
        </p:nvSpPr>
        <p:spPr>
          <a:xfrm>
            <a:off x="540000" y="900000"/>
            <a:ext cx="9295814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抓住问题中的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用不同的方式表示同一个量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寻找相等关系</a:t>
            </a:r>
          </a:p>
        </p:txBody>
      </p:sp>
      <p:sp>
        <p:nvSpPr>
          <p:cNvPr id="13707" name="yt_shape_13707"/>
          <p:cNvSpPr txBox="1"/>
          <p:nvPr/>
        </p:nvSpPr>
        <p:spPr>
          <a:xfrm>
            <a:off x="540119" y="1389434"/>
            <a:ext cx="11111999" cy="964870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square" lIns="72000" tIns="0" rIns="72000" bIns="72000" rtlCol="0">
            <a:noAutofit/>
          </a:bodyPr>
          <a:lstStyle/>
          <a:p>
            <a:pPr indent="609523"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在某些实际问题中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同一个量用了不同的语句来描述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sym typeface="_⨹_10_834c9"/>
              </a:rPr>
              <a:t>解决这类题的关键是用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不同的方式同时表示这个量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再用等号连接起来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这样就找到了相等关系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13708" name="yt_shape_13708"/>
          <p:cNvSpPr txBox="1"/>
          <p:nvPr/>
        </p:nvSpPr>
        <p:spPr>
          <a:xfrm>
            <a:off x="540119" y="2405092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在一次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青少年心理健康讲座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中每排坐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人无座位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每排坐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0386e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个座位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设座位有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则下列方程正确的是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709" name="yt_table_13709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27705776"/>
              </p:ext>
            </p:extLst>
          </p:nvPr>
        </p:nvGraphicFramePr>
        <p:xfrm>
          <a:off x="540056" y="3364527"/>
          <a:ext cx="3475038" cy="1901952"/>
        </p:xfrm>
        <a:graphic>
          <a:graphicData uri="http://schemas.openxmlformats.org/drawingml/2006/table">
            <a:tbl>
              <a:tblPr/>
              <a:tblGrid>
                <a:gridCol w="3475038">
                  <a:extLst>
                    <a:ext uri="{9D8B030D-6E8A-4147-A177-3AD203B41FA5}">
                      <a16:colId xmlns:a16="http://schemas.microsoft.com/office/drawing/2014/main" val="1071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30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8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31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1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30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8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31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30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8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31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1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30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8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31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16"/>
                  </a:ext>
                </a:extLst>
              </a:tr>
            </a:tbl>
          </a:graphicData>
        </a:graphic>
      </p:graphicFrame>
      <p:pic>
        <p:nvPicPr>
          <p:cNvPr id="3" name="yt_shape_1721657472451">
            <a:extLst>
              <a:ext uri="{FF2B5EF4-FFF2-40B4-BE49-F238E27FC236}">
                <a16:creationId xmlns:a16="http://schemas.microsoft.com/office/drawing/2014/main" id="{6760710F-0A1A-22D2-FF2C-325444F33A4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2804"/>
            <a:ext cx="976502" cy="328797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1786DAF9-B22A-CC52-C90B-9F8AB7C4838C}"/>
              </a:ext>
            </a:extLst>
          </p:cNvPr>
          <p:cNvSpPr txBox="1"/>
          <p:nvPr/>
        </p:nvSpPr>
        <p:spPr>
          <a:xfrm>
            <a:off x="7843096" y="2833774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11" name="yt_shape_13711"/>
          <p:cNvSpPr txBox="1"/>
          <p:nvPr/>
        </p:nvSpPr>
        <p:spPr>
          <a:xfrm>
            <a:off x="540119" y="900000"/>
            <a:ext cx="11492915" cy="3309304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学校为促进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阳光体育运动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开展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准备添置一批篮球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原计划订购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39b91"/>
              </a:rPr>
              <a:t>每个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售价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商店表示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如果多购可以优惠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结果校方买了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每个只售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2864d"/>
              </a:rPr>
              <a:t>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商店所获利润不变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求每个篮球的成本价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找出题中能体现等量关系的关键句子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并列出等量关系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体现等量关系的关键句子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原计划订购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个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每个售价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元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sym typeface="_⨹_4_68ada"/>
              </a:rPr>
              <a:t>结果校方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/>
            </a:r>
            <a:b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买了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个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每个只售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97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元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但商店所获利润不变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每个篮球的成本价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97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每个篮球的成本价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50DEBF2C-6749-8362-54C5-C528967D438E}"/>
              </a:ext>
            </a:extLst>
          </p:cNvPr>
          <p:cNvSpPr txBox="1"/>
          <p:nvPr/>
        </p:nvSpPr>
        <p:spPr>
          <a:xfrm>
            <a:off x="450108" y="2755146"/>
            <a:ext cx="1122902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体现等量关系的关键句子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原计划订购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个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每个售价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  <a:sym typeface="_⨹_4_68ada"/>
              </a:rPr>
              <a:t>结果校方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/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25CE98C-E385-21C1-B2C1-FB85331A533B}"/>
              </a:ext>
            </a:extLst>
          </p:cNvPr>
          <p:cNvSpPr txBox="1"/>
          <p:nvPr/>
        </p:nvSpPr>
        <p:spPr>
          <a:xfrm>
            <a:off x="450108" y="3230634"/>
            <a:ext cx="6733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买了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个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每个只售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但商店所获利润不变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D41341E-2B2B-A83C-8BFE-E439291DF920}"/>
              </a:ext>
            </a:extLst>
          </p:cNvPr>
          <p:cNvSpPr txBox="1"/>
          <p:nvPr/>
        </p:nvSpPr>
        <p:spPr>
          <a:xfrm>
            <a:off x="450108" y="3706122"/>
            <a:ext cx="93240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每个篮球的成本价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97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每个篮球的成本价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70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1007</Words>
  <Application>Microsoft Office PowerPoint</Application>
  <PresentationFormat>宽屏</PresentationFormat>
  <Paragraphs>103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12</vt:i4>
      </vt:variant>
    </vt:vector>
  </HeadingPairs>
  <TitlesOfParts>
    <vt:vector size="47" baseType="lpstr">
      <vt:lpstr>_⨹_1_0386e</vt:lpstr>
      <vt:lpstr>_⨹_1_2864d</vt:lpstr>
      <vt:lpstr>_⨹_1_2bca1</vt:lpstr>
      <vt:lpstr>_⨹_1_2e579</vt:lpstr>
      <vt:lpstr>_⨹_1_45730</vt:lpstr>
      <vt:lpstr>_⨹_1_5d190</vt:lpstr>
      <vt:lpstr>_⨹_1_a6a03</vt:lpstr>
      <vt:lpstr>_⨹_10_834c9</vt:lpstr>
      <vt:lpstr>_⨹_14_97467</vt:lpstr>
      <vt:lpstr>_⨹_15_e2c3d</vt:lpstr>
      <vt:lpstr>_⨹_2_39b91</vt:lpstr>
      <vt:lpstr>_⨹_2_3a0b1</vt:lpstr>
      <vt:lpstr>_⨹_2_75d86</vt:lpstr>
      <vt:lpstr>_⨹_3_1adb7</vt:lpstr>
      <vt:lpstr>_⨹_3_2bf4d</vt:lpstr>
      <vt:lpstr>_⨹_3_2e9ad</vt:lpstr>
      <vt:lpstr>_⨹_3_d82e6</vt:lpstr>
      <vt:lpstr>_⨹_3_f6f95</vt:lpstr>
      <vt:lpstr>_⨹_4_68ada</vt:lpstr>
      <vt:lpstr>_⨹_5_32c10</vt:lpstr>
      <vt:lpstr>_⨹_7_09b89</vt:lpstr>
      <vt:lpstr>_⨹_8_12fd5</vt:lpstr>
      <vt:lpstr>_⨹_8_5c259</vt:lpstr>
      <vt:lpstr>Finished</vt:lpstr>
      <vt:lpstr>等线</vt:lpstr>
      <vt:lpstr>等线 Light</vt:lpstr>
      <vt:lpstr>黑体</vt:lpstr>
      <vt:lpstr>楷体</vt:lpstr>
      <vt:lpstr>宋体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Windows User</cp:lastModifiedBy>
  <cp:revision>7</cp:revision>
  <dcterms:created xsi:type="dcterms:W3CDTF">2024-07-22T14:01:11Z</dcterms:created>
  <dcterms:modified xsi:type="dcterms:W3CDTF">2024-07-23T15:49:49Z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A3D2DAF13E044C67A5AECFA2661B8942_13</vt:lpwstr>
  </property>
</Properties>
</file>