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1" r:id="rId5"/>
    <p:sldId id="312" r:id="rId6"/>
    <p:sldId id="324" r:id="rId7"/>
    <p:sldId id="313" r:id="rId8"/>
    <p:sldId id="314" r:id="rId9"/>
    <p:sldId id="317" r:id="rId10"/>
    <p:sldId id="325" r:id="rId11"/>
    <p:sldId id="319" r:id="rId12"/>
    <p:sldId id="321" r:id="rId13"/>
    <p:sldId id="326" r:id="rId14"/>
    <p:sldId id="322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1" name="yt_shape_12521"/>
          <p:cNvSpPr txBox="1"/>
          <p:nvPr/>
        </p:nvSpPr>
        <p:spPr>
          <a:xfrm>
            <a:off x="554078" y="830915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20" name="yt_image_12520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078" y="830915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23" name="yt_shape_12523"/>
          <p:cNvSpPr txBox="1"/>
          <p:nvPr/>
        </p:nvSpPr>
        <p:spPr>
          <a:xfrm>
            <a:off x="554078" y="141308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同类项的概念</a:t>
            </a:r>
          </a:p>
        </p:txBody>
      </p:sp>
      <p:sp>
        <p:nvSpPr>
          <p:cNvPr id="12524" name="yt_shape_12524"/>
          <p:cNvSpPr txBox="1"/>
          <p:nvPr/>
        </p:nvSpPr>
        <p:spPr>
          <a:xfrm>
            <a:off x="554078" y="1902514"/>
            <a:ext cx="78194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下列整式与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为同类项的是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25" name="yt_table_125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216511"/>
              </p:ext>
            </p:extLst>
          </p:nvPr>
        </p:nvGraphicFramePr>
        <p:xfrm>
          <a:off x="554134" y="2381817"/>
          <a:ext cx="5689918" cy="950976"/>
        </p:xfrm>
        <a:graphic>
          <a:graphicData uri="http://schemas.openxmlformats.org/drawingml/2006/table">
            <a:tbl>
              <a:tblPr/>
              <a:tblGrid>
                <a:gridCol w="3788093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  <a:gridCol w="1901825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4"/>
                  </a:ext>
                </a:extLst>
              </a:tr>
            </a:tbl>
          </a:graphicData>
        </a:graphic>
      </p:graphicFrame>
      <p:sp>
        <p:nvSpPr>
          <p:cNvPr id="12527" name="yt_shape_12527"/>
          <p:cNvSpPr txBox="1"/>
          <p:nvPr/>
        </p:nvSpPr>
        <p:spPr>
          <a:xfrm>
            <a:off x="554078" y="3383371"/>
            <a:ext cx="46086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下列不是同类项的是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528" name="yt_table_12528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689888"/>
                  </p:ext>
                </p:extLst>
              </p:nvPr>
            </p:nvGraphicFramePr>
            <p:xfrm>
              <a:off x="554134" y="3862674"/>
              <a:ext cx="6699568" cy="1057085"/>
            </p:xfrm>
            <a:graphic>
              <a:graphicData uri="http://schemas.openxmlformats.org/drawingml/2006/table">
                <a:tbl>
                  <a:tblPr/>
                  <a:tblGrid>
                    <a:gridCol w="3788093">
                      <a:extLst>
                        <a:ext uri="{9D8B030D-6E8A-4147-A177-3AD203B41FA5}">
                          <a16:colId xmlns:a16="http://schemas.microsoft.com/office/drawing/2014/main" val="10529"/>
                        </a:ext>
                      </a:extLst>
                    </a:gridCol>
                    <a:gridCol w="2911475">
                      <a:extLst>
                        <a:ext uri="{9D8B030D-6E8A-4147-A177-3AD203B41FA5}">
                          <a16:colId xmlns:a16="http://schemas.microsoft.com/office/drawing/2014/main" val="1053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xyz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zyx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528" name="yt_table_12528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689888"/>
                  </p:ext>
                </p:extLst>
              </p:nvPr>
            </p:nvGraphicFramePr>
            <p:xfrm>
              <a:off x="554134" y="3862674"/>
              <a:ext cx="6699568" cy="1057085"/>
            </p:xfrm>
            <a:graphic>
              <a:graphicData uri="http://schemas.openxmlformats.org/drawingml/2006/table">
                <a:tbl>
                  <a:tblPr/>
                  <a:tblGrid>
                    <a:gridCol w="3788093">
                      <a:extLst>
                        <a:ext uri="{9D8B030D-6E8A-4147-A177-3AD203B41FA5}">
                          <a16:colId xmlns:a16="http://schemas.microsoft.com/office/drawing/2014/main" val="10529"/>
                        </a:ext>
                      </a:extLst>
                    </a:gridCol>
                    <a:gridCol w="2911475">
                      <a:extLst>
                        <a:ext uri="{9D8B030D-6E8A-4147-A177-3AD203B41FA5}">
                          <a16:colId xmlns:a16="http://schemas.microsoft.com/office/drawing/2014/main" val="1053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5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0126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3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529" name="yt_shape_12529"/>
          <p:cNvSpPr txBox="1"/>
          <p:nvPr/>
        </p:nvSpPr>
        <p:spPr>
          <a:xfrm>
            <a:off x="554078" y="4970314"/>
            <a:ext cx="91258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若单项式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275835">
            <a:extLst>
              <a:ext uri="{FF2B5EF4-FFF2-40B4-BE49-F238E27FC236}">
                <a16:creationId xmlns:a16="http://schemas.microsoft.com/office/drawing/2014/main" id="{96DA6002-92CE-A7F1-4000-33CFD24240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78" y="146353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0A93116-7BDA-4518-7DB8-DBA1C00DC5DC}"/>
              </a:ext>
            </a:extLst>
          </p:cNvPr>
          <p:cNvSpPr txBox="1"/>
          <p:nvPr/>
        </p:nvSpPr>
        <p:spPr>
          <a:xfrm>
            <a:off x="7395092" y="185570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53F469-6092-CFC7-88E0-62B6EEDB7EA8}"/>
              </a:ext>
            </a:extLst>
          </p:cNvPr>
          <p:cNvSpPr txBox="1"/>
          <p:nvPr/>
        </p:nvSpPr>
        <p:spPr>
          <a:xfrm>
            <a:off x="4197867" y="33365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9DD007-5092-3FEC-8229-3D325FB3D2BD}"/>
              </a:ext>
            </a:extLst>
          </p:cNvPr>
          <p:cNvSpPr txBox="1"/>
          <p:nvPr/>
        </p:nvSpPr>
        <p:spPr>
          <a:xfrm>
            <a:off x="8892104" y="492350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12530"/>
              <p:cNvSpPr txBox="1"/>
              <p:nvPr/>
            </p:nvSpPr>
            <p:spPr>
              <a:xfrm>
                <a:off x="479376" y="5517232"/>
                <a:ext cx="6636432" cy="11219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个参数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→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个参数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4" name="yt_shape_125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517232"/>
                <a:ext cx="6636432" cy="1121910"/>
              </a:xfrm>
              <a:prstGeom prst="rect">
                <a:avLst/>
              </a:prstGeom>
              <a:blipFill>
                <a:blip r:embed="rId5"/>
                <a:stretch>
                  <a:fillRect l="-2849" t="-4348" r="-1838" b="-9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DBCAB6EF-52C1-0854-1B30-63092FE07CFB}"/>
              </a:ext>
            </a:extLst>
          </p:cNvPr>
          <p:cNvSpPr txBox="1"/>
          <p:nvPr/>
        </p:nvSpPr>
        <p:spPr>
          <a:xfrm>
            <a:off x="6047215" y="5945914"/>
            <a:ext cx="942086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1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7" name="yt_shape_12577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76" name="yt_image_12576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79" name="yt_shape_12579"/>
          <p:cNvSpPr txBox="1"/>
          <p:nvPr/>
        </p:nvSpPr>
        <p:spPr>
          <a:xfrm>
            <a:off x="540000" y="1482165"/>
            <a:ext cx="77855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都是三次多项式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80" name="yt_table_1258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204851"/>
              </p:ext>
            </p:extLst>
          </p:nvPr>
        </p:nvGraphicFramePr>
        <p:xfrm>
          <a:off x="540056" y="1961468"/>
          <a:ext cx="4978400" cy="1901952"/>
        </p:xfrm>
        <a:graphic>
          <a:graphicData uri="http://schemas.openxmlformats.org/drawingml/2006/table">
            <a:tbl>
              <a:tblPr/>
              <a:tblGrid>
                <a:gridCol w="4978400">
                  <a:extLst>
                    <a:ext uri="{9D8B030D-6E8A-4147-A177-3AD203B41FA5}">
                      <a16:colId xmlns:a16="http://schemas.microsoft.com/office/drawing/2014/main" val="105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三次多项式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六次多项式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不高于三次的多项式或单项式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E8C953C-1B39-EBCF-C72D-69C32C376A39}"/>
              </a:ext>
            </a:extLst>
          </p:cNvPr>
          <p:cNvSpPr txBox="1"/>
          <p:nvPr/>
        </p:nvSpPr>
        <p:spPr>
          <a:xfrm>
            <a:off x="7347486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2" name="yt_shape_12582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整体思想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是中学数学解题中一种重要的思想方法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0b2d5"/>
              </a:rPr>
              <a:t>它在多项式的化简与求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值中应用极为广泛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583" name="yt_shape_12583"/>
          <p:cNvSpPr txBox="1"/>
          <p:nvPr/>
        </p:nvSpPr>
        <p:spPr>
          <a:xfrm>
            <a:off x="540119" y="1842955"/>
            <a:ext cx="11492915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我们把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看成一个整体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5bd8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584" name="yt_shape_12584"/>
          <p:cNvSpPr txBox="1"/>
          <p:nvPr/>
        </p:nvSpPr>
        <p:spPr>
          <a:xfrm>
            <a:off x="540000" y="2875093"/>
            <a:ext cx="92333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任务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585" name="yt_shape_12585"/>
          <p:cNvSpPr txBox="1"/>
          <p:nvPr/>
        </p:nvSpPr>
        <p:spPr>
          <a:xfrm>
            <a:off x="540000" y="3337917"/>
            <a:ext cx="384720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利用上述思想解决下列问题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586" name="yt_shape_12586"/>
          <p:cNvSpPr txBox="1"/>
          <p:nvPr/>
        </p:nvSpPr>
        <p:spPr>
          <a:xfrm>
            <a:off x="540000" y="3800741"/>
            <a:ext cx="75020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587" name="yt_shape_12587"/>
          <p:cNvSpPr txBox="1"/>
          <p:nvPr/>
        </p:nvSpPr>
        <p:spPr>
          <a:xfrm>
            <a:off x="540000" y="4280044"/>
            <a:ext cx="552715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81F2A3A-F32E-6D4A-9C81-010E8C339288}"/>
              </a:ext>
            </a:extLst>
          </p:cNvPr>
          <p:cNvSpPr txBox="1"/>
          <p:nvPr/>
        </p:nvSpPr>
        <p:spPr>
          <a:xfrm>
            <a:off x="449989" y="4233239"/>
            <a:ext cx="565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60260E-9EF1-BEF4-E5DA-AD629DB5C506}"/>
              </a:ext>
            </a:extLst>
          </p:cNvPr>
          <p:cNvSpPr txBox="1"/>
          <p:nvPr/>
        </p:nvSpPr>
        <p:spPr>
          <a:xfrm>
            <a:off x="2463603" y="4747394"/>
            <a:ext cx="2300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88" name="yt_shape_12588"/>
              <p:cNvSpPr txBox="1"/>
              <p:nvPr/>
            </p:nvSpPr>
            <p:spPr>
              <a:xfrm>
                <a:off x="540000" y="900000"/>
                <a:ext cx="6650860" cy="34301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88" name="yt_shape_12588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650860" cy="3430106"/>
              </a:xfrm>
              <a:prstGeom prst="rect">
                <a:avLst/>
              </a:prstGeom>
              <a:blipFill>
                <a:blip r:embed="rId2"/>
                <a:stretch>
                  <a:fillRect l="-2841" r="-1833" b="-4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7988480-5193-A30F-842F-4C9E21B3F400}"/>
                  </a:ext>
                </a:extLst>
              </p:cNvPr>
              <p:cNvSpPr txBox="1"/>
              <p:nvPr/>
            </p:nvSpPr>
            <p:spPr>
              <a:xfrm>
                <a:off x="449989" y="1527056"/>
                <a:ext cx="427107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57988480-5193-A30F-842F-4C9E21B3F4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056"/>
                <a:ext cx="4271073" cy="767474"/>
              </a:xfrm>
              <a:prstGeom prst="rect">
                <a:avLst/>
              </a:prstGeom>
              <a:blipFill>
                <a:blip r:embed="rId3"/>
                <a:stretch>
                  <a:fillRect l="-2286" r="-228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DE66499-2F3F-325C-BD73-37B60383BEAB}"/>
              </a:ext>
            </a:extLst>
          </p:cNvPr>
          <p:cNvSpPr txBox="1"/>
          <p:nvPr/>
        </p:nvSpPr>
        <p:spPr>
          <a:xfrm>
            <a:off x="449989" y="2200918"/>
            <a:ext cx="313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F0BD7F-1FAB-E8C1-EBD9-9E977593E9E6}"/>
              </a:ext>
            </a:extLst>
          </p:cNvPr>
          <p:cNvSpPr txBox="1"/>
          <p:nvPr/>
        </p:nvSpPr>
        <p:spPr>
          <a:xfrm>
            <a:off x="1090956" y="2676406"/>
            <a:ext cx="313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9B71490-8C60-53FD-11B6-1CE28C357906}"/>
                  </a:ext>
                </a:extLst>
              </p:cNvPr>
              <p:cNvSpPr txBox="1"/>
              <p:nvPr/>
            </p:nvSpPr>
            <p:spPr>
              <a:xfrm>
                <a:off x="1090956" y="3151894"/>
                <a:ext cx="29947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9B71490-8C60-53FD-11B6-1CE28C3579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0956" y="3151894"/>
                <a:ext cx="2994724" cy="767474"/>
              </a:xfrm>
              <a:prstGeom prst="rect">
                <a:avLst/>
              </a:prstGeom>
              <a:blipFill>
                <a:blip r:embed="rId4"/>
                <a:stretch>
                  <a:fillRect l="-3259" r="-325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0E51971-A6E6-5961-B196-A41EF574E293}"/>
              </a:ext>
            </a:extLst>
          </p:cNvPr>
          <p:cNvSpPr txBox="1"/>
          <p:nvPr/>
        </p:nvSpPr>
        <p:spPr>
          <a:xfrm>
            <a:off x="1090956" y="3825756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2" name="yt_shape_12592"/>
          <p:cNvSpPr txBox="1"/>
          <p:nvPr/>
        </p:nvSpPr>
        <p:spPr>
          <a:xfrm>
            <a:off x="540000" y="900000"/>
            <a:ext cx="959878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教材变式与拓展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变式与拓展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中不含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AB24C3-490F-91E3-6BA5-66440FEAF800}"/>
              </a:ext>
            </a:extLst>
          </p:cNvPr>
          <p:cNvSpPr txBox="1"/>
          <p:nvPr/>
        </p:nvSpPr>
        <p:spPr>
          <a:xfrm>
            <a:off x="3051902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2595"/>
          <p:cNvSpPr txBox="1"/>
          <p:nvPr/>
        </p:nvSpPr>
        <p:spPr>
          <a:xfrm>
            <a:off x="540000" y="2492896"/>
            <a:ext cx="11492915" cy="22804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不含三次项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ee69,isEnd"/>
              </a:rPr>
              <a:t>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的值与字母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aac6,isEnd"/>
              </a:rPr>
              <a:t>的取值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B4E285A-3138-9774-E702-ADCCF86BF97B}"/>
                  </a:ext>
                </a:extLst>
              </p:cNvPr>
              <p:cNvSpPr txBox="1"/>
              <p:nvPr/>
            </p:nvSpPr>
            <p:spPr>
              <a:xfrm>
                <a:off x="1805714" y="2780928"/>
                <a:ext cx="661099" cy="7675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B4E285A-3138-9774-E702-ADCCF86BF9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5714" y="2780928"/>
                <a:ext cx="661099" cy="76753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2FF9FEE-9D8C-F905-64EB-D7683EC83C4C}"/>
                  </a:ext>
                </a:extLst>
              </p:cNvPr>
              <p:cNvSpPr txBox="1"/>
              <p:nvPr/>
            </p:nvSpPr>
            <p:spPr>
              <a:xfrm>
                <a:off x="3024914" y="3930343"/>
                <a:ext cx="789686" cy="7270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2FF9FEE-9D8C-F905-64EB-D7683EC83C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4914" y="3930343"/>
                <a:ext cx="789686" cy="72708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3" name="yt_shape_12533"/>
          <p:cNvSpPr txBox="1"/>
          <p:nvPr/>
        </p:nvSpPr>
        <p:spPr>
          <a:xfrm>
            <a:off x="540000" y="90000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合并同类项</a:t>
            </a:r>
          </a:p>
        </p:txBody>
      </p:sp>
      <p:sp>
        <p:nvSpPr>
          <p:cNvPr id="12534" name="yt_shape_12534"/>
          <p:cNvSpPr txBox="1"/>
          <p:nvPr/>
        </p:nvSpPr>
        <p:spPr>
          <a:xfrm>
            <a:off x="540000" y="1389434"/>
            <a:ext cx="47032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35" name="yt_table_1253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333562"/>
              </p:ext>
            </p:extLst>
          </p:nvPr>
        </p:nvGraphicFramePr>
        <p:xfrm>
          <a:off x="540056" y="1868737"/>
          <a:ext cx="8224204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31"/>
                    </a:ext>
                  </a:extLst>
                </a:gridCol>
                <a:gridCol w="2359343">
                  <a:extLst>
                    <a:ext uri="{9D8B030D-6E8A-4147-A177-3AD203B41FA5}">
                      <a16:colId xmlns:a16="http://schemas.microsoft.com/office/drawing/2014/main" val="10532"/>
                    </a:ext>
                  </a:extLst>
                </a:gridCol>
                <a:gridCol w="2302193">
                  <a:extLst>
                    <a:ext uri="{9D8B030D-6E8A-4147-A177-3AD203B41FA5}">
                      <a16:colId xmlns:a16="http://schemas.microsoft.com/office/drawing/2014/main" val="10533"/>
                    </a:ext>
                  </a:extLst>
                </a:gridCol>
                <a:gridCol w="1444625">
                  <a:extLst>
                    <a:ext uri="{9D8B030D-6E8A-4147-A177-3AD203B41FA5}">
                      <a16:colId xmlns:a16="http://schemas.microsoft.com/office/drawing/2014/main" val="105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7"/>
                  </a:ext>
                </a:extLst>
              </a:tr>
            </a:tbl>
          </a:graphicData>
        </a:graphic>
      </p:graphicFrame>
      <p:sp>
        <p:nvSpPr>
          <p:cNvPr id="12537" name="yt_shape_12537"/>
          <p:cNvSpPr txBox="1"/>
          <p:nvPr/>
        </p:nvSpPr>
        <p:spPr>
          <a:xfrm>
            <a:off x="540000" y="2394908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38" name="yt_table_1253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924107"/>
              </p:ext>
            </p:extLst>
          </p:nvPr>
        </p:nvGraphicFramePr>
        <p:xfrm>
          <a:off x="540056" y="2874211"/>
          <a:ext cx="3660775" cy="1901952"/>
        </p:xfrm>
        <a:graphic>
          <a:graphicData uri="http://schemas.openxmlformats.org/drawingml/2006/table">
            <a:tbl>
              <a:tblPr/>
              <a:tblGrid>
                <a:gridCol w="3660775">
                  <a:extLst>
                    <a:ext uri="{9D8B030D-6E8A-4147-A177-3AD203B41FA5}">
                      <a16:colId xmlns:a16="http://schemas.microsoft.com/office/drawing/2014/main" val="105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1"/>
                  </a:ext>
                </a:extLst>
              </a:tr>
            </a:tbl>
          </a:graphicData>
        </a:graphic>
      </p:graphicFrame>
      <p:pic>
        <p:nvPicPr>
          <p:cNvPr id="3" name="yt_shape_1721657275898">
            <a:extLst>
              <a:ext uri="{FF2B5EF4-FFF2-40B4-BE49-F238E27FC236}">
                <a16:creationId xmlns:a16="http://schemas.microsoft.com/office/drawing/2014/main" id="{9B3B643F-9373-A16C-77C0-F4CE2DD246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FD7B2B1-3727-65FD-A5D5-9C4D8C1FDFC3}"/>
              </a:ext>
            </a:extLst>
          </p:cNvPr>
          <p:cNvSpPr txBox="1"/>
          <p:nvPr/>
        </p:nvSpPr>
        <p:spPr>
          <a:xfrm>
            <a:off x="4294914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CCD8BF-38F4-2F4B-E6D2-F722208101F5}"/>
              </a:ext>
            </a:extLst>
          </p:cNvPr>
          <p:cNvSpPr txBox="1"/>
          <p:nvPr/>
        </p:nvSpPr>
        <p:spPr>
          <a:xfrm>
            <a:off x="6012589" y="23481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40" name="yt_shape_12540"/>
              <p:cNvSpPr txBox="1"/>
              <p:nvPr/>
            </p:nvSpPr>
            <p:spPr>
              <a:xfrm>
                <a:off x="540000" y="900000"/>
                <a:ext cx="8156079" cy="11222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天津市中考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y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3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40" name="yt_shape_125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156079" cy="1122295"/>
              </a:xfrm>
              <a:prstGeom prst="rect">
                <a:avLst/>
              </a:prstGeom>
              <a:blipFill>
                <a:blip r:embed="rId2"/>
                <a:stretch>
                  <a:fillRect l="-2317" t="-4891" r="-127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DDAEF12-ED28-F79D-4B5C-6C9831DB2F1A}"/>
              </a:ext>
            </a:extLst>
          </p:cNvPr>
          <p:cNvSpPr txBox="1"/>
          <p:nvPr/>
        </p:nvSpPr>
        <p:spPr>
          <a:xfrm>
            <a:off x="7517539" y="853194"/>
            <a:ext cx="884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CDD868-C399-0240-CEF0-C1D3FC5C2931}"/>
                  </a:ext>
                </a:extLst>
              </p:cNvPr>
              <p:cNvSpPr txBox="1"/>
              <p:nvPr/>
            </p:nvSpPr>
            <p:spPr>
              <a:xfrm>
                <a:off x="4401277" y="1300935"/>
                <a:ext cx="118179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9, 'hasSerialNum': 1, 'pageBreak': True}">
                <a:extLst>
                  <a:ext uri="{FF2B5EF4-FFF2-40B4-BE49-F238E27FC236}">
                    <a16:creationId xmlns:a16="http://schemas.microsoft.com/office/drawing/2014/main" id="{D5CDD868-C399-0240-CEF0-C1D3FC5C29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1277" y="1300935"/>
                <a:ext cx="1181799" cy="729565"/>
              </a:xfrm>
              <a:prstGeom prst="rect">
                <a:avLst/>
              </a:prstGeom>
              <a:blipFill>
                <a:blip r:embed="rId3"/>
                <a:stretch>
                  <a:fillRect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B1746CF-FCBA-5108-2F9C-B09CB47870A8}"/>
              </a:ext>
            </a:extLst>
          </p:cNvPr>
          <p:cNvCxnSpPr/>
          <p:nvPr/>
        </p:nvCxnSpPr>
        <p:spPr>
          <a:xfrm>
            <a:off x="4138863" y="2030491"/>
            <a:ext cx="13542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43" name="yt_shape_12543"/>
              <p:cNvSpPr txBox="1"/>
              <p:nvPr/>
            </p:nvSpPr>
            <p:spPr>
              <a:xfrm>
                <a:off x="540000" y="900000"/>
                <a:ext cx="5774017" cy="53558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合并下列各式的同类项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43" name="yt_shape_12543" descr="{&quot;rangeId&quot;:2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774017" cy="5355825"/>
              </a:xfrm>
              <a:prstGeom prst="rect">
                <a:avLst/>
              </a:prstGeom>
              <a:blipFill>
                <a:blip r:embed="rId2"/>
                <a:stretch>
                  <a:fillRect l="-3273" t="-1025" r="-1162" b="-10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B63A8B5-0085-E8A9-A011-CB3A1A316B47}"/>
              </a:ext>
            </a:extLst>
          </p:cNvPr>
          <p:cNvSpPr txBox="1"/>
          <p:nvPr/>
        </p:nvSpPr>
        <p:spPr>
          <a:xfrm>
            <a:off x="449989" y="1804170"/>
            <a:ext cx="4001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D66058-4B3E-A250-CF42-D003E594C2DA}"/>
              </a:ext>
            </a:extLst>
          </p:cNvPr>
          <p:cNvSpPr txBox="1"/>
          <p:nvPr/>
        </p:nvSpPr>
        <p:spPr>
          <a:xfrm>
            <a:off x="1640963" y="2283593"/>
            <a:ext cx="1410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3C681A-0364-8D07-9345-2F7DEBF6DCA2}"/>
              </a:ext>
            </a:extLst>
          </p:cNvPr>
          <p:cNvSpPr txBox="1"/>
          <p:nvPr/>
        </p:nvSpPr>
        <p:spPr>
          <a:xfrm>
            <a:off x="449989" y="3230634"/>
            <a:ext cx="5706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A604DC-D394-2360-F9C5-211E5ACF956C}"/>
              </a:ext>
            </a:extLst>
          </p:cNvPr>
          <p:cNvSpPr txBox="1"/>
          <p:nvPr/>
        </p:nvSpPr>
        <p:spPr>
          <a:xfrm>
            <a:off x="1640963" y="3799734"/>
            <a:ext cx="1896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AFC5903-E1F0-DCE3-D19B-C8AB6149B5B5}"/>
                  </a:ext>
                </a:extLst>
              </p:cNvPr>
              <p:cNvSpPr txBox="1"/>
              <p:nvPr/>
            </p:nvSpPr>
            <p:spPr>
              <a:xfrm>
                <a:off x="449989" y="4853059"/>
                <a:ext cx="58982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7, 'hasSerialNum': 1}">
                <a:extLst>
                  <a:ext uri="{FF2B5EF4-FFF2-40B4-BE49-F238E27FC236}">
                    <a16:creationId xmlns:a16="http://schemas.microsoft.com/office/drawing/2014/main" id="{1AFC5903-E1F0-DCE3-D19B-C8AB6149B5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53059"/>
                <a:ext cx="5898261" cy="765061"/>
              </a:xfrm>
              <a:prstGeom prst="rect">
                <a:avLst/>
              </a:prstGeom>
              <a:blipFill>
                <a:blip r:embed="rId3"/>
                <a:stretch>
                  <a:fillRect l="-1655" r="-62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D8ACD3F-EA52-8743-08DA-514705A9C869}"/>
                  </a:ext>
                </a:extLst>
              </p:cNvPr>
              <p:cNvSpPr txBox="1"/>
              <p:nvPr/>
            </p:nvSpPr>
            <p:spPr>
              <a:xfrm>
                <a:off x="1640963" y="5525233"/>
                <a:ext cx="16675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D8ACD3F-EA52-8743-08DA-514705A9C8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0963" y="5525233"/>
                <a:ext cx="1667573" cy="726326"/>
              </a:xfrm>
              <a:prstGeom prst="rect">
                <a:avLst/>
              </a:prstGeom>
              <a:blipFill>
                <a:blip r:embed="rId4"/>
                <a:stretch>
                  <a:fillRect l="-5474" r="-583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2" name="yt_shape_12552"/>
          <p:cNvSpPr txBox="1"/>
          <p:nvPr/>
        </p:nvSpPr>
        <p:spPr>
          <a:xfrm>
            <a:off x="540000" y="900000"/>
            <a:ext cx="571310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AC7ED11-7921-38A1-DDD7-E0584FB5B57C}"/>
              </a:ext>
            </a:extLst>
          </p:cNvPr>
          <p:cNvSpPr txBox="1"/>
          <p:nvPr/>
        </p:nvSpPr>
        <p:spPr>
          <a:xfrm>
            <a:off x="449989" y="1328682"/>
            <a:ext cx="583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364556-6FB9-CE0A-4B2C-C8C87ACB6EF0}"/>
              </a:ext>
            </a:extLst>
          </p:cNvPr>
          <p:cNvSpPr txBox="1"/>
          <p:nvPr/>
        </p:nvSpPr>
        <p:spPr>
          <a:xfrm>
            <a:off x="1631504" y="1916334"/>
            <a:ext cx="2048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4" name="yt_shape_12554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某学校组织七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八年级全体学生参观革命老区西柏坡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七年级租用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座大巴车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4ef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座大巴车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八年级租用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座大巴车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座中巴车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7f93"/>
              </a:rPr>
              <a:t>当每辆车恰好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坐满时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的式子表示出该学校七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八年级的总人数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该学校七、八年级的总人数为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该学校七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八年级共有多少名学生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所以该学校七、八年级共有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名学生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7B7EEDB-770B-3160-E854-9BC2CC435F17}"/>
              </a:ext>
            </a:extLst>
          </p:cNvPr>
          <p:cNvSpPr txBox="1"/>
          <p:nvPr/>
        </p:nvSpPr>
        <p:spPr>
          <a:xfrm>
            <a:off x="450108" y="2755146"/>
            <a:ext cx="10552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该学校七、八年级的总人数为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B4A7FD-46F4-AA79-BFBF-D0A26EAA740C}"/>
              </a:ext>
            </a:extLst>
          </p:cNvPr>
          <p:cNvSpPr txBox="1"/>
          <p:nvPr/>
        </p:nvSpPr>
        <p:spPr>
          <a:xfrm>
            <a:off x="450108" y="3706122"/>
            <a:ext cx="9178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F1E994-78FE-C81D-381C-2FA9EFC10029}"/>
              </a:ext>
            </a:extLst>
          </p:cNvPr>
          <p:cNvSpPr txBox="1"/>
          <p:nvPr/>
        </p:nvSpPr>
        <p:spPr>
          <a:xfrm>
            <a:off x="450108" y="4181610"/>
            <a:ext cx="551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所以该学校七、八年级共有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名学生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59" name="yt_shape_12559"/>
              <p:cNvSpPr txBox="1"/>
              <p:nvPr/>
            </p:nvSpPr>
            <p:spPr>
              <a:xfrm>
                <a:off x="540119" y="900000"/>
                <a:ext cx="11492915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对单项式能合并的条件理解不透彻致错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的和是单项式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508c9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559" name="yt_shape_12559" descr="{&quot;rangeId&quot;:12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86653"/>
              </a:xfrm>
              <a:prstGeom prst="rect">
                <a:avLst/>
              </a:prstGeom>
              <a:blipFill>
                <a:blip r:embed="rId2"/>
                <a:stretch>
                  <a:fillRect l="-1645" t="-3462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62" name="yt_table_1256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009617"/>
              </p:ext>
            </p:extLst>
          </p:nvPr>
        </p:nvGraphicFramePr>
        <p:xfrm>
          <a:off x="540056" y="2536612"/>
          <a:ext cx="81908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53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3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4514379-A43F-4720-498B-32F125370694}"/>
              </a:ext>
            </a:extLst>
          </p:cNvPr>
          <p:cNvSpPr txBox="1"/>
          <p:nvPr/>
        </p:nvSpPr>
        <p:spPr>
          <a:xfrm>
            <a:off x="1059708" y="200013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2564"/>
          <p:cNvSpPr txBox="1"/>
          <p:nvPr/>
        </p:nvSpPr>
        <p:spPr>
          <a:xfrm>
            <a:off x="527587" y="3163921"/>
            <a:ext cx="845263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【变式】变条件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5295A1-2C2C-519C-C7CF-F652C75837B1}"/>
              </a:ext>
            </a:extLst>
          </p:cNvPr>
          <p:cNvSpPr txBox="1"/>
          <p:nvPr/>
        </p:nvSpPr>
        <p:spPr>
          <a:xfrm>
            <a:off x="8198863" y="3592603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7" name="yt_shape_12567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66" name="yt_image_12566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69" name="yt_shape_12569"/>
          <p:cNvSpPr txBox="1"/>
          <p:nvPr/>
        </p:nvSpPr>
        <p:spPr>
          <a:xfrm>
            <a:off x="540000" y="1482165"/>
            <a:ext cx="7577395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3CF7CC4-88BE-A693-5FF8-8AA8BB67A285}"/>
              </a:ext>
            </a:extLst>
          </p:cNvPr>
          <p:cNvSpPr txBox="1"/>
          <p:nvPr/>
        </p:nvSpPr>
        <p:spPr>
          <a:xfrm>
            <a:off x="449989" y="2386335"/>
            <a:ext cx="7684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1C583D-3647-F1F9-3361-8A36E3AFABBB}"/>
              </a:ext>
            </a:extLst>
          </p:cNvPr>
          <p:cNvSpPr txBox="1"/>
          <p:nvPr/>
        </p:nvSpPr>
        <p:spPr>
          <a:xfrm>
            <a:off x="1683788" y="2861823"/>
            <a:ext cx="2828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D76B9A-4A24-764A-764E-E031AB0428BA}"/>
              </a:ext>
            </a:extLst>
          </p:cNvPr>
          <p:cNvSpPr txBox="1"/>
          <p:nvPr/>
        </p:nvSpPr>
        <p:spPr>
          <a:xfrm>
            <a:off x="449989" y="3337311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2C2DEB-3476-EC14-B6F8-7A1CB0FFC9A8}"/>
              </a:ext>
            </a:extLst>
          </p:cNvPr>
          <p:cNvSpPr txBox="1"/>
          <p:nvPr/>
        </p:nvSpPr>
        <p:spPr>
          <a:xfrm>
            <a:off x="449989" y="3812799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17C9480-F474-FF2D-72C5-BA5AE606A3A0}"/>
              </a:ext>
            </a:extLst>
          </p:cNvPr>
          <p:cNvSpPr txBox="1"/>
          <p:nvPr/>
        </p:nvSpPr>
        <p:spPr>
          <a:xfrm>
            <a:off x="1105657" y="430809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72" name="yt_shape_12572"/>
              <p:cNvSpPr txBox="1"/>
              <p:nvPr/>
            </p:nvSpPr>
            <p:spPr>
              <a:xfrm>
                <a:off x="540000" y="900000"/>
                <a:ext cx="7726474" cy="43243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72" name="yt_shape_12572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726474" cy="4324389"/>
              </a:xfrm>
              <a:prstGeom prst="rect">
                <a:avLst/>
              </a:prstGeom>
              <a:blipFill>
                <a:blip r:embed="rId2"/>
                <a:stretch>
                  <a:fillRect l="-2447" r="-1421" b="-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CC91CEE-29D5-4D67-CA62-44B5571FEC72}"/>
              </a:ext>
            </a:extLst>
          </p:cNvPr>
          <p:cNvSpPr txBox="1"/>
          <p:nvPr/>
        </p:nvSpPr>
        <p:spPr>
          <a:xfrm>
            <a:off x="449989" y="1527056"/>
            <a:ext cx="583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3DC7AE-84D8-5860-7A81-07B807F222F2}"/>
              </a:ext>
            </a:extLst>
          </p:cNvPr>
          <p:cNvSpPr txBox="1"/>
          <p:nvPr/>
        </p:nvSpPr>
        <p:spPr>
          <a:xfrm>
            <a:off x="1703512" y="2032207"/>
            <a:ext cx="2637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C6CD654-D6AB-0B41-16D5-8E7A4B965596}"/>
                  </a:ext>
                </a:extLst>
              </p:cNvPr>
              <p:cNvSpPr txBox="1"/>
              <p:nvPr/>
            </p:nvSpPr>
            <p:spPr>
              <a:xfrm>
                <a:off x="449989" y="2478032"/>
                <a:ext cx="322173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}">
                <a:extLst>
                  <a:ext uri="{FF2B5EF4-FFF2-40B4-BE49-F238E27FC236}">
                    <a16:creationId xmlns:a16="http://schemas.microsoft.com/office/drawing/2014/main" id="{4C6CD654-D6AB-0B41-16D5-8E7A4B9655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8032"/>
                <a:ext cx="3221736" cy="767474"/>
              </a:xfrm>
              <a:prstGeom prst="rect">
                <a:avLst/>
              </a:prstGeom>
              <a:blipFill>
                <a:blip r:embed="rId3"/>
                <a:stretch>
                  <a:fillRect l="-3030" r="-303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5B47355-3019-6203-C4C5-6C1E796AE668}"/>
                  </a:ext>
                </a:extLst>
              </p:cNvPr>
              <p:cNvSpPr txBox="1"/>
              <p:nvPr/>
            </p:nvSpPr>
            <p:spPr>
              <a:xfrm>
                <a:off x="449989" y="3151894"/>
                <a:ext cx="6917437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}">
                <a:extLst>
                  <a:ext uri="{FF2B5EF4-FFF2-40B4-BE49-F238E27FC236}">
                    <a16:creationId xmlns:a16="http://schemas.microsoft.com/office/drawing/2014/main" id="{C5B47355-3019-6203-C4C5-6C1E796AE6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51894"/>
                <a:ext cx="6917437" cy="767474"/>
              </a:xfrm>
              <a:prstGeom prst="rect">
                <a:avLst/>
              </a:prstGeom>
              <a:blipFill>
                <a:blip r:embed="rId4"/>
                <a:stretch>
                  <a:fillRect l="-1410" r="-44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E46578F-CD76-B499-8589-F9770EA7B8EC}"/>
                  </a:ext>
                </a:extLst>
              </p:cNvPr>
              <p:cNvSpPr txBox="1"/>
              <p:nvPr/>
            </p:nvSpPr>
            <p:spPr>
              <a:xfrm>
                <a:off x="1024876" y="3825756"/>
                <a:ext cx="1470724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E46578F-CD76-B499-8589-F9770EA7B8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876" y="3825756"/>
                <a:ext cx="1470724" cy="768554"/>
              </a:xfrm>
              <a:prstGeom prst="rect">
                <a:avLst/>
              </a:prstGeom>
              <a:blipFill>
                <a:blip r:embed="rId5"/>
                <a:stretch>
                  <a:fillRect l="-622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8A2BE06-E00F-6C0A-AAE9-C2D06F937836}"/>
                  </a:ext>
                </a:extLst>
              </p:cNvPr>
              <p:cNvSpPr txBox="1"/>
              <p:nvPr/>
            </p:nvSpPr>
            <p:spPr>
              <a:xfrm>
                <a:off x="1024876" y="4500698"/>
                <a:ext cx="1294512" cy="7286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8A2BE06-E00F-6C0A-AAE9-C2D06F9378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876" y="4500698"/>
                <a:ext cx="1294512" cy="728675"/>
              </a:xfrm>
              <a:prstGeom prst="rect">
                <a:avLst/>
              </a:prstGeom>
              <a:blipFill>
                <a:blip r:embed="rId6"/>
                <a:stretch>
                  <a:fillRect l="-7075" r="-8019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1129</Words>
  <Application>Microsoft Office PowerPoint</Application>
  <PresentationFormat>宽屏</PresentationFormat>
  <Paragraphs>142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5" baseType="lpstr">
      <vt:lpstr>,isEnd</vt:lpstr>
      <vt:lpstr>_⨹_1_14ef2</vt:lpstr>
      <vt:lpstr>_⨹_1_1ee69,isEnd</vt:lpstr>
      <vt:lpstr>_⨹_1_d5bd8</vt:lpstr>
      <vt:lpstr>_⨹_10_0b2d5</vt:lpstr>
      <vt:lpstr>_⨹_3_1aac6,isEnd</vt:lpstr>
      <vt:lpstr>_⨹_3_508c9</vt:lpstr>
      <vt:lpstr>_⨹_6_77f93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10</cp:revision>
  <dcterms:created xsi:type="dcterms:W3CDTF">2024-07-22T14:01:11Z</dcterms:created>
  <dcterms:modified xsi:type="dcterms:W3CDTF">2024-07-23T15:16:55Z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