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0" r:id="rId7"/>
    <p:sldId id="315" r:id="rId8"/>
    <p:sldId id="317" r:id="rId9"/>
    <p:sldId id="320" r:id="rId10"/>
    <p:sldId id="323" r:id="rId11"/>
    <p:sldId id="327" r:id="rId12"/>
    <p:sldId id="329" r:id="rId13"/>
    <p:sldId id="331" r:id="rId14"/>
    <p:sldId id="33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0" autoAdjust="0"/>
    <p:restoredTop sz="94660"/>
  </p:normalViewPr>
  <p:slideViewPr>
    <p:cSldViewPr showGuides="1">
      <p:cViewPr varScale="1">
        <p:scale>
          <a:sx n="59" d="100"/>
          <a:sy n="59" d="100"/>
        </p:scale>
        <p:origin x="101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4" name="yt_shape_1035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53" name="yt_image_10353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6" name="yt_shape_10356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绝对值的意义</a:t>
            </a:r>
          </a:p>
        </p:txBody>
      </p:sp>
      <p:sp>
        <p:nvSpPr>
          <p:cNvPr id="10357" name="yt_shape_10357"/>
          <p:cNvSpPr txBox="1"/>
          <p:nvPr/>
        </p:nvSpPr>
        <p:spPr>
          <a:xfrm>
            <a:off x="540000" y="1971599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58" name="yt_table_1035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171793"/>
              </p:ext>
            </p:extLst>
          </p:nvPr>
        </p:nvGraphicFramePr>
        <p:xfrm>
          <a:off x="540056" y="2450902"/>
          <a:ext cx="8483600" cy="1901952"/>
        </p:xfrm>
        <a:graphic>
          <a:graphicData uri="http://schemas.openxmlformats.org/drawingml/2006/table">
            <a:tbl>
              <a:tblPr/>
              <a:tblGrid>
                <a:gridCol w="8483600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是求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表示的意义是数轴上表示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的点到原点的距离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的意义是数轴上表示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的点到原点的距离是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p:pic>
        <p:nvPicPr>
          <p:cNvPr id="3" name="yt_shape_1721656969677">
            <a:extLst>
              <a:ext uri="{FF2B5EF4-FFF2-40B4-BE49-F238E27FC236}">
                <a16:creationId xmlns:a16="http://schemas.microsoft.com/office/drawing/2014/main" id="{442072D3-5969-917E-6E70-B47C2AC7B2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65A75E-8371-2653-9096-68F85E08F052}"/>
              </a:ext>
            </a:extLst>
          </p:cNvPr>
          <p:cNvSpPr txBox="1"/>
          <p:nvPr/>
        </p:nvSpPr>
        <p:spPr>
          <a:xfrm>
            <a:off x="4183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15" name="yt_shape_10415"/>
              <p:cNvSpPr txBox="1"/>
              <p:nvPr/>
            </p:nvSpPr>
            <p:spPr>
              <a:xfrm>
                <a:off x="546642" y="1291149"/>
                <a:ext cx="5232202" cy="3479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15" name="yt_shape_104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42" y="1291149"/>
                <a:ext cx="5232202" cy="3479029"/>
              </a:xfrm>
              <a:prstGeom prst="rect">
                <a:avLst/>
              </a:prstGeom>
              <a:blipFill>
                <a:blip r:embed="rId2"/>
                <a:stretch>
                  <a:fillRect l="-3613" t="-1576" r="-2564" b="-1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21ACE0-2DC6-EA40-A64F-A6E3FBF6FC61}"/>
              </a:ext>
            </a:extLst>
          </p:cNvPr>
          <p:cNvSpPr txBox="1"/>
          <p:nvPr/>
        </p:nvSpPr>
        <p:spPr>
          <a:xfrm>
            <a:off x="456631" y="1719831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A119BD-CE2A-3D64-ED74-E12440C397C1}"/>
              </a:ext>
            </a:extLst>
          </p:cNvPr>
          <p:cNvSpPr txBox="1"/>
          <p:nvPr/>
        </p:nvSpPr>
        <p:spPr>
          <a:xfrm>
            <a:off x="1631504" y="22838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A259F1-FA92-0253-3F45-69422E62D829}"/>
                  </a:ext>
                </a:extLst>
              </p:cNvPr>
              <p:cNvSpPr txBox="1"/>
              <p:nvPr/>
            </p:nvSpPr>
            <p:spPr>
              <a:xfrm>
                <a:off x="456631" y="3378896"/>
                <a:ext cx="31137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A259F1-FA92-0253-3F45-69422E62D8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631" y="3378896"/>
                <a:ext cx="3113786" cy="768490"/>
              </a:xfrm>
              <a:prstGeom prst="rect">
                <a:avLst/>
              </a:prstGeom>
              <a:blipFill>
                <a:blip r:embed="rId3"/>
                <a:stretch>
                  <a:fillRect l="-3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55458B-F848-8419-E1FA-7F392A710A1B}"/>
                  </a:ext>
                </a:extLst>
              </p:cNvPr>
              <p:cNvSpPr txBox="1"/>
              <p:nvPr/>
            </p:nvSpPr>
            <p:spPr>
              <a:xfrm>
                <a:off x="1649905" y="4136558"/>
                <a:ext cx="989711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55458B-F848-8419-E1FA-7F392A710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9905" y="4136558"/>
                <a:ext cx="989711" cy="729564"/>
              </a:xfrm>
              <a:prstGeom prst="rect">
                <a:avLst/>
              </a:prstGeom>
              <a:blipFill>
                <a:blip r:embed="rId4"/>
                <a:stretch>
                  <a:fillRect l="-9877" r="-9877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60963" y="764704"/>
            <a:ext cx="164660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2" name="yt_shape_1042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21" name="yt_image_10421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4" name="yt_shape_10424"/>
          <p:cNvSpPr txBox="1"/>
          <p:nvPr/>
        </p:nvSpPr>
        <p:spPr>
          <a:xfrm>
            <a:off x="540119" y="14821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一名守门员练习沿直线折返跑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从球门线出发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4713"/>
              </a:rPr>
              <a:t>向前记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返回记作负数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他的记录如下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6a026"/>
              </a:rPr>
              <a:t>，－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在这次往返跑中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守门员一共跑了多少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守门员共跑了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3e1ee"/>
              </a:rPr>
              <a:t>｜＋｜＋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请你借助数轴知识进行分析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回答守门员离开球门最远是多少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守门员离开球门最远是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F21464-95AA-23E6-69CD-1FDE6307CECD}"/>
              </a:ext>
            </a:extLst>
          </p:cNvPr>
          <p:cNvSpPr txBox="1"/>
          <p:nvPr/>
        </p:nvSpPr>
        <p:spPr>
          <a:xfrm>
            <a:off x="450108" y="3337311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守门员共跑了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3e1ee"/>
              </a:rPr>
              <a:t>｜＋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36BD70-F90D-4050-B5E6-17AC4A2A0CBC}"/>
              </a:ext>
            </a:extLst>
          </p:cNvPr>
          <p:cNvSpPr txBox="1"/>
          <p:nvPr/>
        </p:nvSpPr>
        <p:spPr>
          <a:xfrm>
            <a:off x="450108" y="3812799"/>
            <a:ext cx="392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sym typeface="_⨹_4_3e1ee"/>
              </a:rPr>
              <a:t>｜＋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87AAC9-60BD-71E2-0CE9-33898A8E00D6}"/>
              </a:ext>
            </a:extLst>
          </p:cNvPr>
          <p:cNvSpPr txBox="1"/>
          <p:nvPr/>
        </p:nvSpPr>
        <p:spPr>
          <a:xfrm>
            <a:off x="450108" y="4763776"/>
            <a:ext cx="5293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守门员离开球门最远是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9" name="yt_shape_10429"/>
          <p:cNvSpPr txBox="1"/>
          <p:nvPr/>
        </p:nvSpPr>
        <p:spPr>
          <a:xfrm>
            <a:off x="540000" y="900000"/>
            <a:ext cx="579004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绝对值的非负性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归纳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【直接应用】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graphicFrame>
        <p:nvGraphicFramePr>
          <p:cNvPr id="10435" name="yt_table_104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34748"/>
              </p:ext>
            </p:extLst>
          </p:nvPr>
        </p:nvGraphicFramePr>
        <p:xfrm>
          <a:off x="540056" y="3775818"/>
          <a:ext cx="5115243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6979634-0789-36EE-8D06-F87F6DBF2F81}"/>
              </a:ext>
            </a:extLst>
          </p:cNvPr>
          <p:cNvSpPr txBox="1"/>
          <p:nvPr/>
        </p:nvSpPr>
        <p:spPr>
          <a:xfrm>
            <a:off x="1821589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B24251-AC15-F53F-47F9-193C5269F63A}"/>
              </a:ext>
            </a:extLst>
          </p:cNvPr>
          <p:cNvSpPr txBox="1"/>
          <p:nvPr/>
        </p:nvSpPr>
        <p:spPr>
          <a:xfrm>
            <a:off x="4869589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BB1BB6-7BC2-4D50-4A65-7D8B34026C2A}"/>
              </a:ext>
            </a:extLst>
          </p:cNvPr>
          <p:cNvSpPr txBox="1"/>
          <p:nvPr/>
        </p:nvSpPr>
        <p:spPr>
          <a:xfrm>
            <a:off x="1821589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6F557E-19A2-0879-5F56-A1B6072A0267}"/>
              </a:ext>
            </a:extLst>
          </p:cNvPr>
          <p:cNvSpPr txBox="1"/>
          <p:nvPr/>
        </p:nvSpPr>
        <p:spPr>
          <a:xfrm>
            <a:off x="526963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E56470-13FC-CC9B-55F1-8A4467FEE4DE}"/>
              </a:ext>
            </a:extLst>
          </p:cNvPr>
          <p:cNvSpPr txBox="1"/>
          <p:nvPr/>
        </p:nvSpPr>
        <p:spPr>
          <a:xfrm>
            <a:off x="4850539" y="32306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7" name="yt_shape_10437"/>
          <p:cNvSpPr txBox="1"/>
          <p:nvPr/>
        </p:nvSpPr>
        <p:spPr>
          <a:xfrm>
            <a:off x="540000" y="900000"/>
            <a:ext cx="9544279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【变式应用】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是非负数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且非负数中最小的数是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有最小值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这个最小值是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这个最大值是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49BD31-3868-10F1-729C-361580BF3AE0}"/>
              </a:ext>
            </a:extLst>
          </p:cNvPr>
          <p:cNvSpPr txBox="1"/>
          <p:nvPr/>
        </p:nvSpPr>
        <p:spPr>
          <a:xfrm>
            <a:off x="637453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4CC627-A526-22D6-5D99-B167FE184C22}"/>
              </a:ext>
            </a:extLst>
          </p:cNvPr>
          <p:cNvSpPr txBox="1"/>
          <p:nvPr/>
        </p:nvSpPr>
        <p:spPr>
          <a:xfrm>
            <a:off x="7978994" y="13249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0A2E12-C0C4-27C0-9819-943B83C2EE69}"/>
              </a:ext>
            </a:extLst>
          </p:cNvPr>
          <p:cNvSpPr txBox="1"/>
          <p:nvPr/>
        </p:nvSpPr>
        <p:spPr>
          <a:xfrm>
            <a:off x="8838339" y="17728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76FF58-FE96-1B0C-1994-91BC59B43B85}"/>
              </a:ext>
            </a:extLst>
          </p:cNvPr>
          <p:cNvSpPr txBox="1"/>
          <p:nvPr/>
        </p:nvSpPr>
        <p:spPr>
          <a:xfrm>
            <a:off x="1847528" y="270892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9EA01B-D6C8-98DF-E040-D119FF2A36EB}"/>
              </a:ext>
            </a:extLst>
          </p:cNvPr>
          <p:cNvSpPr txBox="1"/>
          <p:nvPr/>
        </p:nvSpPr>
        <p:spPr>
          <a:xfrm>
            <a:off x="8835164" y="272379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95DCB2-3852-E2EF-E603-4ADB8456A8B7}"/>
              </a:ext>
            </a:extLst>
          </p:cNvPr>
          <p:cNvSpPr txBox="1"/>
          <p:nvPr/>
        </p:nvSpPr>
        <p:spPr>
          <a:xfrm>
            <a:off x="1847528" y="318440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7C51FF-128D-7618-B2EA-9941535D05CD}"/>
              </a:ext>
            </a:extLst>
          </p:cNvPr>
          <p:cNvSpPr txBox="1"/>
          <p:nvPr/>
        </p:nvSpPr>
        <p:spPr>
          <a:xfrm>
            <a:off x="8835164" y="319928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0" name="yt_shape_10360"/>
          <p:cNvSpPr txBox="1"/>
          <p:nvPr/>
        </p:nvSpPr>
        <p:spPr>
          <a:xfrm>
            <a:off x="540000" y="900000"/>
            <a:ext cx="58701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361" name="yt_image_10361" title="H_35.8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8492" y="1455434"/>
            <a:ext cx="3725037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3" name="yt_shape_10363"/>
          <p:cNvSpPr txBox="1"/>
          <p:nvPr/>
        </p:nvSpPr>
        <p:spPr>
          <a:xfrm>
            <a:off x="540000" y="2037268"/>
            <a:ext cx="1090202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它到原点的距离是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它到原点的距离是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它到原点的距离是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A3D97E-EF20-C001-7255-919DF0764836}"/>
              </a:ext>
            </a:extLst>
          </p:cNvPr>
          <p:cNvSpPr txBox="1"/>
          <p:nvPr/>
        </p:nvSpPr>
        <p:spPr>
          <a:xfrm>
            <a:off x="3626577" y="199046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9092AC-267D-794C-6BD3-FFECE750F67C}"/>
              </a:ext>
            </a:extLst>
          </p:cNvPr>
          <p:cNvSpPr txBox="1"/>
          <p:nvPr/>
        </p:nvSpPr>
        <p:spPr>
          <a:xfrm>
            <a:off x="7436576" y="199046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49A2F2-6A62-6278-3C71-1878E03942F6}"/>
              </a:ext>
            </a:extLst>
          </p:cNvPr>
          <p:cNvSpPr txBox="1"/>
          <p:nvPr/>
        </p:nvSpPr>
        <p:spPr>
          <a:xfrm>
            <a:off x="10484576" y="199046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19C93E-0066-3713-60BA-D2EB59A84BEE}"/>
              </a:ext>
            </a:extLst>
          </p:cNvPr>
          <p:cNvSpPr txBox="1"/>
          <p:nvPr/>
        </p:nvSpPr>
        <p:spPr>
          <a:xfrm>
            <a:off x="3626577" y="246595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BE71AF-02C9-4796-C799-8A805CD716E4}"/>
              </a:ext>
            </a:extLst>
          </p:cNvPr>
          <p:cNvSpPr txBox="1"/>
          <p:nvPr/>
        </p:nvSpPr>
        <p:spPr>
          <a:xfrm>
            <a:off x="7131776" y="246595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C2E2EA-C608-98D7-E735-6971EA41128C}"/>
              </a:ext>
            </a:extLst>
          </p:cNvPr>
          <p:cNvSpPr txBox="1"/>
          <p:nvPr/>
        </p:nvSpPr>
        <p:spPr>
          <a:xfrm>
            <a:off x="9874976" y="246595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326D79-4A0A-2A47-A448-CFDA50788DBF}"/>
              </a:ext>
            </a:extLst>
          </p:cNvPr>
          <p:cNvSpPr txBox="1"/>
          <p:nvPr/>
        </p:nvSpPr>
        <p:spPr>
          <a:xfrm>
            <a:off x="3644039" y="294143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0399BFB-E972-B082-EA2D-B3873EB03902}"/>
              </a:ext>
            </a:extLst>
          </p:cNvPr>
          <p:cNvSpPr txBox="1"/>
          <p:nvPr/>
        </p:nvSpPr>
        <p:spPr>
          <a:xfrm>
            <a:off x="7149239" y="294143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A90B1F-7E8D-626A-4F23-77FEA8CEB000}"/>
              </a:ext>
            </a:extLst>
          </p:cNvPr>
          <p:cNvSpPr txBox="1"/>
          <p:nvPr/>
        </p:nvSpPr>
        <p:spPr>
          <a:xfrm>
            <a:off x="9892439" y="294143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6" name="yt_shape_10366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绝对值的性质</a:t>
            </a:r>
          </a:p>
        </p:txBody>
      </p:sp>
      <p:sp>
        <p:nvSpPr>
          <p:cNvPr id="10367" name="yt_shape_10367"/>
          <p:cNvSpPr txBox="1"/>
          <p:nvPr/>
        </p:nvSpPr>
        <p:spPr>
          <a:xfrm>
            <a:off x="540000" y="1389434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68" name="yt_table_1036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355378"/>
              </p:ext>
            </p:extLst>
          </p:nvPr>
        </p:nvGraphicFramePr>
        <p:xfrm>
          <a:off x="540056" y="1868737"/>
          <a:ext cx="5588000" cy="1901952"/>
        </p:xfrm>
        <a:graphic>
          <a:graphicData uri="http://schemas.openxmlformats.org/drawingml/2006/table">
            <a:tbl>
              <a:tblPr/>
              <a:tblGrid>
                <a:gridCol w="558800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绝对值最小的数是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互为相反数的两个数的绝对值相等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一个数的绝对值一定是非负数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负数的绝对值小于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sp>
        <p:nvSpPr>
          <p:cNvPr id="10370" name="yt_shape_10370"/>
          <p:cNvSpPr txBox="1"/>
          <p:nvPr/>
        </p:nvSpPr>
        <p:spPr>
          <a:xfrm>
            <a:off x="540000" y="3821057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在有理数中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绝对值等于它本身的数有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71" name="yt_table_103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659913"/>
              </p:ext>
            </p:extLst>
          </p:nvPr>
        </p:nvGraphicFramePr>
        <p:xfrm>
          <a:off x="540056" y="4300360"/>
          <a:ext cx="43707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</a:tbl>
          </a:graphicData>
        </a:graphic>
      </p:graphicFrame>
      <p:pic>
        <p:nvPicPr>
          <p:cNvPr id="3" name="yt_shape_1721656969744">
            <a:extLst>
              <a:ext uri="{FF2B5EF4-FFF2-40B4-BE49-F238E27FC236}">
                <a16:creationId xmlns:a16="http://schemas.microsoft.com/office/drawing/2014/main" id="{88BA9FEA-8D64-325C-A217-346D525993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575DAA-3D4A-9D73-7617-3EC41D303492}"/>
              </a:ext>
            </a:extLst>
          </p:cNvPr>
          <p:cNvSpPr txBox="1"/>
          <p:nvPr/>
        </p:nvSpPr>
        <p:spPr>
          <a:xfrm>
            <a:off x="3878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317FE8-7C56-6748-462F-3E6444AB8CD4}"/>
              </a:ext>
            </a:extLst>
          </p:cNvPr>
          <p:cNvSpPr txBox="1"/>
          <p:nvPr/>
        </p:nvSpPr>
        <p:spPr>
          <a:xfrm>
            <a:off x="6622189" y="37742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3" name="yt_shape_10373"/>
          <p:cNvSpPr txBox="1"/>
          <p:nvPr/>
        </p:nvSpPr>
        <p:spPr>
          <a:xfrm>
            <a:off x="540000" y="900000"/>
            <a:ext cx="907940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的数有几个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绝对值是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的数有两个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它们分别是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的数有几个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绝对值是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的数只有一个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是否存在绝对值是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不存在绝对值是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因为一个数的绝对值为非负数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A58FC9-79EC-725E-64B7-68A07E5128BF}"/>
              </a:ext>
            </a:extLst>
          </p:cNvPr>
          <p:cNvSpPr txBox="1"/>
          <p:nvPr/>
        </p:nvSpPr>
        <p:spPr>
          <a:xfrm>
            <a:off x="449989" y="1328682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绝对值是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的数有两个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它们分别是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D42F9F-D217-39ED-52C6-EE431E7B5600}"/>
              </a:ext>
            </a:extLst>
          </p:cNvPr>
          <p:cNvSpPr txBox="1"/>
          <p:nvPr/>
        </p:nvSpPr>
        <p:spPr>
          <a:xfrm>
            <a:off x="449989" y="2279658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绝对值是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的数只有一个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B3313A-C530-3D42-6562-5407E3CA589E}"/>
              </a:ext>
            </a:extLst>
          </p:cNvPr>
          <p:cNvSpPr txBox="1"/>
          <p:nvPr/>
        </p:nvSpPr>
        <p:spPr>
          <a:xfrm>
            <a:off x="449989" y="3230634"/>
            <a:ext cx="917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不存在绝对值是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因为一个数的绝对值为非负数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9" name="yt_shape_10379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绝对值的计算</a:t>
            </a:r>
          </a:p>
        </p:txBody>
      </p:sp>
      <p:sp>
        <p:nvSpPr>
          <p:cNvPr id="10380" name="yt_shape_10380"/>
          <p:cNvSpPr txBox="1"/>
          <p:nvPr/>
        </p:nvSpPr>
        <p:spPr>
          <a:xfrm>
            <a:off x="540000" y="1389434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81" name="yt_table_10381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966898"/>
                  </p:ext>
                </p:extLst>
              </p:nvPr>
            </p:nvGraphicFramePr>
            <p:xfrm>
              <a:off x="540056" y="1868737"/>
              <a:ext cx="8462329" cy="67386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381" name="yt_table_10381" descr="{&quot;rangeId&quot;:9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966898"/>
                  </p:ext>
                </p:extLst>
              </p:nvPr>
            </p:nvGraphicFramePr>
            <p:xfrm>
              <a:off x="540056" y="1868737"/>
              <a:ext cx="8462329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8325" r="-16421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577" r="-609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82" name="yt_shape_10382"/>
          <p:cNvSpPr txBox="1"/>
          <p:nvPr/>
        </p:nvSpPr>
        <p:spPr>
          <a:xfrm>
            <a:off x="540000" y="2554385"/>
            <a:ext cx="64761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83" name="yt_table_103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530598"/>
              </p:ext>
            </p:extLst>
          </p:nvPr>
        </p:nvGraphicFramePr>
        <p:xfrm>
          <a:off x="540056" y="3033688"/>
          <a:ext cx="8462329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</a:tbl>
          </a:graphicData>
        </a:graphic>
      </p:graphicFrame>
      <p:sp>
        <p:nvSpPr>
          <p:cNvPr id="10385" name="yt_shape_10385"/>
          <p:cNvSpPr txBox="1"/>
          <p:nvPr/>
        </p:nvSpPr>
        <p:spPr>
          <a:xfrm>
            <a:off x="540000" y="3559859"/>
            <a:ext cx="67326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1656969814">
            <a:extLst>
              <a:ext uri="{FF2B5EF4-FFF2-40B4-BE49-F238E27FC236}">
                <a16:creationId xmlns:a16="http://schemas.microsoft.com/office/drawing/2014/main" id="{B7AAA373-F5A3-21F5-B20D-9EA12D9A7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1EEDA0-F5BF-E943-3E20-884C3FDCA55A}"/>
              </a:ext>
            </a:extLst>
          </p:cNvPr>
          <p:cNvSpPr txBox="1"/>
          <p:nvPr/>
        </p:nvSpPr>
        <p:spPr>
          <a:xfrm>
            <a:off x="5860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8F5C85-503E-8FE4-E3A8-451709502C5F}"/>
              </a:ext>
            </a:extLst>
          </p:cNvPr>
          <p:cNvSpPr txBox="1"/>
          <p:nvPr/>
        </p:nvSpPr>
        <p:spPr>
          <a:xfrm>
            <a:off x="6050689" y="25075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B9C5F1-7D4D-12CB-E9C0-CEB2140C5407}"/>
              </a:ext>
            </a:extLst>
          </p:cNvPr>
          <p:cNvSpPr txBox="1"/>
          <p:nvPr/>
        </p:nvSpPr>
        <p:spPr>
          <a:xfrm>
            <a:off x="6507889" y="351305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87" name="yt_shape_10387"/>
              <p:cNvSpPr txBox="1"/>
              <p:nvPr/>
            </p:nvSpPr>
            <p:spPr>
              <a:xfrm>
                <a:off x="549816" y="1262793"/>
                <a:ext cx="6024406" cy="2747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    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    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87" name="yt_shape_103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816" y="1262793"/>
                <a:ext cx="6024406" cy="2747227"/>
              </a:xfrm>
              <a:prstGeom prst="rect">
                <a:avLst/>
              </a:prstGeom>
              <a:blipFill>
                <a:blip r:embed="rId2"/>
                <a:stretch>
                  <a:fillRect l="-3036" r="-2126" b="-2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37221F-A839-5320-F9C7-5BE2645EEBF4}"/>
                  </a:ext>
                </a:extLst>
              </p:cNvPr>
              <p:cNvSpPr txBox="1"/>
              <p:nvPr/>
            </p:nvSpPr>
            <p:spPr>
              <a:xfrm>
                <a:off x="493138" y="1834705"/>
                <a:ext cx="2794550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37221F-A839-5320-F9C7-5BE2645EEB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138" y="1834705"/>
                <a:ext cx="2794550" cy="801701"/>
              </a:xfrm>
              <a:prstGeom prst="rect">
                <a:avLst/>
              </a:prstGeom>
              <a:blipFill>
                <a:blip r:embed="rId3"/>
                <a:stretch>
                  <a:fillRect l="-3493" b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5730663-91F7-C064-F541-AE20E2187837}"/>
              </a:ext>
            </a:extLst>
          </p:cNvPr>
          <p:cNvSpPr txBox="1"/>
          <p:nvPr/>
        </p:nvSpPr>
        <p:spPr>
          <a:xfrm>
            <a:off x="459805" y="3269387"/>
            <a:ext cx="2971899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2024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0386"/>
          <p:cNvSpPr txBox="1"/>
          <p:nvPr/>
        </p:nvSpPr>
        <p:spPr>
          <a:xfrm>
            <a:off x="551384" y="836712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求下列各数的绝对值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37221F-A839-5320-F9C7-5BE2645EEBF4}"/>
              </a:ext>
            </a:extLst>
          </p:cNvPr>
          <p:cNvSpPr txBox="1"/>
          <p:nvPr/>
        </p:nvSpPr>
        <p:spPr>
          <a:xfrm>
            <a:off x="4093413" y="1853795"/>
            <a:ext cx="3226723" cy="8017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5730663-91F7-C064-F541-AE20E2187837}"/>
                  </a:ext>
                </a:extLst>
              </p:cNvPr>
              <p:cNvSpPr txBox="1"/>
              <p:nvPr/>
            </p:nvSpPr>
            <p:spPr>
              <a:xfrm>
                <a:off x="4036815" y="3259269"/>
                <a:ext cx="2707257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5730663-91F7-C064-F541-AE20E21878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815" y="3259269"/>
                <a:ext cx="2707257" cy="760870"/>
              </a:xfrm>
              <a:prstGeom prst="rect">
                <a:avLst/>
              </a:prstGeom>
              <a:blipFill>
                <a:blip r:embed="rId4"/>
                <a:stretch>
                  <a:fillRect l="-3378" b="-4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5" name="yt_shape_10395"/>
          <p:cNvSpPr txBox="1"/>
          <p:nvPr/>
        </p:nvSpPr>
        <p:spPr>
          <a:xfrm>
            <a:off x="540000" y="900000"/>
            <a:ext cx="707886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忽视绝对值等于同一个正数的数有两个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C1C6C2-13AD-46F2-AE04-878FDF21E68C}"/>
              </a:ext>
            </a:extLst>
          </p:cNvPr>
          <p:cNvSpPr txBox="1"/>
          <p:nvPr/>
        </p:nvSpPr>
        <p:spPr>
          <a:xfrm>
            <a:off x="4034564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397"/>
          <p:cNvSpPr txBox="1"/>
          <p:nvPr/>
        </p:nvSpPr>
        <p:spPr>
          <a:xfrm>
            <a:off x="540000" y="2061089"/>
            <a:ext cx="64665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F3B239-D3F4-894A-2CA4-69F2FA9F1BD4}"/>
              </a:ext>
            </a:extLst>
          </p:cNvPr>
          <p:cNvSpPr txBox="1"/>
          <p:nvPr/>
        </p:nvSpPr>
        <p:spPr>
          <a:xfrm>
            <a:off x="5939564" y="201428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9" name="yt_shape_1039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98" name="yt_image_10398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1" name="yt_shape_10401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其中超过标准质量的克数记为正数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b213"/>
              </a:rPr>
              <a:t>不足标准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质量的克数记为负数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从轻重的角度看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最接近标准质量的是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402" name="yt_image_10402" title="H_101.52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593964"/>
            <a:ext cx="4673727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4" name="yt_shape_10404"/>
          <p:cNvSpPr txBox="1"/>
          <p:nvPr/>
        </p:nvSpPr>
        <p:spPr>
          <a:xfrm>
            <a:off x="540000" y="3933771"/>
            <a:ext cx="68592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05" name="yt_table_1040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142956"/>
              </p:ext>
            </p:extLst>
          </p:nvPr>
        </p:nvGraphicFramePr>
        <p:xfrm>
          <a:off x="540056" y="4413074"/>
          <a:ext cx="3871913" cy="1901952"/>
        </p:xfrm>
        <a:graphic>
          <a:graphicData uri="http://schemas.openxmlformats.org/drawingml/2006/table">
            <a:tbl>
              <a:tblPr/>
              <a:tblGrid>
                <a:gridCol w="387191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CFFF604-F1C8-0444-3C4F-E0B2E341A689}"/>
              </a:ext>
            </a:extLst>
          </p:cNvPr>
          <p:cNvSpPr txBox="1"/>
          <p:nvPr/>
        </p:nvSpPr>
        <p:spPr>
          <a:xfrm>
            <a:off x="9289307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CB601E-B56C-C836-4D84-3D50CB8182DC}"/>
              </a:ext>
            </a:extLst>
          </p:cNvPr>
          <p:cNvSpPr txBox="1"/>
          <p:nvPr/>
        </p:nvSpPr>
        <p:spPr>
          <a:xfrm>
            <a:off x="6412639" y="38869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7" name="yt_shape_10407"/>
          <p:cNvSpPr txBox="1"/>
          <p:nvPr/>
        </p:nvSpPr>
        <p:spPr>
          <a:xfrm>
            <a:off x="540000" y="900000"/>
            <a:ext cx="50702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下列关系一定成立的是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08" name="yt_table_1040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464364"/>
              </p:ext>
            </p:extLst>
          </p:nvPr>
        </p:nvGraphicFramePr>
        <p:xfrm>
          <a:off x="540056" y="1379303"/>
          <a:ext cx="5148263" cy="1901952"/>
        </p:xfrm>
        <a:graphic>
          <a:graphicData uri="http://schemas.openxmlformats.org/drawingml/2006/table">
            <a:tbl>
              <a:tblPr/>
              <a:tblGrid>
                <a:gridCol w="5148263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p:sp>
        <p:nvSpPr>
          <p:cNvPr id="10410" name="yt_shape_10410"/>
          <p:cNvSpPr txBox="1"/>
          <p:nvPr/>
        </p:nvSpPr>
        <p:spPr>
          <a:xfrm>
            <a:off x="540000" y="3331623"/>
            <a:ext cx="48266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1" name="yt_table_104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031743"/>
              </p:ext>
            </p:extLst>
          </p:nvPr>
        </p:nvGraphicFramePr>
        <p:xfrm>
          <a:off x="540056" y="3810926"/>
          <a:ext cx="54200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</a:tbl>
          </a:graphicData>
        </a:graphic>
      </p:graphicFrame>
      <p:sp>
        <p:nvSpPr>
          <p:cNvPr id="10413" name="yt_shape_10413"/>
          <p:cNvSpPr txBox="1"/>
          <p:nvPr/>
        </p:nvSpPr>
        <p:spPr>
          <a:xfrm>
            <a:off x="540119" y="481248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它们分别是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ba8c,isEnd"/>
              </a:rPr>
              <a:t>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0AB898-89AC-7745-BF39-B0BD5D61E8C0}"/>
              </a:ext>
            </a:extLst>
          </p:cNvPr>
          <p:cNvSpPr txBox="1"/>
          <p:nvPr/>
        </p:nvSpPr>
        <p:spPr>
          <a:xfrm>
            <a:off x="4640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4C5C6D-698A-13F5-ADAA-B468F514818B}"/>
              </a:ext>
            </a:extLst>
          </p:cNvPr>
          <p:cNvSpPr txBox="1"/>
          <p:nvPr/>
        </p:nvSpPr>
        <p:spPr>
          <a:xfrm>
            <a:off x="4417152" y="328481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F0B81F-BAA1-D359-4F55-21123DC2C8B9}"/>
              </a:ext>
            </a:extLst>
          </p:cNvPr>
          <p:cNvSpPr txBox="1"/>
          <p:nvPr/>
        </p:nvSpPr>
        <p:spPr>
          <a:xfrm>
            <a:off x="4183908" y="476567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9E976A-564C-A0FB-AA77-254C13634D48}"/>
              </a:ext>
            </a:extLst>
          </p:cNvPr>
          <p:cNvSpPr txBox="1"/>
          <p:nvPr/>
        </p:nvSpPr>
        <p:spPr>
          <a:xfrm>
            <a:off x="7079507" y="476567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D7428E-4C55-39DE-07DB-C5AA076A2087}"/>
              </a:ext>
            </a:extLst>
          </p:cNvPr>
          <p:cNvSpPr txBox="1"/>
          <p:nvPr/>
        </p:nvSpPr>
        <p:spPr>
          <a:xfrm>
            <a:off x="2736108" y="524116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1112</Words>
  <Application>Microsoft Office PowerPoint</Application>
  <PresentationFormat>宽屏</PresentationFormat>
  <Paragraphs>150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,isEnd</vt:lpstr>
      <vt:lpstr>_⨹_1_3ba8c,isEnd</vt:lpstr>
      <vt:lpstr>_⨹_2_6a026</vt:lpstr>
      <vt:lpstr>_⨹_3_14713</vt:lpstr>
      <vt:lpstr>_⨹_4_3e1ee</vt:lpstr>
      <vt:lpstr>_⨹_4_5b213</vt:lpstr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Windows User</cp:lastModifiedBy>
  <cp:revision>17</cp:revision>
  <dcterms:created xsi:type="dcterms:W3CDTF">2024-07-22T14:01:11Z</dcterms:created>
  <dcterms:modified xsi:type="dcterms:W3CDTF">2024-07-23T07:57:25Z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