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5" r:id="rId4"/>
    <p:sldId id="306" r:id="rId5"/>
    <p:sldId id="308" r:id="rId6"/>
    <p:sldId id="311" r:id="rId7"/>
    <p:sldId id="313" r:id="rId8"/>
    <p:sldId id="314" r:id="rId9"/>
    <p:sldId id="316" r:id="rId10"/>
    <p:sldId id="318" r:id="rId11"/>
    <p:sldId id="319" r:id="rId12"/>
    <p:sldId id="324" r:id="rId13"/>
    <p:sldId id="321" r:id="rId14"/>
    <p:sldId id="322" r:id="rId15"/>
    <p:sldId id="325" r:id="rId16"/>
    <p:sldId id="256" r:id="rId17"/>
  </p:sldIdLst>
  <p:sldSz cx="12192000" cy="6858000"/>
  <p:notesSz cx="6858000" cy="9144000"/>
  <p:custDataLst>
    <p:tags r:id="rId18"/>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59" d="100"/>
          <a:sy n="59" d="100"/>
        </p:scale>
        <p:origin x="72" y="42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2024/7/24</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2024/7/24</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0.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4264" name="yt_shape_14264"/>
          <p:cNvSpPr txBox="1"/>
          <p:nvPr/>
        </p:nvSpPr>
        <p:spPr>
          <a:xfrm>
            <a:off x="540000" y="900000"/>
            <a:ext cx="2557431"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0">
                <a:solidFill>
                  <a:srgbClr val="1EE3CF"/>
                </a:solidFill>
                <a:effectLst/>
                <a:latin typeface="Times New Roman" pitchFamily="26"/>
                <a:ea typeface="宋体" pitchFamily="26"/>
              </a:rPr>
              <a:t> </a:t>
            </a:r>
          </a:p>
        </p:txBody>
      </p:sp>
      <p:pic>
        <p:nvPicPr>
          <p:cNvPr id="14263" name="yt_image_14263">
            <a:extLst>
              <a:ext uri="">
                <a16:creationId xmlns:a16="http://schemas.microsoft.com/office/drawing/2014/main" xmlns:a14="http://schemas.microsoft.com/office/drawing/2010/main"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02" cy="531495"/>
          </a:xfrm>
          <a:prstGeom prst="rect">
            <a:avLst/>
          </a:prstGeom>
          <a:noFill/>
          <a:extLst>
            <a:ext uri="{909E8E84-426E-40DD-AFC4-6F175D3DCCD1}">
              <a14:hiddenFill xmlns:a14="http://schemas.microsoft.com/office/drawing/2010/main">
                <a:solidFill>
                  <a:srgbClr val="FFFFFF"/>
                </a:solidFill>
              </a14:hiddenFill>
            </a:ext>
          </a:extLst>
        </p:spPr>
      </p:pic>
      <p:sp>
        <p:nvSpPr>
          <p:cNvPr id="14266" name="yt_shape_14266"/>
          <p:cNvSpPr txBox="1"/>
          <p:nvPr/>
        </p:nvSpPr>
        <p:spPr>
          <a:xfrm>
            <a:off x="540000" y="1482165"/>
            <a:ext cx="3967433"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线段和与差的认识</a:t>
            </a:r>
          </a:p>
        </p:txBody>
      </p:sp>
      <p:sp>
        <p:nvSpPr>
          <p:cNvPr id="14267" name="yt_shape_14267"/>
          <p:cNvSpPr txBox="1"/>
          <p:nvPr/>
        </p:nvSpPr>
        <p:spPr>
          <a:xfrm>
            <a:off x="540119" y="1971599"/>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CB</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6_82cc8"/>
              </a:rPr>
              <a:t>的大小关系为</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269" name="yt_table_14269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68151021"/>
              </p:ext>
            </p:extLst>
          </p:nvPr>
        </p:nvGraphicFramePr>
        <p:xfrm>
          <a:off x="540056" y="2931034"/>
          <a:ext cx="4381500" cy="1901952"/>
        </p:xfrm>
        <a:graphic>
          <a:graphicData uri="http://schemas.openxmlformats.org/drawingml/2006/table">
            <a:tbl>
              <a:tblPr/>
              <a:tblGrid>
                <a:gridCol w="4381500">
                  <a:extLst>
                    <a:ext uri="{9D8B030D-6E8A-4147-A177-3AD203B41FA5}">
                      <a16:colId xmlns:a16="http://schemas.microsoft.com/office/drawing/2014/main" val="10790"/>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BD</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17"/>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BD</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18"/>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BD</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19"/>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大小关系不确定</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0"/>
                  </a:ext>
                </a:extLst>
              </a:tr>
            </a:tbl>
          </a:graphicData>
        </a:graphic>
      </p:graphicFrame>
      <p:pic>
        <p:nvPicPr>
          <p:cNvPr id="14268" name="yt_image_14268_skip" title="H_25.02">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9105726" y="2931034"/>
            <a:ext cx="2544318" cy="317754"/>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1657547634">
            <a:extLst>
              <a:ext uri="{FF2B5EF4-FFF2-40B4-BE49-F238E27FC236}">
                <a16:creationId xmlns:a16="http://schemas.microsoft.com/office/drawing/2014/main" id="{546FEEEB-F9A2-4405-D56B-5C6BAD559B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532618"/>
            <a:ext cx="1186052" cy="333499"/>
          </a:xfrm>
          <a:prstGeom prst="rect">
            <a:avLst/>
          </a:prstGeom>
        </p:spPr>
      </p:pic>
      <p:sp>
        <p:nvSpPr>
          <p:cNvPr id="2" name="文本框 1">
            <a:extLst>
              <a:ext uri="{FF2B5EF4-FFF2-40B4-BE49-F238E27FC236}">
                <a16:creationId xmlns:a16="http://schemas.microsoft.com/office/drawing/2014/main" id="{2EA04F33-E1E7-EC6D-E07C-D03FDA1ABA6D}"/>
              </a:ext>
            </a:extLst>
          </p:cNvPr>
          <p:cNvSpPr txBox="1"/>
          <p:nvPr/>
        </p:nvSpPr>
        <p:spPr>
          <a:xfrm>
            <a:off x="1059708" y="240028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25" name="yt_shape_14325"/>
          <p:cNvSpPr txBox="1"/>
          <p:nvPr/>
        </p:nvSpPr>
        <p:spPr>
          <a:xfrm>
            <a:off x="540120" y="900000"/>
            <a:ext cx="11111999"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上任意两点</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MN</a:t>
            </a:r>
            <a:r>
              <a:rPr lang="en-US" altLang="zh-CN" sz="1500" b="0" i="1" u="none">
                <a:solidFill>
                  <a:srgbClr val="000000"/>
                </a:solidFill>
                <a:effectLst/>
                <a:latin typeface="Times New Roman" pitchFamily="24"/>
                <a:ea typeface="宋体" pitchFamily="24"/>
                <a:sym typeface="_⨹_1_94444,isEnd"/>
              </a:rPr>
              <a:t> </a:t>
            </a:r>
            <a:r>
              <a:rPr lang="en-US" altLang="zh-CN" sz="1500" b="0" i="1" u="none">
                <a:solidFill>
                  <a:srgbClr val="000000"/>
                </a:solidFill>
                <a:effectLst/>
                <a:latin typeface="Times New Roman" pitchFamily="24"/>
                <a:ea typeface="宋体" pitchFamily="24"/>
              </a:rPr>
              <a:t/>
            </a:r>
            <a:br>
              <a:rPr lang="en-US" altLang="zh-CN" sz="1500" b="0" i="1"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的长是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14326" name="yt_image_14326" title="H_23.31">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706111" y="2011799"/>
            <a:ext cx="2779776" cy="29603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FD73D63D-54B7-5D38-4EC4-7F2D167BBE32}"/>
              </a:ext>
            </a:extLst>
          </p:cNvPr>
          <p:cNvSpPr txBox="1"/>
          <p:nvPr/>
        </p:nvSpPr>
        <p:spPr>
          <a:xfrm>
            <a:off x="5284047" y="1328682"/>
            <a:ext cx="14373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31" name="yt_shape_14331"/>
          <p:cNvSpPr txBox="1"/>
          <p:nvPr/>
        </p:nvSpPr>
        <p:spPr>
          <a:xfrm>
            <a:off x="507266" y="1771612"/>
            <a:ext cx="7346563" cy="426956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设</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CD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CD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cm</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因为</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是</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的中点</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因为</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故</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CM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CD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1500" b="0" i="1" u="none">
                <a:solidFill>
                  <a:srgbClr val="FF0000"/>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6C924737-FF1D-A814-66C1-399C20068FDE}"/>
              </a:ext>
            </a:extLst>
          </p:cNvPr>
          <p:cNvSpPr txBox="1"/>
          <p:nvPr/>
        </p:nvSpPr>
        <p:spPr>
          <a:xfrm>
            <a:off x="417255" y="1724806"/>
            <a:ext cx="66554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7FC2CF89-8E71-CE48-D313-7B713516AD94}"/>
              </a:ext>
            </a:extLst>
          </p:cNvPr>
          <p:cNvSpPr txBox="1"/>
          <p:nvPr/>
        </p:nvSpPr>
        <p:spPr>
          <a:xfrm>
            <a:off x="417255" y="2200294"/>
            <a:ext cx="50394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F10EE195-7FAA-A420-6E63-3F150BA56442}"/>
              </a:ext>
            </a:extLst>
          </p:cNvPr>
          <p:cNvSpPr txBox="1"/>
          <p:nvPr/>
        </p:nvSpPr>
        <p:spPr>
          <a:xfrm>
            <a:off x="417255" y="2675782"/>
            <a:ext cx="31645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M</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690F6F68-0D1D-88F8-94B3-E6C0583BC581}"/>
              </a:ext>
            </a:extLst>
          </p:cNvPr>
          <p:cNvSpPr txBox="1"/>
          <p:nvPr/>
        </p:nvSpPr>
        <p:spPr>
          <a:xfrm>
            <a:off x="417255" y="3151270"/>
            <a:ext cx="35630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AM</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MD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D7B16BC0-96E0-F144-290C-C17D93CF61D6}"/>
              </a:ext>
            </a:extLst>
          </p:cNvPr>
          <p:cNvSpPr txBox="1"/>
          <p:nvPr/>
        </p:nvSpPr>
        <p:spPr>
          <a:xfrm>
            <a:off x="417255" y="3626758"/>
            <a:ext cx="6131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BM</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AM</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5D77C854-A01A-E123-EB19-741570C3F868}"/>
              </a:ext>
            </a:extLst>
          </p:cNvPr>
          <p:cNvSpPr txBox="1"/>
          <p:nvPr/>
        </p:nvSpPr>
        <p:spPr>
          <a:xfrm>
            <a:off x="417255" y="4102246"/>
            <a:ext cx="245814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BM</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E8D6361B-A03F-97C5-9FB8-ED701E1208F0}"/>
              </a:ext>
            </a:extLst>
          </p:cNvPr>
          <p:cNvSpPr txBox="1"/>
          <p:nvPr/>
        </p:nvSpPr>
        <p:spPr>
          <a:xfrm>
            <a:off x="417255" y="4577734"/>
            <a:ext cx="29264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19FC8BBB-919B-FA41-6969-D0513F02F787}"/>
              </a:ext>
            </a:extLst>
          </p:cNvPr>
          <p:cNvSpPr txBox="1"/>
          <p:nvPr/>
        </p:nvSpPr>
        <p:spPr>
          <a:xfrm>
            <a:off x="417255" y="5053222"/>
            <a:ext cx="74555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故</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MD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51289CF4-CFB3-057F-B002-4130D5C12FA4}"/>
              </a:ext>
            </a:extLst>
          </p:cNvPr>
          <p:cNvSpPr txBox="1"/>
          <p:nvPr/>
        </p:nvSpPr>
        <p:spPr>
          <a:xfrm>
            <a:off x="464880" y="5528710"/>
            <a:ext cx="4283773"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12" name="yt_shape_14328"/>
          <p:cNvSpPr txBox="1"/>
          <p:nvPr/>
        </p:nvSpPr>
        <p:spPr>
          <a:xfrm>
            <a:off x="590986" y="775998"/>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dirty="0">
                <a:solidFill>
                  <a:srgbClr val="000000"/>
                </a:solidFill>
                <a:effectLst/>
                <a:latin typeface="Times New Roman" pitchFamily="24"/>
                <a:ea typeface="宋体" pitchFamily="24"/>
              </a:rPr>
              <a:t>13</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方程思想</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如图</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已知</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B</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C</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rPr>
              <a:t>两点把线段</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AD</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rPr>
              <a:t>分成三部分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且</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AB</a:t>
            </a:r>
            <a:r>
              <a:rPr lang="en-US" altLang="zh-CN" sz="1500" b="0" i="1" u="none" dirty="0">
                <a:solidFill>
                  <a:srgbClr val="000000"/>
                </a:solidFill>
                <a:effectLst/>
                <a:latin typeface="Times New Roman" pitchFamily="24"/>
                <a:ea typeface="宋体" pitchFamily="24"/>
              </a:rPr>
              <a:t> </a:t>
            </a:r>
            <a:r>
              <a:rPr lang="en-US" altLang="zh-CN" sz="2400" b="0" i="0" u="none" dirty="0">
                <a:solidFill>
                  <a:srgbClr val="000000"/>
                </a:solidFill>
                <a:effectLst/>
                <a:latin typeface="Cambria Math" pitchFamily="24"/>
                <a:ea typeface="宋体"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BC</a:t>
            </a:r>
            <a:r>
              <a:rPr lang="en-US" altLang="zh-CN" sz="1500" b="0" i="1" u="none" dirty="0">
                <a:solidFill>
                  <a:srgbClr val="000000"/>
                </a:solidFill>
                <a:effectLst/>
                <a:latin typeface="Times New Roman" pitchFamily="24"/>
                <a:ea typeface="宋体" pitchFamily="24"/>
              </a:rPr>
              <a:t> </a:t>
            </a:r>
            <a:r>
              <a:rPr lang="en-US" altLang="zh-CN" sz="2400" b="0" i="0" u="none" dirty="0">
                <a:solidFill>
                  <a:srgbClr val="000000"/>
                </a:solidFill>
                <a:effectLst/>
                <a:latin typeface="Cambria Math" pitchFamily="24"/>
                <a:ea typeface="宋体"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CD</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sym typeface="_⨹_1_70c56"/>
              </a:rPr>
              <a:t>＝</a:t>
            </a:r>
            <a:r>
              <a:rPr lang="zh-CN" altLang="zh-CN" sz="2400" b="0" i="0" u="none" dirty="0">
                <a:solidFill>
                  <a:srgbClr val="000000"/>
                </a:solidFill>
                <a:effectLst/>
                <a:latin typeface="宋体" pitchFamily="24"/>
                <a:ea typeface="宋体" pitchFamily="24"/>
              </a:rPr>
              <a:t/>
            </a:r>
            <a:br>
              <a:rPr lang="zh-CN" altLang="zh-CN" sz="2400" b="0" i="0" u="none" dirty="0">
                <a:solidFill>
                  <a:srgbClr val="000000"/>
                </a:solidFill>
                <a:effectLst/>
                <a:latin typeface="宋体" pitchFamily="24"/>
                <a:ea typeface="宋体" pitchFamily="24"/>
              </a:rPr>
            </a:br>
            <a:r>
              <a:rPr lang="en-US" altLang="zh-CN" sz="2400" b="0" i="0" u="none" dirty="0">
                <a:solidFill>
                  <a:srgbClr val="000000"/>
                </a:solidFill>
                <a:effectLst/>
                <a:latin typeface="Times New Roman" pitchFamily="24"/>
                <a:ea typeface="宋体" pitchFamily="24"/>
              </a:rPr>
              <a:t>2</a:t>
            </a:r>
            <a:r>
              <a:rPr lang="en-US" altLang="zh-CN" sz="2400" b="0" i="0" u="none" dirty="0">
                <a:solidFill>
                  <a:srgbClr val="000000"/>
                </a:solidFill>
                <a:effectLst/>
                <a:latin typeface="Cambria Math" pitchFamily="24"/>
                <a:ea typeface="宋体" pitchFamily="24"/>
              </a:rPr>
              <a:t>∶</a:t>
            </a:r>
            <a:r>
              <a:rPr lang="en-US" altLang="zh-CN" sz="2400" b="0" i="0" u="none" dirty="0">
                <a:solidFill>
                  <a:srgbClr val="000000"/>
                </a:solidFill>
                <a:effectLst/>
                <a:latin typeface="Times New Roman" pitchFamily="24"/>
                <a:ea typeface="宋体" pitchFamily="24"/>
              </a:rPr>
              <a:t>5</a:t>
            </a:r>
            <a:r>
              <a:rPr lang="en-US" altLang="zh-CN" sz="2400" b="0" i="0" u="none" dirty="0">
                <a:solidFill>
                  <a:srgbClr val="000000"/>
                </a:solidFill>
                <a:effectLst/>
                <a:latin typeface="Cambria Math" pitchFamily="24"/>
                <a:ea typeface="宋体" pitchFamily="24"/>
              </a:rPr>
              <a:t>∶</a:t>
            </a:r>
            <a:r>
              <a:rPr lang="en-US" altLang="zh-CN" sz="2400" b="0" i="0" u="none" dirty="0">
                <a:solidFill>
                  <a:srgbClr val="000000"/>
                </a:solidFill>
                <a:effectLst/>
                <a:latin typeface="Times New Roman" pitchFamily="24"/>
                <a:ea typeface="宋体" pitchFamily="24"/>
              </a:rPr>
              <a:t>3</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M</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rPr>
              <a:t>为</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AD</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rPr>
              <a:t>的中点</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BM</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6cm</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求</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CM</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rPr>
              <a:t>和</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AD</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rPr>
              <a:t>的长</a:t>
            </a:r>
            <a:r>
              <a:rPr lang="en-US" altLang="zh-CN" sz="2400" b="0" i="0" u="none" dirty="0">
                <a:solidFill>
                  <a:srgbClr val="000000"/>
                </a:solidFill>
                <a:effectLst/>
                <a:latin typeface="宋体" pitchFamily="24"/>
                <a:ea typeface="宋体" pitchFamily="24"/>
              </a:rPr>
              <a:t>.</a:t>
            </a:r>
          </a:p>
        </p:txBody>
      </p:sp>
      <p:pic>
        <p:nvPicPr>
          <p:cNvPr id="13" name="yt_image_14329" title="H_21.96">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7968208" y="2060848"/>
            <a:ext cx="3300984" cy="2788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32" name="yt_shape_14332"/>
          <p:cNvSpPr txBox="1"/>
          <p:nvPr/>
        </p:nvSpPr>
        <p:spPr>
          <a:xfrm>
            <a:off x="540000" y="900000"/>
            <a:ext cx="11062324"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8cm</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3cm</a:t>
            </a:r>
            <a:r>
              <a:rPr lang="en-US" altLang="zh-CN" sz="2400" b="0" i="0" u="none">
                <a:solidFill>
                  <a:srgbClr val="000000"/>
                </a:solidFill>
                <a:effectLst/>
                <a:latin typeface="宋体" pitchFamily="24"/>
                <a:ea typeface="宋体" pitchFamily="24"/>
              </a:rPr>
              <a:t>.</a:t>
            </a:r>
          </a:p>
        </p:txBody>
      </p:sp>
      <p:pic>
        <p:nvPicPr>
          <p:cNvPr id="14333" name="yt_image_14333" title="H_20.25">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850701" y="1531667"/>
            <a:ext cx="2490597" cy="25717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4335" name="yt_shape_14335"/>
              <p:cNvSpPr txBox="1"/>
              <p:nvPr/>
            </p:nvSpPr>
            <p:spPr>
              <a:xfrm>
                <a:off x="540000" y="1839573"/>
                <a:ext cx="7922040" cy="1589089"/>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的长为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lang="en-US" altLang="zh-CN" sz="2400" b="0" i="0" u="none">
                    <a:solidFill>
                      <a:srgbClr val="000000"/>
                    </a:solidFill>
                    <a:effectLst/>
                    <a:latin typeface="Times New Roman" pitchFamily="24"/>
                    <a:ea typeface="宋体" pitchFamily="24"/>
                  </a:rPr>
                  <a:t>cm</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E</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在直线</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BE</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2400" b="0" i="1" u="none">
                    <a:solidFill>
                      <a:srgbClr val="000000"/>
                    </a:solidFill>
                    <a:effectLst/>
                    <a:latin typeface="Times New Roman" pitchFamily="24"/>
                    <a:ea typeface="宋体" pitchFamily="24"/>
                  </a:rPr>
                  <a:t>BD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AE</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的长</a:t>
                </a:r>
                <a:r>
                  <a:rPr lang="en-US"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①</a:t>
                </a:r>
                <a:r>
                  <a:rPr lang="zh-CN" altLang="zh-CN" sz="2400" b="0" i="0" u="none">
                    <a:solidFill>
                      <a:srgbClr val="FF0000">
                        <a:alpha val="0"/>
                      </a:srgbClr>
                    </a:solidFill>
                    <a:effectLst/>
                    <a:latin typeface="Times New Roman" pitchFamily="24"/>
                    <a:ea typeface="楷体" pitchFamily="24"/>
                  </a:rPr>
                  <a:t>当点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在点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的右侧时</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sym typeface=",isEnd"/>
                  </a:rPr>
                  <a:t>，</a:t>
                </a:r>
              </a:p>
            </p:txBody>
          </p:sp>
        </mc:Choice>
        <mc:Fallback xmlns:a16="http://schemas.microsoft.com/office/drawing/2014/main" xmlns="">
          <p:sp>
            <p:nvSpPr>
              <p:cNvPr id="14335" name="yt_shape_14335"/>
              <p:cNvSpPr txBox="1">
                <a:spLocks noRot="1" noChangeAspect="1" noMove="1" noResize="1" noEditPoints="1" noAdjustHandles="1" noChangeArrowheads="1" noChangeShapeType="1" noTextEdit="1"/>
              </p:cNvSpPr>
              <p:nvPr/>
            </p:nvSpPr>
            <p:spPr>
              <a:xfrm>
                <a:off x="540000" y="1839573"/>
                <a:ext cx="7922040" cy="1589089"/>
              </a:xfrm>
              <a:prstGeom prst="rect">
                <a:avLst/>
              </a:prstGeom>
              <a:blipFill>
                <a:blip r:embed="rId3"/>
                <a:stretch>
                  <a:fillRect l="-2386" t="-3462" r="-1386" b="-11154"/>
                </a:stretch>
              </a:blipFill>
            </p:spPr>
            <p:txBody>
              <a:bodyPr/>
              <a:lstStyle/>
              <a:p>
                <a:r>
                  <a:rPr lang="zh-CN" altLang="en-US">
                    <a:noFill/>
                  </a:rPr>
                  <a:t> </a:t>
                </a:r>
              </a:p>
            </p:txBody>
          </p:sp>
        </mc:Fallback>
      </mc:AlternateContent>
      <p:sp>
        <p:nvSpPr>
          <p:cNvPr id="14340" name="yt_shape_14340"/>
          <p:cNvSpPr txBox="1"/>
          <p:nvPr/>
        </p:nvSpPr>
        <p:spPr>
          <a:xfrm>
            <a:off x="540000" y="3642532"/>
            <a:ext cx="4500399" cy="513282"/>
          </a:xfrm>
          <a:prstGeom prst="rect">
            <a:avLst/>
          </a:prstGeom>
        </p:spPr>
        <p:txBody>
          <a:bodyPr vert="horz" wrap="none" lIns="0" tIns="0" rIns="0" bIns="0" rtlCol="0">
            <a:noAutofit/>
          </a:bodyPr>
          <a:lstStyle/>
          <a:p>
            <a:pPr algn="l" eaLnBrk="1" latinLnBrk="0" hangingPunct="0">
              <a:lnSpc>
                <a:spcPct val="129999"/>
              </a:lnSpc>
            </a:pPr>
            <a:r>
              <a:rPr lang="en-US" altLang="zh-CN" sz="2850" b="0" i="0" u="none" spc="-2850">
                <a:solidFill>
                  <a:srgbClr val="1EE3CF"/>
                </a:solidFill>
                <a:effectLst/>
                <a:latin typeface="Times New Roman" pitchFamily="28"/>
                <a:ea typeface="宋体" pitchFamily="28"/>
              </a:rPr>
              <a:t> </a:t>
            </a:r>
            <a:r>
              <a:rPr lang="en-US" altLang="zh-CN" sz="2850" b="0" i="0" u="none" spc="34381">
                <a:solidFill>
                  <a:srgbClr val="1EE3CF"/>
                </a:solidFill>
                <a:effectLst/>
                <a:latin typeface="Times New Roman" pitchFamily="28"/>
                <a:ea typeface="宋体" pitchFamily="28"/>
              </a:rPr>
              <a:t> </a:t>
            </a:r>
          </a:p>
        </p:txBody>
      </p:sp>
      <p:pic>
        <p:nvPicPr>
          <p:cNvPr id="14339" name="yt_image_14339" title="H_45.36">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rotWithShape="1">
          <a:blip r:embed="rId4" cstate="print"/>
          <a:srcRect r="48412" b="6116"/>
          <a:stretch/>
        </p:blipFill>
        <p:spPr bwMode="auto">
          <a:xfrm>
            <a:off x="6888088" y="3398876"/>
            <a:ext cx="2297870" cy="54084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4342" name="yt_shape_14342"/>
              <p:cNvSpPr txBox="1"/>
              <p:nvPr/>
            </p:nvSpPr>
            <p:spPr>
              <a:xfrm>
                <a:off x="524878" y="3253269"/>
                <a:ext cx="5653792" cy="2549352"/>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3cm</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BD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②</a:t>
                </a:r>
                <a:r>
                  <a:rPr lang="zh-CN" altLang="zh-CN" sz="2400" b="0" i="0" u="none">
                    <a:solidFill>
                      <a:srgbClr val="FF0000">
                        <a:alpha val="0"/>
                      </a:srgbClr>
                    </a:solidFill>
                    <a:effectLst/>
                    <a:latin typeface="Times New Roman" pitchFamily="24"/>
                    <a:ea typeface="楷体" pitchFamily="24"/>
                  </a:rPr>
                  <a:t>当点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在点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的左侧时</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1500" b="0" i="1" u="none">
                    <a:solidFill>
                      <a:srgbClr val="FF0000"/>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综上所述</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AE</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的长为</a:t>
                </a:r>
                <a:r>
                  <a:rPr lang="en-US" altLang="zh-CN" sz="2400" b="0" i="0" u="none">
                    <a:solidFill>
                      <a:srgbClr val="FF0000">
                        <a:alpha val="0"/>
                      </a:srgbClr>
                    </a:solidFill>
                    <a:effectLst/>
                    <a:latin typeface="Times New Roman" pitchFamily="24"/>
                    <a:ea typeface="宋体" pitchFamily="24"/>
                  </a:rPr>
                  <a:t>9cm</a:t>
                </a:r>
                <a:r>
                  <a:rPr lang="zh-CN" altLang="zh-CN" sz="2400" b="0" i="0" u="none">
                    <a:solidFill>
                      <a:srgbClr val="FF0000">
                        <a:alpha val="0"/>
                      </a:srgbClr>
                    </a:solidFill>
                    <a:effectLst/>
                    <a:latin typeface="Times New Roman" pitchFamily="24"/>
                    <a:ea typeface="楷体" pitchFamily="24"/>
                  </a:rPr>
                  <a:t>或</a:t>
                </a:r>
                <a:r>
                  <a:rPr lang="en-US" altLang="zh-CN" sz="2400" b="0" i="0" u="none">
                    <a:solidFill>
                      <a:srgbClr val="FF0000">
                        <a:alpha val="0"/>
                      </a:srgbClr>
                    </a:solidFill>
                    <a:effectLst/>
                    <a:latin typeface="Times New Roman" pitchFamily="24"/>
                    <a:ea typeface="宋体" pitchFamily="24"/>
                  </a:rPr>
                  <a:t>7cm</a:t>
                </a:r>
                <a:r>
                  <a:rPr lang="en-US" altLang="zh-CN" sz="2400" b="0" i="0" u="none">
                    <a:solidFill>
                      <a:srgbClr val="FF0000">
                        <a:alpha val="0"/>
                      </a:srgbClr>
                    </a:solidFill>
                    <a:effectLst/>
                    <a:latin typeface="宋体" pitchFamily="24"/>
                    <a:ea typeface="宋体" pitchFamily="24"/>
                  </a:rPr>
                  <a:t>.</a:t>
                </a:r>
              </a:p>
            </p:txBody>
          </p:sp>
        </mc:Choice>
        <mc:Fallback>
          <p:sp>
            <p:nvSpPr>
              <p:cNvPr id="14342" name="yt_shape_14342"/>
              <p:cNvSpPr txBox="1">
                <a:spLocks noRot="1" noChangeAspect="1" noMove="1" noResize="1" noEditPoints="1" noAdjustHandles="1" noChangeArrowheads="1" noChangeShapeType="1" noTextEdit="1"/>
              </p:cNvSpPr>
              <p:nvPr/>
            </p:nvSpPr>
            <p:spPr>
              <a:xfrm>
                <a:off x="524878" y="3253269"/>
                <a:ext cx="5653792" cy="2549352"/>
              </a:xfrm>
              <a:prstGeom prst="rect">
                <a:avLst/>
              </a:prstGeom>
              <a:blipFill>
                <a:blip r:embed="rId5"/>
                <a:stretch>
                  <a:fillRect l="-3233" r="-2047" b="-6459"/>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FF055533-8B45-F646-81E3-2CEC61C895A9}"/>
              </a:ext>
            </a:extLst>
          </p:cNvPr>
          <p:cNvSpPr txBox="1"/>
          <p:nvPr/>
        </p:nvSpPr>
        <p:spPr>
          <a:xfrm>
            <a:off x="3559902" y="1792767"/>
            <a:ext cx="637285"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3537628F-AC19-5ED5-AF96-489DC723F2A2}"/>
              </a:ext>
            </a:extLst>
          </p:cNvPr>
          <p:cNvSpPr txBox="1"/>
          <p:nvPr/>
        </p:nvSpPr>
        <p:spPr>
          <a:xfrm>
            <a:off x="449989" y="2942117"/>
            <a:ext cx="6228461"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①</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当点</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E</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在点</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的右侧时</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如图</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4DBC9ACD-45E5-E3B8-CA3D-3C5175003FFE}"/>
                  </a:ext>
                </a:extLst>
              </p:cNvPr>
              <p:cNvSpPr txBox="1"/>
              <p:nvPr/>
            </p:nvSpPr>
            <p:spPr>
              <a:xfrm>
                <a:off x="434867" y="3206463"/>
                <a:ext cx="5779198" cy="767474"/>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BD</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3cm</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BE</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BD</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BE</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1cm</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endParaRPr lang="zh-CN" altLang="en-US" dirty="0">
                  <a:solidFill>
                    <a:srgbClr val="FF0000"/>
                  </a:solidFill>
                </a:endParaRPr>
              </a:p>
            </p:txBody>
          </p:sp>
        </mc:Choice>
        <mc:Fallback>
          <p:sp>
            <p:nvSpPr>
              <p:cNvPr id="4" name="文本框 3">
                <a:extLst>
                  <a:ext uri="{FF2B5EF4-FFF2-40B4-BE49-F238E27FC236}">
                    <a16:creationId xmlns:a16="http://schemas.microsoft.com/office/drawing/2014/main" id="{4DBC9ACD-45E5-E3B8-CA3D-3C5175003FFE}"/>
                  </a:ext>
                </a:extLst>
              </p:cNvPr>
              <p:cNvSpPr txBox="1">
                <a:spLocks noRot="1" noChangeAspect="1" noMove="1" noResize="1" noEditPoints="1" noAdjustHandles="1" noChangeArrowheads="1" noChangeShapeType="1" noTextEdit="1"/>
              </p:cNvSpPr>
              <p:nvPr/>
            </p:nvSpPr>
            <p:spPr>
              <a:xfrm>
                <a:off x="434867" y="3206463"/>
                <a:ext cx="5779198" cy="767474"/>
              </a:xfrm>
              <a:prstGeom prst="rect">
                <a:avLst/>
              </a:prstGeom>
              <a:blipFill>
                <a:blip r:embed="rId6"/>
                <a:stretch>
                  <a:fillRect l="-1582" r="-1477" b="-2381"/>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E497DE6E-9674-D527-FA3E-DEAC0B102C8C}"/>
              </a:ext>
            </a:extLst>
          </p:cNvPr>
          <p:cNvSpPr txBox="1"/>
          <p:nvPr/>
        </p:nvSpPr>
        <p:spPr>
          <a:xfrm>
            <a:off x="434867" y="3880325"/>
            <a:ext cx="51521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AE</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BE</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D79BD1CB-69FB-6BB2-0353-0BFA8D6E5A8E}"/>
              </a:ext>
            </a:extLst>
          </p:cNvPr>
          <p:cNvSpPr txBox="1"/>
          <p:nvPr/>
        </p:nvSpPr>
        <p:spPr>
          <a:xfrm>
            <a:off x="434867" y="4355813"/>
            <a:ext cx="48568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②</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当点</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E</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在点</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的左侧时</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如图</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7" name="文本框 6">
            <a:extLst>
              <a:ext uri="{FF2B5EF4-FFF2-40B4-BE49-F238E27FC236}">
                <a16:creationId xmlns:a16="http://schemas.microsoft.com/office/drawing/2014/main" id="{20FA4CB8-1907-2C5D-2BA3-4F698E479890}"/>
              </a:ext>
            </a:extLst>
          </p:cNvPr>
          <p:cNvSpPr txBox="1"/>
          <p:nvPr/>
        </p:nvSpPr>
        <p:spPr>
          <a:xfrm>
            <a:off x="482492" y="4831301"/>
            <a:ext cx="4647311"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AE</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BE</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7AA8AADC-E900-4263-38C1-8ACC23191673}"/>
              </a:ext>
            </a:extLst>
          </p:cNvPr>
          <p:cNvSpPr txBox="1"/>
          <p:nvPr/>
        </p:nvSpPr>
        <p:spPr>
          <a:xfrm>
            <a:off x="434867" y="5306789"/>
            <a:ext cx="4590161"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综上所述</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AE</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的长为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9cm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7cm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pic>
        <p:nvPicPr>
          <p:cNvPr id="15" name="yt_image_14339" title="H_45.36">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rotWithShape="1">
          <a:blip r:embed="rId4" cstate="print"/>
          <a:srcRect l="51731" t="-8181"/>
          <a:stretch/>
        </p:blipFill>
        <p:spPr bwMode="auto">
          <a:xfrm>
            <a:off x="6848845" y="4643075"/>
            <a:ext cx="2150015" cy="6231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339"/>
                                        </p:tgtEl>
                                        <p:attrNameLst>
                                          <p:attrName>style.visibility</p:attrName>
                                        </p:attrNameLst>
                                      </p:cBhvr>
                                      <p:to>
                                        <p:strVal val="visible"/>
                                      </p:to>
                                    </p:set>
                                    <p:animEffect transition="in" filter="blinds(horizontal)">
                                      <p:cBhvr>
                                        <p:cTn id="17" dur="500"/>
                                        <p:tgtEl>
                                          <p:spTgt spid="1433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blinds(horizontal)">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Effect transition="in" filter="blinds(horizontal)">
                                      <p:cBhvr>
                                        <p:cTn id="4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47" name="yt_shape_14347"/>
          <p:cNvSpPr txBox="1"/>
          <p:nvPr/>
        </p:nvSpPr>
        <p:spPr>
          <a:xfrm>
            <a:off x="540000" y="900000"/>
            <a:ext cx="2557431"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0">
                <a:solidFill>
                  <a:srgbClr val="1EE3CF"/>
                </a:solidFill>
                <a:effectLst/>
                <a:latin typeface="Times New Roman" pitchFamily="26"/>
                <a:ea typeface="宋体" pitchFamily="26"/>
              </a:rPr>
              <a:t> </a:t>
            </a:r>
          </a:p>
        </p:txBody>
      </p:sp>
      <p:pic>
        <p:nvPicPr>
          <p:cNvPr id="14346" name="yt_image_14346" title="H_41.85">
            <a:extLst>
              <a:ext uri="">
                <a16:creationId xmlns:a16="http://schemas.microsoft.com/office/drawing/2014/main" xmlns:a14="http://schemas.microsoft.com/office/drawing/2010/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02" cy="53149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4349" name="yt_shape_14349"/>
              <p:cNvSpPr txBox="1"/>
              <p:nvPr/>
            </p:nvSpPr>
            <p:spPr>
              <a:xfrm>
                <a:off x="540119" y="1431377"/>
                <a:ext cx="11492915" cy="4395562"/>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核心素养</a:t>
                </a:r>
                <a:r>
                  <a:rPr lang="zh-CN"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楷体" pitchFamily="24"/>
                  </a:rPr>
                  <a:t>推理能力</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20cm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上一点</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sym typeface="_⨹_1_17b0a"/>
                  </a:rPr>
                  <a:t> </a:t>
                </a:r>
                <a:r>
                  <a:rPr lang="en-US" altLang="zh-CN" sz="1500" b="0" i="1" u="none">
                    <a:solidFill>
                      <a:srgbClr val="000000"/>
                    </a:solidFill>
                    <a:effectLst/>
                    <a:latin typeface="Times New Roman" pitchFamily="24"/>
                    <a:ea typeface="宋体" pitchFamily="24"/>
                  </a:rPr>
                  <a:t/>
                </a:r>
                <a:br>
                  <a:rPr lang="en-US" altLang="zh-CN" sz="1500" b="0" i="1" u="none">
                    <a:solidFill>
                      <a:srgbClr val="000000"/>
                    </a:solidFill>
                    <a:effectLst/>
                    <a:latin typeface="Times New Roman" pitchFamily="24"/>
                    <a:ea typeface="宋体" pitchFamily="24"/>
                  </a:rPr>
                </a:b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分别是线段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的长</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因为点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是线段</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的中点</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AC</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又点</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N</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是线段</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的中点</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NC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BC</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MN</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NC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AC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BC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BC</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AB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m="http://schemas.openxmlformats.org/officeDocument/2006/math" xmlns="">
          <p:sp>
            <p:nvSpPr>
              <p:cNvPr id="14349" name="yt_shape_14349" descr="{&quot;rangeId&quot;:24,&quot;hasSerialNum&quot;:1}"/>
              <p:cNvSpPr txBox="1">
                <a:spLocks noRot="1" noChangeAspect="1" noMove="1" noResize="1" noEditPoints="1" noAdjustHandles="1" noChangeArrowheads="1" noChangeShapeType="1" noTextEdit="1"/>
              </p:cNvSpPr>
              <p:nvPr/>
            </p:nvSpPr>
            <p:spPr>
              <a:xfrm>
                <a:off x="540119" y="1431377"/>
                <a:ext cx="11492915" cy="4395562"/>
              </a:xfrm>
              <a:prstGeom prst="rect">
                <a:avLst/>
              </a:prstGeom>
              <a:blipFill>
                <a:blip r:embed="rId3"/>
                <a:stretch>
                  <a:fillRect l="-1645" t="-1248" b="-1387"/>
                </a:stretch>
              </a:blipFill>
            </p:spPr>
            <p:txBody>
              <a:bodyPr/>
              <a:lstStyle/>
              <a:p>
                <a:r>
                  <a:rPr lang="zh-CN" altLang="en-US">
                    <a:noFill/>
                  </a:rPr>
                  <a:t> </a:t>
                </a:r>
              </a:p>
            </p:txBody>
          </p:sp>
        </mc:Fallback>
      </mc:AlternateContent>
      <p:pic>
        <p:nvPicPr>
          <p:cNvPr id="14353" name="yt_image_14353" title="H_19.8">
            <a:extLst>
              <a:ext uri="">
                <a16:creationId xmlns:a16="http://schemas.microsoft.com/office/drawing/2014/main" xmlns:a14="http://schemas.microsoft.com/office/drawing/2010/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9164831" y="3022479"/>
            <a:ext cx="2487168" cy="25146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40A5D371-48AC-52E9-2AB6-37EA837AABED}"/>
              </a:ext>
            </a:extLst>
          </p:cNvPr>
          <p:cNvSpPr txBox="1"/>
          <p:nvPr/>
        </p:nvSpPr>
        <p:spPr>
          <a:xfrm>
            <a:off x="450108" y="2811035"/>
            <a:ext cx="54331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因为点</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M</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是线段</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40095B04-EDD2-33A8-F952-CBCE073EC9C7}"/>
                  </a:ext>
                </a:extLst>
              </p:cNvPr>
              <p:cNvSpPr txBox="1"/>
              <p:nvPr/>
            </p:nvSpPr>
            <p:spPr>
              <a:xfrm>
                <a:off x="450108" y="3286523"/>
                <a:ext cx="2535936"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所以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MC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 </a:t>
                </a:r>
                <a:endParaRPr lang="zh-CN" altLang="en-US">
                  <a:solidFill>
                    <a:srgbClr val="FF0000"/>
                  </a:solidFill>
                </a:endParaRPr>
              </a:p>
            </p:txBody>
          </p:sp>
        </mc:Choice>
        <mc:Fallback xmlns:a16="http://schemas.microsoft.com/office/drawing/2014/main" xmlns:m="http://schemas.openxmlformats.org/officeDocument/2006/math" xmlns="">
          <p:sp>
            <p:nvSpPr>
              <p:cNvPr id="3" name="文本框 2" descr="{'rangeId': 24, 'hasSerialNum': 1}">
                <a:extLst>
                  <a:ext uri="{FF2B5EF4-FFF2-40B4-BE49-F238E27FC236}">
                    <a16:creationId xmlns:a16="http://schemas.microsoft.com/office/drawing/2014/main" id="{40095B04-EDD2-33A8-F952-CBCE073EC9C7}"/>
                  </a:ext>
                </a:extLst>
              </p:cNvPr>
              <p:cNvSpPr txBox="1">
                <a:spLocks noRot="1" noChangeAspect="1" noMove="1" noResize="1" noEditPoints="1" noAdjustHandles="1" noChangeArrowheads="1" noChangeShapeType="1" noTextEdit="1"/>
              </p:cNvSpPr>
              <p:nvPr/>
            </p:nvSpPr>
            <p:spPr>
              <a:xfrm>
                <a:off x="450108" y="3286523"/>
                <a:ext cx="2535936" cy="765061"/>
              </a:xfrm>
              <a:prstGeom prst="rect">
                <a:avLst/>
              </a:prstGeom>
              <a:blipFill>
                <a:blip r:embed="rId5"/>
                <a:stretch>
                  <a:fillRect l="-3846" r="-721" b="-4762"/>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BC28D0C9-6550-25B2-6ED3-D0ADC1027A30}"/>
              </a:ext>
            </a:extLst>
          </p:cNvPr>
          <p:cNvSpPr txBox="1"/>
          <p:nvPr/>
        </p:nvSpPr>
        <p:spPr>
          <a:xfrm>
            <a:off x="450108" y="3957972"/>
            <a:ext cx="37059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又点</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N</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是线段</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7E25E2DD-4326-5A91-4859-8703F8A3E924}"/>
                  </a:ext>
                </a:extLst>
              </p:cNvPr>
              <p:cNvSpPr txBox="1"/>
              <p:nvPr/>
            </p:nvSpPr>
            <p:spPr>
              <a:xfrm>
                <a:off x="450108" y="4433460"/>
                <a:ext cx="2485136"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所以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NC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BC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 </a:t>
                </a:r>
                <a:endParaRPr lang="zh-CN" altLang="en-US">
                  <a:solidFill>
                    <a:srgbClr val="FF0000"/>
                  </a:solidFill>
                </a:endParaRPr>
              </a:p>
            </p:txBody>
          </p:sp>
        </mc:Choice>
        <mc:Fallback xmlns:a16="http://schemas.microsoft.com/office/drawing/2014/main" xmlns:m="http://schemas.openxmlformats.org/officeDocument/2006/math" xmlns="">
          <p:sp>
            <p:nvSpPr>
              <p:cNvPr id="5" name="文本框 4" descr="{'rangeId': 24, 'hasSerialNum': 1}">
                <a:extLst>
                  <a:ext uri="{FF2B5EF4-FFF2-40B4-BE49-F238E27FC236}">
                    <a16:creationId xmlns:a16="http://schemas.microsoft.com/office/drawing/2014/main" id="{7E25E2DD-4326-5A91-4859-8703F8A3E924}"/>
                  </a:ext>
                </a:extLst>
              </p:cNvPr>
              <p:cNvSpPr txBox="1">
                <a:spLocks noRot="1" noChangeAspect="1" noMove="1" noResize="1" noEditPoints="1" noAdjustHandles="1" noChangeArrowheads="1" noChangeShapeType="1" noTextEdit="1"/>
              </p:cNvSpPr>
              <p:nvPr/>
            </p:nvSpPr>
            <p:spPr>
              <a:xfrm>
                <a:off x="450108" y="4433460"/>
                <a:ext cx="2485136" cy="765061"/>
              </a:xfrm>
              <a:prstGeom prst="rect">
                <a:avLst/>
              </a:prstGeom>
              <a:blipFill>
                <a:blip r:embed="rId6"/>
                <a:stretch>
                  <a:fillRect l="-3922" r="-735" b="-555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70375530-0E28-314A-0250-74B1F9AA52A1}"/>
                  </a:ext>
                </a:extLst>
              </p:cNvPr>
              <p:cNvSpPr txBox="1"/>
              <p:nvPr/>
            </p:nvSpPr>
            <p:spPr>
              <a:xfrm>
                <a:off x="450108" y="5104909"/>
                <a:ext cx="11176698" cy="72632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所以</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MN</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MC</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NC</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AC</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BC</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AC</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BC</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AB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20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10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cm</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endParaRPr lang="zh-CN" altLang="en-US" dirty="0">
                  <a:solidFill>
                    <a:srgbClr val="FF0000"/>
                  </a:solidFill>
                </a:endParaRPr>
              </a:p>
            </p:txBody>
          </p:sp>
        </mc:Choice>
        <mc:Fallback xmlns:a16="http://schemas.microsoft.com/office/drawing/2014/main" xmlns:m="http://schemas.openxmlformats.org/officeDocument/2006/math" xmlns="">
          <p:sp>
            <p:nvSpPr>
              <p:cNvPr id="6" name="文本框 5" descr="{'rangeId': 24, 'hasSerialNum': 1}">
                <a:extLst>
                  <a:ext uri="{FF2B5EF4-FFF2-40B4-BE49-F238E27FC236}">
                    <a16:creationId xmlns:a16="http://schemas.microsoft.com/office/drawing/2014/main" id="{70375530-0E28-314A-0250-74B1F9AA52A1}"/>
                  </a:ext>
                </a:extLst>
              </p:cNvPr>
              <p:cNvSpPr txBox="1">
                <a:spLocks noRot="1" noChangeAspect="1" noMove="1" noResize="1" noEditPoints="1" noAdjustHandles="1" noChangeArrowheads="1" noChangeShapeType="1" noTextEdit="1"/>
              </p:cNvSpPr>
              <p:nvPr/>
            </p:nvSpPr>
            <p:spPr>
              <a:xfrm>
                <a:off x="450108" y="5104909"/>
                <a:ext cx="11176698" cy="726326"/>
              </a:xfrm>
              <a:prstGeom prst="rect">
                <a:avLst/>
              </a:prstGeom>
              <a:blipFill>
                <a:blip r:embed="rId7"/>
                <a:stretch>
                  <a:fillRect l="-873" r="-764" b="-833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355" name="yt_shape_14355"/>
              <p:cNvSpPr txBox="1"/>
              <p:nvPr/>
            </p:nvSpPr>
            <p:spPr>
              <a:xfrm>
                <a:off x="540119" y="900000"/>
                <a:ext cx="11492915" cy="2530436"/>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根据</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中的计算过程和结果</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设</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其他条件不变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你能猜出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1_deab3"/>
                  </a:rPr>
                  <a:t>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长度吗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请用一句简洁的话表达你发现的规律</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MN</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规律</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sym typeface="_⨹_32_f09ab"/>
                  </a:rPr>
                  <a:t>线段上任意一点分线段所得的两条线段中点之间的距离等于原线段长的一</a:t>
                </a:r>
                <a:r>
                  <a:rPr lang="zh-CN" altLang="zh-CN" sz="2400" b="0" i="0" u="none">
                    <a:solidFill>
                      <a:srgbClr val="FF0000">
                        <a:alpha val="0"/>
                      </a:srgbClr>
                    </a:solidFill>
                    <a:effectLst/>
                    <a:latin typeface="Times New Roman" pitchFamily="24"/>
                    <a:ea typeface="楷体" pitchFamily="24"/>
                  </a:rPr>
                  <a:t/>
                </a:r>
                <a:br>
                  <a:rPr lang="zh-CN" altLang="zh-CN" sz="2400" b="0" i="0" u="none">
                    <a:solidFill>
                      <a:srgbClr val="FF0000">
                        <a:alpha val="0"/>
                      </a:srgbClr>
                    </a:solidFill>
                    <a:effectLst/>
                    <a:latin typeface="Times New Roman" pitchFamily="24"/>
                    <a:ea typeface="楷体" pitchFamily="24"/>
                  </a:rPr>
                </a:br>
                <a:r>
                  <a:rPr lang="zh-CN" altLang="zh-CN" sz="2400" b="0" i="0" u="none">
                    <a:solidFill>
                      <a:srgbClr val="FF0000">
                        <a:alpha val="0"/>
                      </a:srgbClr>
                    </a:solidFill>
                    <a:effectLst/>
                    <a:latin typeface="Times New Roman" pitchFamily="24"/>
                    <a:ea typeface="楷体" pitchFamily="24"/>
                  </a:rPr>
                  <a:t>半</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4355" name="yt_shape_14355" descr="{&quot;rangeId&quot;:25}"/>
              <p:cNvSpPr txBox="1">
                <a:spLocks noRot="1" noChangeAspect="1" noMove="1" noResize="1" noEditPoints="1" noAdjustHandles="1" noChangeArrowheads="1" noChangeShapeType="1" noTextEdit="1"/>
              </p:cNvSpPr>
              <p:nvPr/>
            </p:nvSpPr>
            <p:spPr>
              <a:xfrm>
                <a:off x="540119" y="900000"/>
                <a:ext cx="11492915" cy="2530436"/>
              </a:xfrm>
              <a:prstGeom prst="rect">
                <a:avLst/>
              </a:prstGeom>
              <a:blipFill>
                <a:blip r:embed="rId2"/>
                <a:stretch>
                  <a:fillRect l="-1645" t="-2169" b="-6265"/>
                </a:stretch>
              </a:blipFill>
            </p:spPr>
            <p:txBody>
              <a:bodyPr/>
              <a:lstStyle/>
              <a:p>
                <a:r>
                  <a:rPr lang="zh-CN" altLang="en-US">
                    <a:noFill/>
                  </a:rPr>
                  <a:t> </a:t>
                </a:r>
              </a:p>
            </p:txBody>
          </p:sp>
        </mc:Fallback>
      </mc:AlternateContent>
      <p:pic>
        <p:nvPicPr>
          <p:cNvPr id="14358" name="yt_image_14358" title="H_19.8">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9164831" y="1995319"/>
            <a:ext cx="2487168" cy="25146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F1F059D3-6DCF-8A64-05D3-F5363215BF2D}"/>
                  </a:ext>
                </a:extLst>
              </p:cNvPr>
              <p:cNvSpPr txBox="1"/>
              <p:nvPr/>
            </p:nvSpPr>
            <p:spPr>
              <a:xfrm>
                <a:off x="450108" y="1804170"/>
                <a:ext cx="2985199"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MN</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2" name="文本框 1" descr="{'rangeId': 25}">
                <a:extLst>
                  <a:ext uri="{FF2B5EF4-FFF2-40B4-BE49-F238E27FC236}">
                    <a16:creationId xmlns:a16="http://schemas.microsoft.com/office/drawing/2014/main" id="{F1F059D3-6DCF-8A64-05D3-F5363215BF2D}"/>
                  </a:ext>
                </a:extLst>
              </p:cNvPr>
              <p:cNvSpPr txBox="1">
                <a:spLocks noRot="1" noChangeAspect="1" noMove="1" noResize="1" noEditPoints="1" noAdjustHandles="1" noChangeArrowheads="1" noChangeShapeType="1" noTextEdit="1"/>
              </p:cNvSpPr>
              <p:nvPr/>
            </p:nvSpPr>
            <p:spPr>
              <a:xfrm>
                <a:off x="450108" y="1804170"/>
                <a:ext cx="2985199" cy="765061"/>
              </a:xfrm>
              <a:prstGeom prst="rect">
                <a:avLst/>
              </a:prstGeom>
              <a:blipFill>
                <a:blip r:embed="rId4"/>
                <a:stretch>
                  <a:fillRect l="-3265" r="-3061" b="-5600"/>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540DAF4A-90F5-A2AD-8C8C-DE9ABB3D2604}"/>
              </a:ext>
            </a:extLst>
          </p:cNvPr>
          <p:cNvSpPr txBox="1"/>
          <p:nvPr/>
        </p:nvSpPr>
        <p:spPr>
          <a:xfrm>
            <a:off x="450107" y="2475619"/>
            <a:ext cx="11201891" cy="569100"/>
          </a:xfrm>
          <a:prstGeom prst="rect">
            <a:avLst/>
          </a:prstGeom>
          <a:noFill/>
        </p:spPr>
        <p:txBody>
          <a:bodyPr vert="horz" wrap="none" rtlCol="0">
            <a:noAutofit/>
          </a:bodyPr>
          <a:lstStyle/>
          <a:p>
            <a:pPr lvl="0">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规律</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sym typeface="_⨹_32_f09ab"/>
              </a:rPr>
              <a:t>线段上任意一点分线段所得的两条线段中点之间的距离等于原线段长的</a:t>
            </a:r>
            <a:r>
              <a:rPr kumimoji="0" lang="zh-CN" altLang="zh-CN" sz="2400" b="0" i="0" strike="noStrike" kern="1200" cap="none" spc="0" normalizeH="0" baseline="0" noProof="0" dirty="0" smtClean="0">
                <a:ln>
                  <a:noFill/>
                </a:ln>
                <a:solidFill>
                  <a:srgbClr val="FF0000"/>
                </a:solidFill>
                <a:effectLst/>
                <a:uLnTx/>
                <a:uFillTx/>
                <a:latin typeface="Times New Roman" pitchFamily="24"/>
                <a:ea typeface="楷体" pitchFamily="24"/>
                <a:cs typeface="+mn-cs"/>
                <a:sym typeface="_⨹_32_f09ab"/>
              </a:rPr>
              <a:t>一</a:t>
            </a:r>
            <a:r>
              <a:rPr lang="zh-CN" altLang="zh-CN" sz="2400" dirty="0">
                <a:solidFill>
                  <a:srgbClr val="FF0000"/>
                </a:solidFill>
                <a:latin typeface="Times New Roman" pitchFamily="24"/>
                <a:ea typeface="楷体" pitchFamily="24"/>
              </a:rPr>
              <a:t>半</a:t>
            </a:r>
            <a:r>
              <a:rPr lang="en-US" altLang="zh-CN" sz="2400" dirty="0" smtClean="0">
                <a:solidFill>
                  <a:srgbClr val="FF0000"/>
                </a:solidFill>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
            </a:r>
            <a:b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b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p:cNvSpPr txBox="1"/>
          <p:nvPr/>
        </p:nvSpPr>
        <p:spPr>
          <a:xfrm>
            <a:off x="558139" y="1019330"/>
            <a:ext cx="11162805" cy="4708981"/>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a:t>
            </a:r>
            <a:r>
              <a:rPr kumimoji="0" lang="zh-CN" altLang="en-US" sz="20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71" name="yt_shape_14271"/>
          <p:cNvSpPr txBox="1"/>
          <p:nvPr/>
        </p:nvSpPr>
        <p:spPr>
          <a:xfrm>
            <a:off x="540000" y="900000"/>
            <a:ext cx="1308050"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p>
        </p:txBody>
      </p:sp>
      <p:pic>
        <p:nvPicPr>
          <p:cNvPr id="14272" name="yt_image_14272" title="H_22.41">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677536" y="1531667"/>
            <a:ext cx="2836926" cy="284607"/>
          </a:xfrm>
          <a:prstGeom prst="rect">
            <a:avLst/>
          </a:prstGeom>
          <a:noFill/>
          <a:extLst>
            <a:ext uri="{909E8E84-426E-40DD-AFC4-6F175D3DCCD1}">
              <a14:hiddenFill xmlns:a14="http://schemas.microsoft.com/office/drawing/2010/main">
                <a:solidFill>
                  <a:srgbClr val="FFFFFF"/>
                </a:solidFill>
              </a14:hiddenFill>
            </a:ext>
          </a:extLst>
        </p:spPr>
      </p:pic>
      <p:sp>
        <p:nvSpPr>
          <p:cNvPr id="14274" name="yt_shape_14274"/>
          <p:cNvSpPr txBox="1"/>
          <p:nvPr/>
        </p:nvSpPr>
        <p:spPr>
          <a:xfrm>
            <a:off x="540000" y="1866999"/>
            <a:ext cx="9675726" cy="1388778"/>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5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3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5D4A7D2B-F84F-2112-6D05-8FC20BB7C678}"/>
              </a:ext>
            </a:extLst>
          </p:cNvPr>
          <p:cNvSpPr txBox="1"/>
          <p:nvPr/>
        </p:nvSpPr>
        <p:spPr>
          <a:xfrm>
            <a:off x="3142389" y="1820193"/>
            <a:ext cx="938911"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BD</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B9F9DD65-09BF-65BC-57D2-D39D9FBFBAE0}"/>
              </a:ext>
            </a:extLst>
          </p:cNvPr>
          <p:cNvSpPr txBox="1"/>
          <p:nvPr/>
        </p:nvSpPr>
        <p:spPr>
          <a:xfrm>
            <a:off x="5347427" y="1820193"/>
            <a:ext cx="95637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CD</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2558D64A-01C3-A5B0-8F84-06C3D0A9071A}"/>
              </a:ext>
            </a:extLst>
          </p:cNvPr>
          <p:cNvSpPr txBox="1"/>
          <p:nvPr/>
        </p:nvSpPr>
        <p:spPr>
          <a:xfrm>
            <a:off x="6780939" y="1820193"/>
            <a:ext cx="903986"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AB</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08E593A4-F7BE-F8AE-6ED1-B1B421E94FB4}"/>
              </a:ext>
            </a:extLst>
          </p:cNvPr>
          <p:cNvSpPr txBox="1"/>
          <p:nvPr/>
        </p:nvSpPr>
        <p:spPr>
          <a:xfrm>
            <a:off x="8951051" y="1820193"/>
            <a:ext cx="95637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CD</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DBCAA190-9111-C9F6-6AF2-CBD19F030E17}"/>
              </a:ext>
            </a:extLst>
          </p:cNvPr>
          <p:cNvSpPr txBox="1"/>
          <p:nvPr/>
        </p:nvSpPr>
        <p:spPr>
          <a:xfrm>
            <a:off x="3142389" y="2295681"/>
            <a:ext cx="938911"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BD</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ED6A48B2-2A4F-7BCB-986F-C69C034E9A70}"/>
              </a:ext>
            </a:extLst>
          </p:cNvPr>
          <p:cNvSpPr txBox="1"/>
          <p:nvPr/>
        </p:nvSpPr>
        <p:spPr>
          <a:xfrm>
            <a:off x="5347427" y="2295681"/>
            <a:ext cx="921449"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BC</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8" name="文本框 7">
            <a:extLst>
              <a:ext uri="{FF2B5EF4-FFF2-40B4-BE49-F238E27FC236}">
                <a16:creationId xmlns:a16="http://schemas.microsoft.com/office/drawing/2014/main" id="{B2752DC8-D864-2DE6-FFAF-3D1DED77699F}"/>
              </a:ext>
            </a:extLst>
          </p:cNvPr>
          <p:cNvSpPr txBox="1"/>
          <p:nvPr/>
        </p:nvSpPr>
        <p:spPr>
          <a:xfrm>
            <a:off x="6746014" y="2295681"/>
            <a:ext cx="938911"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AD</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9" name="文本框 8">
            <a:extLst>
              <a:ext uri="{FF2B5EF4-FFF2-40B4-BE49-F238E27FC236}">
                <a16:creationId xmlns:a16="http://schemas.microsoft.com/office/drawing/2014/main" id="{9F973DD0-386C-2866-C34B-49AF24D3B790}"/>
              </a:ext>
            </a:extLst>
          </p:cNvPr>
          <p:cNvSpPr txBox="1"/>
          <p:nvPr/>
        </p:nvSpPr>
        <p:spPr>
          <a:xfrm>
            <a:off x="8951051" y="2295681"/>
            <a:ext cx="95637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CD</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10" name="文本框 9">
            <a:extLst>
              <a:ext uri="{FF2B5EF4-FFF2-40B4-BE49-F238E27FC236}">
                <a16:creationId xmlns:a16="http://schemas.microsoft.com/office/drawing/2014/main" id="{AC567923-EB23-85E3-5D75-A8EE5561566F}"/>
              </a:ext>
            </a:extLst>
          </p:cNvPr>
          <p:cNvSpPr txBox="1"/>
          <p:nvPr/>
        </p:nvSpPr>
        <p:spPr>
          <a:xfrm>
            <a:off x="3966302" y="2771169"/>
            <a:ext cx="921449"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BC</a:t>
            </a:r>
            <a:r>
              <a:rPr kumimoji="0" lang="en-US" altLang="zh-CN" sz="15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77" name="yt_shape_14277"/>
          <p:cNvSpPr txBox="1"/>
          <p:nvPr/>
        </p:nvSpPr>
        <p:spPr>
          <a:xfrm>
            <a:off x="540000" y="900000"/>
            <a:ext cx="4275209"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用尺规作线段的和差</a:t>
            </a:r>
          </a:p>
        </p:txBody>
      </p:sp>
      <p:sp>
        <p:nvSpPr>
          <p:cNvPr id="14278" name="yt_shape_14278"/>
          <p:cNvSpPr txBox="1"/>
          <p:nvPr/>
        </p:nvSpPr>
        <p:spPr>
          <a:xfrm>
            <a:off x="540119" y="1389434"/>
            <a:ext cx="11492915" cy="89216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作一条线段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使它等于</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不写作法</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d1c8a"/>
              </a:rPr>
              <a:t>保留作图</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痕迹</a:t>
            </a:r>
            <a:r>
              <a:rPr lang="zh-CN" altLang="zh-CN" sz="2400" b="0" i="0" u="none">
                <a:solidFill>
                  <a:srgbClr val="000000"/>
                </a:solidFill>
                <a:effectLst/>
                <a:latin typeface="宋体" pitchFamily="24"/>
                <a:ea typeface="宋体" pitchFamily="24"/>
              </a:rPr>
              <a:t>）</a:t>
            </a:r>
          </a:p>
        </p:txBody>
      </p:sp>
      <p:pic>
        <p:nvPicPr>
          <p:cNvPr id="14279" name="yt_image_14279">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505068" y="2484753"/>
            <a:ext cx="1181862" cy="580644"/>
          </a:xfrm>
          <a:prstGeom prst="rect">
            <a:avLst/>
          </a:prstGeom>
          <a:noFill/>
          <a:extLst>
            <a:ext uri="{909E8E84-426E-40DD-AFC4-6F175D3DCCD1}">
              <a14:hiddenFill xmlns:a14="http://schemas.microsoft.com/office/drawing/2010/main">
                <a:solidFill>
                  <a:srgbClr val="FFFFFF"/>
                </a:solidFill>
              </a14:hiddenFill>
            </a:ext>
          </a:extLst>
        </p:spPr>
      </p:pic>
      <p:sp>
        <p:nvSpPr>
          <p:cNvPr id="14281" name="yt_shape_14281"/>
          <p:cNvSpPr txBox="1"/>
          <p:nvPr/>
        </p:nvSpPr>
        <p:spPr>
          <a:xfrm>
            <a:off x="540000" y="3116057"/>
            <a:ext cx="4045979"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线段</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AD</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即为所求</a:t>
            </a:r>
            <a:r>
              <a:rPr lang="en-US" altLang="zh-CN" sz="2400" b="0" i="0" u="none">
                <a:solidFill>
                  <a:srgbClr val="FF0000">
                    <a:alpha val="0"/>
                  </a:srgbClr>
                </a:solidFill>
                <a:effectLst/>
                <a:latin typeface="宋体" pitchFamily="24"/>
                <a:ea typeface="宋体" pitchFamily="24"/>
              </a:rPr>
              <a:t>.</a:t>
            </a:r>
          </a:p>
        </p:txBody>
      </p:sp>
      <p:sp>
        <p:nvSpPr>
          <p:cNvPr id="14283" name="yt_shape_14283"/>
          <p:cNvSpPr txBox="1"/>
          <p:nvPr/>
        </p:nvSpPr>
        <p:spPr>
          <a:xfrm>
            <a:off x="540000" y="3747724"/>
            <a:ext cx="2507353" cy="558294"/>
          </a:xfrm>
          <a:prstGeom prst="rect">
            <a:avLst/>
          </a:prstGeom>
        </p:spPr>
        <p:txBody>
          <a:bodyPr vert="horz" wrap="none" lIns="0" tIns="0" rIns="0" bIns="0" rtlCol="0">
            <a:noAutofit/>
          </a:bodyPr>
          <a:lstStyle/>
          <a:p>
            <a:pPr algn="l" eaLnBrk="1" latinLnBrk="0" hangingPunct="0">
              <a:lnSpc>
                <a:spcPct val="129999"/>
              </a:lnSpc>
            </a:pPr>
            <a:r>
              <a:rPr lang="en-US" altLang="zh-CN" sz="3100" b="0" i="0" u="none" spc="-3100">
                <a:solidFill>
                  <a:srgbClr val="1EE3CF"/>
                </a:solidFill>
                <a:effectLst/>
                <a:latin typeface="Times New Roman" pitchFamily="31"/>
                <a:ea typeface="宋体" pitchFamily="31"/>
              </a:rPr>
              <a:t> </a:t>
            </a:r>
            <a:r>
              <a:rPr lang="en-US" altLang="zh-CN" sz="3100" b="0" i="0" u="none" spc="18777">
                <a:solidFill>
                  <a:srgbClr val="1EE3CF"/>
                </a:solidFill>
                <a:effectLst/>
                <a:latin typeface="Times New Roman" pitchFamily="31"/>
                <a:ea typeface="宋体" pitchFamily="31"/>
              </a:rPr>
              <a:t> </a:t>
            </a:r>
          </a:p>
        </p:txBody>
      </p:sp>
      <p:pic>
        <p:nvPicPr>
          <p:cNvPr id="14282" name="yt_image_1428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3047353" y="3634040"/>
            <a:ext cx="2482596" cy="619506"/>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1657547701">
            <a:extLst>
              <a:ext uri="{FF2B5EF4-FFF2-40B4-BE49-F238E27FC236}">
                <a16:creationId xmlns:a16="http://schemas.microsoft.com/office/drawing/2014/main" id="{FFA81973-0F94-62BA-F172-4A4EEFAC1E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2" name="文本框 1">
            <a:extLst>
              <a:ext uri="{FF2B5EF4-FFF2-40B4-BE49-F238E27FC236}">
                <a16:creationId xmlns:a16="http://schemas.microsoft.com/office/drawing/2014/main" id="{D3665DEC-1900-DEB4-9841-22E0CA299ED2}"/>
              </a:ext>
            </a:extLst>
          </p:cNvPr>
          <p:cNvSpPr txBox="1"/>
          <p:nvPr/>
        </p:nvSpPr>
        <p:spPr>
          <a:xfrm>
            <a:off x="449989" y="3069251"/>
            <a:ext cx="418693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如图</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线段</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AD</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即为所求</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282"/>
                                        </p:tgtEl>
                                        <p:attrNameLst>
                                          <p:attrName>style.visibility</p:attrName>
                                        </p:attrNameLst>
                                      </p:cBhvr>
                                      <p:to>
                                        <p:strVal val="visible"/>
                                      </p:to>
                                    </p:set>
                                    <p:animEffect transition="in" filter="blinds(horizontal)">
                                      <p:cBhvr>
                                        <p:cTn id="12" dur="500"/>
                                        <p:tgtEl>
                                          <p:spTgt spid="14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85" name="yt_shape_14285"/>
          <p:cNvSpPr txBox="1"/>
          <p:nvPr/>
        </p:nvSpPr>
        <p:spPr>
          <a:xfrm>
            <a:off x="540000" y="900000"/>
            <a:ext cx="4275209"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线段的中点及等分点</a:t>
            </a:r>
          </a:p>
        </p:txBody>
      </p:sp>
      <mc:AlternateContent xmlns:mc="http://schemas.openxmlformats.org/markup-compatibility/2006" xmlns:a14="http://schemas.microsoft.com/office/drawing/2010/main">
        <mc:Choice Requires="a14">
          <p:sp>
            <p:nvSpPr>
              <p:cNvPr id="14286" name="yt_shape_14286"/>
              <p:cNvSpPr txBox="1"/>
              <p:nvPr/>
            </p:nvSpPr>
            <p:spPr>
              <a:xfrm>
                <a:off x="540119" y="1389434"/>
                <a:ext cx="11111999" cy="1106521"/>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有下列关系式</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①</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②</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③</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sym typeface="_⨹_1_47350"/>
                  </a:rPr>
                  <a:t>；</a:t>
                </a:r>
                <a:r>
                  <a:rPr lang="zh-CN" altLang="zh-CN" sz="2400" b="0" i="0" u="none">
                    <a:solidFill>
                      <a:srgbClr val="000000"/>
                    </a:solidFill>
                    <a:effectLst/>
                    <a:latin typeface="宋体" pitchFamily="24"/>
                    <a:ea typeface="宋体" pitchFamily="24"/>
                  </a:rPr>
                  <a:t/>
                </a:r>
                <a:br>
                  <a:rPr lang="zh-CN" altLang="zh-CN" sz="2400" b="0" i="0" u="none">
                    <a:solidFill>
                      <a:srgbClr val="000000"/>
                    </a:solidFill>
                    <a:effectLst/>
                    <a:latin typeface="宋体" pitchFamily="24"/>
                    <a:ea typeface="宋体" pitchFamily="24"/>
                  </a:rPr>
                </a:br>
                <a:r>
                  <a:rPr lang="en-US" altLang="zh-CN" sz="2400" b="0" i="0" u="none">
                    <a:solidFill>
                      <a:srgbClr val="000000"/>
                    </a:solidFill>
                    <a:effectLst/>
                    <a:latin typeface="宋体" pitchFamily="24"/>
                    <a:ea typeface="宋体" pitchFamily="24"/>
                  </a:rPr>
                  <a:t>④</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其中能表示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的中点的有</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Choice>
        <mc:Fallback xmlns:a16="http://schemas.microsoft.com/office/drawing/2014/main" xmlns:p14="http://schemas.microsoft.com/office/powerpoint/2010/main" xmlns:m="http://schemas.openxmlformats.org/officeDocument/2006/math" xmlns="">
          <p:sp>
            <p:nvSpPr>
              <p:cNvPr id="14286" name="yt_shape_14286" descr="{&quot;rangeId&quot;:7,&quot;hasSerialNum&quot;:1,&quot;mathAnswerShape&quot;:1}"/>
              <p:cNvSpPr txBox="1">
                <a:spLocks noRot="1" noChangeAspect="1" noMove="1" noResize="1" noEditPoints="1" noAdjustHandles="1" noChangeArrowheads="1" noChangeShapeType="1" noTextEdit="1"/>
              </p:cNvSpPr>
              <p:nvPr/>
            </p:nvSpPr>
            <p:spPr>
              <a:xfrm>
                <a:off x="540119" y="1389434"/>
                <a:ext cx="11111999" cy="1106521"/>
              </a:xfrm>
              <a:prstGeom prst="rect">
                <a:avLst/>
              </a:prstGeom>
              <a:blipFill>
                <a:blip r:embed="rId2"/>
                <a:stretch>
                  <a:fillRect l="-1701" r="-988" b="-16575"/>
                </a:stretch>
              </a:blipFill>
            </p:spPr>
            <p:txBody>
              <a:bodyPr/>
              <a:lstStyle/>
              <a:p>
                <a:r>
                  <a:rPr lang="zh-CN" altLang="en-US">
                    <a:noFill/>
                  </a:rPr>
                  <a:t> </a:t>
                </a:r>
              </a:p>
            </p:txBody>
          </p:sp>
        </mc:Fallback>
      </mc:AlternateContent>
      <p:graphicFrame>
        <p:nvGraphicFramePr>
          <p:cNvPr id="14288" name="yt_table_14288"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72093511"/>
              </p:ext>
            </p:extLst>
          </p:nvPr>
        </p:nvGraphicFramePr>
        <p:xfrm>
          <a:off x="540056" y="2546743"/>
          <a:ext cx="8724266" cy="475488"/>
        </p:xfrm>
        <a:graphic>
          <a:graphicData uri="http://schemas.openxmlformats.org/drawingml/2006/table">
            <a:tbl>
              <a:tblPr/>
              <a:tblGrid>
                <a:gridCol w="2422843">
                  <a:extLst>
                    <a:ext uri="{9D8B030D-6E8A-4147-A177-3AD203B41FA5}">
                      <a16:colId xmlns:a16="http://schemas.microsoft.com/office/drawing/2014/main" val="10791"/>
                    </a:ext>
                  </a:extLst>
                </a:gridCol>
                <a:gridCol w="2405380">
                  <a:extLst>
                    <a:ext uri="{9D8B030D-6E8A-4147-A177-3AD203B41FA5}">
                      <a16:colId xmlns:a16="http://schemas.microsoft.com/office/drawing/2014/main" val="10792"/>
                    </a:ext>
                  </a:extLst>
                </a:gridCol>
                <a:gridCol w="2405380">
                  <a:extLst>
                    <a:ext uri="{9D8B030D-6E8A-4147-A177-3AD203B41FA5}">
                      <a16:colId xmlns:a16="http://schemas.microsoft.com/office/drawing/2014/main" val="10793"/>
                    </a:ext>
                  </a:extLst>
                </a:gridCol>
                <a:gridCol w="1490663">
                  <a:extLst>
                    <a:ext uri="{9D8B030D-6E8A-4147-A177-3AD203B41FA5}">
                      <a16:colId xmlns:a16="http://schemas.microsoft.com/office/drawing/2014/main" val="10794"/>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4</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1"/>
                  </a:ext>
                </a:extLst>
              </a:tr>
            </a:tbl>
          </a:graphicData>
        </a:graphic>
      </p:graphicFrame>
      <p:sp>
        <p:nvSpPr>
          <p:cNvPr id="14290" name="yt_shape_14290"/>
          <p:cNvSpPr txBox="1"/>
          <p:nvPr/>
        </p:nvSpPr>
        <p:spPr>
          <a:xfrm>
            <a:off x="540119" y="3072914"/>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图中所有线段长度之和为</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3_5206a"/>
              </a:rPr>
              <a:t>的长是</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292" name="yt_table_14292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41361639"/>
              </p:ext>
            </p:extLst>
          </p:nvPr>
        </p:nvGraphicFramePr>
        <p:xfrm>
          <a:off x="540056" y="4032349"/>
          <a:ext cx="8419466" cy="475488"/>
        </p:xfrm>
        <a:graphic>
          <a:graphicData uri="http://schemas.openxmlformats.org/drawingml/2006/table">
            <a:tbl>
              <a:tblPr/>
              <a:tblGrid>
                <a:gridCol w="2422843">
                  <a:extLst>
                    <a:ext uri="{9D8B030D-6E8A-4147-A177-3AD203B41FA5}">
                      <a16:colId xmlns:a16="http://schemas.microsoft.com/office/drawing/2014/main" val="10795"/>
                    </a:ext>
                  </a:extLst>
                </a:gridCol>
                <a:gridCol w="2405380">
                  <a:extLst>
                    <a:ext uri="{9D8B030D-6E8A-4147-A177-3AD203B41FA5}">
                      <a16:colId xmlns:a16="http://schemas.microsoft.com/office/drawing/2014/main" val="10796"/>
                    </a:ext>
                  </a:extLst>
                </a:gridCol>
                <a:gridCol w="2405380">
                  <a:extLst>
                    <a:ext uri="{9D8B030D-6E8A-4147-A177-3AD203B41FA5}">
                      <a16:colId xmlns:a16="http://schemas.microsoft.com/office/drawing/2014/main" val="10797"/>
                    </a:ext>
                  </a:extLst>
                </a:gridCol>
                <a:gridCol w="1185863">
                  <a:extLst>
                    <a:ext uri="{9D8B030D-6E8A-4147-A177-3AD203B41FA5}">
                      <a16:colId xmlns:a16="http://schemas.microsoft.com/office/drawing/2014/main" val="10798"/>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5</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4</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2"/>
                  </a:ext>
                </a:extLst>
              </a:tr>
            </a:tbl>
          </a:graphicData>
        </a:graphic>
      </p:graphicFrame>
      <p:pic>
        <p:nvPicPr>
          <p:cNvPr id="14291" name="yt_image_14291_skip" title="H_23.76">
            <a:extLst>
              <a:ext uri="">
                <a16:creationId xmlns:a16="http://schemas.microsoft.com/office/drawing/2014/main" xmlns:p14="http://schemas.microsoft.com/office/powerpoint/2010/main" xmlns:a14="http://schemas.microsoft.com/office/drawing/2010/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8439503" y="4032349"/>
            <a:ext cx="3210687" cy="301752"/>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1657547763">
            <a:extLst>
              <a:ext uri="{FF2B5EF4-FFF2-40B4-BE49-F238E27FC236}">
                <a16:creationId xmlns:a16="http://schemas.microsoft.com/office/drawing/2014/main" id="{B060968D-0F73-7740-82BD-C70BB21250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2" name="文本框 1">
            <a:extLst>
              <a:ext uri="{FF2B5EF4-FFF2-40B4-BE49-F238E27FC236}">
                <a16:creationId xmlns:a16="http://schemas.microsoft.com/office/drawing/2014/main" id="{AE26A160-E4A6-425B-7540-303C9F25467F}"/>
              </a:ext>
            </a:extLst>
          </p:cNvPr>
          <p:cNvSpPr txBox="1"/>
          <p:nvPr/>
        </p:nvSpPr>
        <p:spPr>
          <a:xfrm>
            <a:off x="8365382" y="201407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B6851D02-78F7-D3F4-7450-0CC9F260915F}"/>
              </a:ext>
            </a:extLst>
          </p:cNvPr>
          <p:cNvSpPr txBox="1"/>
          <p:nvPr/>
        </p:nvSpPr>
        <p:spPr>
          <a:xfrm>
            <a:off x="1059708" y="350159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294" name="yt_shape_14294"/>
              <p:cNvSpPr txBox="1"/>
              <p:nvPr/>
            </p:nvSpPr>
            <p:spPr>
              <a:xfrm>
                <a:off x="540120" y="900000"/>
                <a:ext cx="11111999" cy="1106521"/>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3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3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900" u="sng">
                    <a:solidFill>
                      <a:srgbClr val="000000"/>
                    </a:solidFill>
                    <a:uFill>
                      <a:solidFill>
                        <a:srgbClr val="000000"/>
                      </a:solidFill>
                    </a:uFill>
                    <a:latin typeface="Times New Roman"/>
                  </a:rPr>
                  <a:t> </a:t>
                </a:r>
                <a:r>
                  <a:rPr sz="100" spc="-100">
                    <a:latin typeface="Times New Roman"/>
                  </a:rPr>
                  <a:t>⁠</a:t>
                </a:r>
                <a:r>
                  <a:rPr lang="zh-CN" altLang="zh-CN" sz="100" b="0" i="0" spc="-100">
                    <a:solidFill>
                      <a:srgbClr val="000000"/>
                    </a:solidFill>
                    <a:effectLst/>
                    <a:latin typeface="Times New Roman" pitchFamily="24"/>
                    <a:ea typeface="宋体" pitchFamily="24"/>
                  </a:rPr>
                  <a:t/>
                </a:r>
                <a:br>
                  <a:rPr lang="zh-CN" altLang="zh-CN" sz="100" b="0" i="0" spc="-100">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1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mc:Choice>
        <mc:Fallback xmlns:a16="http://schemas.microsoft.com/office/drawing/2014/main" xmlns="">
          <p:sp>
            <p:nvSpPr>
              <p:cNvPr id="14294" name="yt_shape_14294"/>
              <p:cNvSpPr txBox="1">
                <a:spLocks noRot="1" noChangeAspect="1" noMove="1" noResize="1" noEditPoints="1" noAdjustHandles="1" noChangeArrowheads="1" noChangeShapeType="1" noTextEdit="1"/>
              </p:cNvSpPr>
              <p:nvPr/>
            </p:nvSpPr>
            <p:spPr>
              <a:xfrm>
                <a:off x="540120" y="900000"/>
                <a:ext cx="11111999" cy="1106521"/>
              </a:xfrm>
              <a:prstGeom prst="rect">
                <a:avLst/>
              </a:prstGeom>
              <a:blipFill>
                <a:blip r:embed="rId2"/>
                <a:stretch>
                  <a:fillRect l="-1701" b="-16575"/>
                </a:stretch>
              </a:blipFill>
            </p:spPr>
            <p:txBody>
              <a:bodyPr/>
              <a:lstStyle/>
              <a:p>
                <a:r>
                  <a:rPr lang="zh-CN" altLang="en-US">
                    <a:noFill/>
                  </a:rPr>
                  <a:t> </a:t>
                </a:r>
              </a:p>
            </p:txBody>
          </p:sp>
        </mc:Fallback>
      </mc:AlternateContent>
      <p:pic>
        <p:nvPicPr>
          <p:cNvPr id="14296" name="yt_image_14296" title="H_21.96">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4813553" y="2209673"/>
            <a:ext cx="2564892" cy="278892"/>
          </a:xfrm>
          <a:prstGeom prst="rect">
            <a:avLst/>
          </a:prstGeom>
          <a:noFill/>
          <a:extLst>
            <a:ext uri="{909E8E84-426E-40DD-AFC4-6F175D3DCCD1}">
              <a14:hiddenFill xmlns:a14="http://schemas.microsoft.com/office/drawing/2010/main">
                <a:solidFill>
                  <a:srgbClr val="FFFFFF"/>
                </a:solidFill>
              </a14:hiddenFill>
            </a:ext>
          </a:extLst>
        </p:spPr>
      </p:pic>
      <p:sp>
        <p:nvSpPr>
          <p:cNvPr id="14298" name="yt_shape_14298"/>
          <p:cNvSpPr txBox="1"/>
          <p:nvPr/>
        </p:nvSpPr>
        <p:spPr>
          <a:xfrm>
            <a:off x="540119" y="2539291"/>
            <a:ext cx="11492915" cy="908647"/>
          </a:xfrm>
          <a:prstGeom prst="rect">
            <a:avLst/>
          </a:prstGeom>
        </p:spPr>
        <p:txBody>
          <a:bodyPr vert="horz" wrap="squar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的一个三等分点</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CB</a:t>
            </a:r>
            <a:r>
              <a:rPr lang="en-US" altLang="zh-CN" sz="1500" b="0" i="1" u="none">
                <a:solidFill>
                  <a:srgbClr val="000000"/>
                </a:solidFill>
                <a:effectLst/>
                <a:latin typeface="Times New Roman" pitchFamily="24"/>
                <a:ea typeface="宋体" pitchFamily="24"/>
                <a:sym typeface="_⨹_1_f34f7,isEnd"/>
              </a:rPr>
              <a:t> </a:t>
            </a:r>
            <a:r>
              <a:rPr lang="en-US" altLang="zh-CN" sz="1500" b="0" i="1" u="none">
                <a:solidFill>
                  <a:srgbClr val="000000"/>
                </a:solidFill>
                <a:effectLst/>
                <a:latin typeface="Times New Roman" pitchFamily="24"/>
                <a:ea typeface="宋体" pitchFamily="24"/>
              </a:rPr>
              <a:t/>
            </a:r>
            <a:br>
              <a:rPr lang="en-US" altLang="zh-CN" sz="1500" b="0" i="1"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14299" name="yt_image_14299" title="H_21.51">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4807267" y="3651090"/>
            <a:ext cx="2577465" cy="273177"/>
          </a:xfrm>
          <a:prstGeom prst="rect">
            <a:avLst/>
          </a:prstGeom>
          <a:noFill/>
          <a:extLst>
            <a:ext uri="{909E8E84-426E-40DD-AFC4-6F175D3DCCD1}">
              <a14:hiddenFill xmlns:a14="http://schemas.microsoft.com/office/drawing/2010/main">
                <a:solidFill>
                  <a:srgbClr val="FFFFFF"/>
                </a:solidFill>
              </a14:hiddenFill>
            </a:ext>
          </a:extLst>
        </p:spPr>
      </p:pic>
      <p:sp>
        <p:nvSpPr>
          <p:cNvPr id="14301" name="yt_shape_14301"/>
          <p:cNvSpPr txBox="1"/>
          <p:nvPr/>
        </p:nvSpPr>
        <p:spPr>
          <a:xfrm>
            <a:off x="540000" y="3974994"/>
            <a:ext cx="10449977" cy="428515"/>
          </a:xfrm>
          <a:prstGeom prst="rect">
            <a:avLst/>
          </a:prstGeom>
        </p:spPr>
        <p:txBody>
          <a:bodyPr vert="horz" wrap="non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BD</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lang="en-US" altLang="zh-CN" sz="2400" b="0" i="0" u="none">
                <a:solidFill>
                  <a:srgbClr val="000000"/>
                </a:solidFill>
                <a:effectLst/>
                <a:latin typeface="Times New Roman" pitchFamily="24"/>
                <a:ea typeface="宋体" pitchFamily="24"/>
              </a:rPr>
              <a:t>cm</a:t>
            </a:r>
            <a:r>
              <a:rPr lang="en-US" altLang="zh-CN" sz="2400" b="0" i="0" u="none">
                <a:solidFill>
                  <a:srgbClr val="000000"/>
                </a:solidFill>
                <a:effectLst/>
                <a:latin typeface="宋体" pitchFamily="24"/>
                <a:ea typeface="宋体" pitchFamily="24"/>
                <a:sym typeface=",isEnd"/>
              </a:rPr>
              <a:t>.</a:t>
            </a:r>
          </a:p>
        </p:txBody>
      </p:sp>
      <p:pic>
        <p:nvPicPr>
          <p:cNvPr id="14302" name="yt_image_14302" title="H_22.41">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5" cstate="print"/>
          <a:srcRect/>
          <a:stretch>
            <a:fillRect/>
          </a:stretch>
        </p:blipFill>
        <p:spPr bwMode="auto">
          <a:xfrm>
            <a:off x="4683823" y="4606661"/>
            <a:ext cx="2824353" cy="28460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9F438573-535B-B686-B057-1155C6D42768}"/>
                  </a:ext>
                </a:extLst>
              </p:cNvPr>
              <p:cNvSpPr txBox="1"/>
              <p:nvPr/>
            </p:nvSpPr>
            <p:spPr>
              <a:xfrm>
                <a:off x="7946283" y="719723"/>
                <a:ext cx="1080199" cy="765061"/>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dirty="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AB</a:t>
                </a:r>
                <a:r>
                  <a:rPr kumimoji="0" lang="en-US" altLang="zh-CN" sz="15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p:sp>
            <p:nvSpPr>
              <p:cNvPr id="2" name="文本框 1">
                <a:extLst>
                  <a:ext uri="{FF2B5EF4-FFF2-40B4-BE49-F238E27FC236}">
                    <a16:creationId xmlns:a16="http://schemas.microsoft.com/office/drawing/2014/main" id="{9F438573-535B-B686-B057-1155C6D42768}"/>
                  </a:ext>
                </a:extLst>
              </p:cNvPr>
              <p:cNvSpPr txBox="1">
                <a:spLocks noRot="1" noChangeAspect="1" noMove="1" noResize="1" noEditPoints="1" noAdjustHandles="1" noChangeArrowheads="1" noChangeShapeType="1" noTextEdit="1"/>
              </p:cNvSpPr>
              <p:nvPr/>
            </p:nvSpPr>
            <p:spPr>
              <a:xfrm>
                <a:off x="7946283" y="719723"/>
                <a:ext cx="1080199" cy="765061"/>
              </a:xfrm>
              <a:prstGeom prst="rect">
                <a:avLst/>
              </a:prstGeom>
              <a:blipFill>
                <a:blip r:embed="rId6"/>
                <a:stretch>
                  <a:fillRect b="-2381"/>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91703FC8-B09B-BF6D-8F21-DC6A4A0DC632}"/>
              </a:ext>
            </a:extLst>
          </p:cNvPr>
          <p:cNvSpPr txBox="1"/>
          <p:nvPr/>
        </p:nvSpPr>
        <p:spPr>
          <a:xfrm>
            <a:off x="10227521" y="853194"/>
            <a:ext cx="1121474"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AC</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9982DEA1-B633-C21E-79C7-432206888EF3}"/>
              </a:ext>
            </a:extLst>
          </p:cNvPr>
          <p:cNvSpPr txBox="1"/>
          <p:nvPr/>
        </p:nvSpPr>
        <p:spPr>
          <a:xfrm>
            <a:off x="1059709" y="1524643"/>
            <a:ext cx="112147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BC</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5851D264-A3B9-1853-8B38-DD894AF5FF14}"/>
              </a:ext>
            </a:extLst>
          </p:cNvPr>
          <p:cNvSpPr txBox="1"/>
          <p:nvPr/>
        </p:nvSpPr>
        <p:spPr>
          <a:xfrm>
            <a:off x="1059708" y="2967973"/>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02633FD9-36E7-49C9-FA05-9EB532DD6674}"/>
              </a:ext>
            </a:extLst>
          </p:cNvPr>
          <p:cNvSpPr txBox="1"/>
          <p:nvPr/>
        </p:nvSpPr>
        <p:spPr>
          <a:xfrm>
            <a:off x="9817826" y="3928189"/>
            <a:ext cx="637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8</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04" name="yt_shape_14304"/>
          <p:cNvSpPr txBox="1"/>
          <p:nvPr/>
        </p:nvSpPr>
        <p:spPr>
          <a:xfrm>
            <a:off x="540000" y="900000"/>
            <a:ext cx="7061228"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O</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OB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en-US" altLang="zh-CN" sz="2400" b="0" i="0" u="none">
                <a:solidFill>
                  <a:srgbClr val="000000"/>
                </a:solidFill>
                <a:effectLst/>
                <a:latin typeface="宋体" pitchFamily="24"/>
                <a:ea typeface="宋体" pitchFamily="24"/>
              </a:rPr>
              <a:t>.</a:t>
            </a:r>
          </a:p>
        </p:txBody>
      </p:sp>
      <p:pic>
        <p:nvPicPr>
          <p:cNvPr id="14305" name="yt_image_14305" title="H_22.86">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544272" y="1678146"/>
            <a:ext cx="2674620" cy="29032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86A6EB61-F7F3-C720-7D78-108B6372389A}"/>
                  </a:ext>
                </a:extLst>
              </p:cNvPr>
              <p:cNvSpPr txBox="1"/>
              <p:nvPr/>
            </p:nvSpPr>
            <p:spPr>
              <a:xfrm>
                <a:off x="4188330" y="4748597"/>
                <a:ext cx="861124" cy="766458"/>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dirty="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a</a:t>
                </a:r>
                <a:r>
                  <a:rPr kumimoji="0" lang="en-US" altLang="zh-CN" sz="15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p:sp>
            <p:nvSpPr>
              <p:cNvPr id="2" name="文本框 1">
                <a:extLst>
                  <a:ext uri="{FF2B5EF4-FFF2-40B4-BE49-F238E27FC236}">
                    <a16:creationId xmlns:a16="http://schemas.microsoft.com/office/drawing/2014/main" id="{86A6EB61-F7F3-C720-7D78-108B6372389A}"/>
                  </a:ext>
                </a:extLst>
              </p:cNvPr>
              <p:cNvSpPr txBox="1">
                <a:spLocks noRot="1" noChangeAspect="1" noMove="1" noResize="1" noEditPoints="1" noAdjustHandles="1" noChangeArrowheads="1" noChangeShapeType="1" noTextEdit="1"/>
              </p:cNvSpPr>
              <p:nvPr/>
            </p:nvSpPr>
            <p:spPr>
              <a:xfrm>
                <a:off x="4188330" y="4748597"/>
                <a:ext cx="861124" cy="766458"/>
              </a:xfrm>
              <a:prstGeom prst="rect">
                <a:avLst/>
              </a:prstGeom>
              <a:blipFill>
                <a:blip r:embed="rId3"/>
                <a:stretch>
                  <a:fillRect b="-2381"/>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F122409B-86AB-B2AC-8039-8CC43EFE1B5C}"/>
              </a:ext>
            </a:extLst>
          </p:cNvPr>
          <p:cNvSpPr txBox="1"/>
          <p:nvPr/>
        </p:nvSpPr>
        <p:spPr>
          <a:xfrm>
            <a:off x="464944" y="1968468"/>
            <a:ext cx="63062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O</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是线段</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6266AF09-9586-4002-F84A-3F5A0D61A75D}"/>
                  </a:ext>
                </a:extLst>
              </p:cNvPr>
              <p:cNvSpPr txBox="1"/>
              <p:nvPr/>
            </p:nvSpPr>
            <p:spPr>
              <a:xfrm>
                <a:off x="464944" y="2443956"/>
                <a:ext cx="3655123"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所以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AO</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OB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6266AF09-9586-4002-F84A-3F5A0D61A75D}"/>
                  </a:ext>
                </a:extLst>
              </p:cNvPr>
              <p:cNvSpPr txBox="1">
                <a:spLocks noRot="1" noChangeAspect="1" noMove="1" noResize="1" noEditPoints="1" noAdjustHandles="1" noChangeArrowheads="1" noChangeShapeType="1" noTextEdit="1"/>
              </p:cNvSpPr>
              <p:nvPr/>
            </p:nvSpPr>
            <p:spPr>
              <a:xfrm>
                <a:off x="464944" y="2443956"/>
                <a:ext cx="3655123" cy="765061"/>
              </a:xfrm>
              <a:prstGeom prst="rect">
                <a:avLst/>
              </a:prstGeom>
              <a:blipFill>
                <a:blip r:embed="rId4"/>
                <a:stretch>
                  <a:fillRect l="-2500" r="-2667" b="-3200"/>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8231731B-F162-AD02-F2C5-61376C1DD9A2}"/>
              </a:ext>
            </a:extLst>
          </p:cNvPr>
          <p:cNvSpPr txBox="1"/>
          <p:nvPr/>
        </p:nvSpPr>
        <p:spPr>
          <a:xfrm>
            <a:off x="464944" y="3115405"/>
            <a:ext cx="37233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是线段</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OB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2908671A-BEE3-0B1F-BCD0-08A4742BE6FE}"/>
                  </a:ext>
                </a:extLst>
              </p:cNvPr>
              <p:cNvSpPr txBox="1"/>
              <p:nvPr/>
            </p:nvSpPr>
            <p:spPr>
              <a:xfrm>
                <a:off x="464944" y="3590893"/>
                <a:ext cx="3994848"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所以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OC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CB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OB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p:sp>
            <p:nvSpPr>
              <p:cNvPr id="6" name="文本框 5">
                <a:extLst>
                  <a:ext uri="{FF2B5EF4-FFF2-40B4-BE49-F238E27FC236}">
                    <a16:creationId xmlns:a16="http://schemas.microsoft.com/office/drawing/2014/main" id="{2908671A-BEE3-0B1F-BCD0-08A4742BE6FE}"/>
                  </a:ext>
                </a:extLst>
              </p:cNvPr>
              <p:cNvSpPr txBox="1">
                <a:spLocks noRot="1" noChangeAspect="1" noMove="1" noResize="1" noEditPoints="1" noAdjustHandles="1" noChangeArrowheads="1" noChangeShapeType="1" noTextEdit="1"/>
              </p:cNvSpPr>
              <p:nvPr/>
            </p:nvSpPr>
            <p:spPr>
              <a:xfrm>
                <a:off x="464944" y="3590893"/>
                <a:ext cx="3994848" cy="765061"/>
              </a:xfrm>
              <a:prstGeom prst="rect">
                <a:avLst/>
              </a:prstGeom>
              <a:blipFill>
                <a:blip r:embed="rId5"/>
                <a:stretch>
                  <a:fillRect l="-2287" r="-2439" b="-2381"/>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0D4CC9FF-58D7-E1D8-03EA-7EDB4B14B7E6}"/>
              </a:ext>
            </a:extLst>
          </p:cNvPr>
          <p:cNvSpPr txBox="1"/>
          <p:nvPr/>
        </p:nvSpPr>
        <p:spPr>
          <a:xfrm>
            <a:off x="464944" y="4262342"/>
            <a:ext cx="503783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AO</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OC</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8" name="矩形 7"/>
          <p:cNvSpPr/>
          <p:nvPr/>
        </p:nvSpPr>
        <p:spPr>
          <a:xfrm>
            <a:off x="320284" y="1444492"/>
            <a:ext cx="4838184" cy="572464"/>
          </a:xfrm>
          <a:prstGeom prst="rect">
            <a:avLst/>
          </a:prstGeom>
        </p:spPr>
        <p:txBody>
          <a:bodyPr wrap="non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宋体" pitchFamily="24"/>
              </a:rPr>
              <a:t>1</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若</a:t>
            </a:r>
            <a:r>
              <a:rPr lang="en-US" altLang="zh-CN" sz="1500" i="1" dirty="0">
                <a:solidFill>
                  <a:srgbClr val="000000"/>
                </a:solidFill>
                <a:latin typeface="Times New Roman" pitchFamily="24"/>
                <a:ea typeface="宋体" pitchFamily="24"/>
              </a:rPr>
              <a:t> </a:t>
            </a:r>
            <a:r>
              <a:rPr lang="en-US" altLang="zh-CN" sz="2400" i="1" dirty="0">
                <a:solidFill>
                  <a:srgbClr val="000000"/>
                </a:solidFill>
                <a:latin typeface="Times New Roman" pitchFamily="24"/>
                <a:ea typeface="宋体" pitchFamily="24"/>
              </a:rPr>
              <a:t>AB</a:t>
            </a:r>
            <a:r>
              <a:rPr lang="en-US" altLang="zh-CN" sz="1500" i="1" dirty="0">
                <a:solidFill>
                  <a:srgbClr val="000000"/>
                </a:solidFill>
                <a:latin typeface="Times New Roman" pitchFamily="24"/>
                <a:ea typeface="宋体" pitchFamily="24"/>
              </a:rPr>
              <a:t> </a:t>
            </a: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宋体" pitchFamily="24"/>
              </a:rPr>
              <a:t>6</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求线段</a:t>
            </a:r>
            <a:r>
              <a:rPr lang="en-US" altLang="zh-CN" sz="1500" i="1" dirty="0">
                <a:solidFill>
                  <a:srgbClr val="000000"/>
                </a:solidFill>
                <a:latin typeface="Times New Roman" pitchFamily="24"/>
                <a:ea typeface="宋体" pitchFamily="24"/>
              </a:rPr>
              <a:t> </a:t>
            </a:r>
            <a:r>
              <a:rPr lang="en-US" altLang="zh-CN" sz="2400" i="1" dirty="0">
                <a:solidFill>
                  <a:srgbClr val="000000"/>
                </a:solidFill>
                <a:latin typeface="Times New Roman" pitchFamily="24"/>
                <a:ea typeface="宋体" pitchFamily="24"/>
              </a:rPr>
              <a:t>AC</a:t>
            </a:r>
            <a:r>
              <a:rPr lang="en-US" altLang="zh-CN" sz="1500" i="1" dirty="0">
                <a:solidFill>
                  <a:srgbClr val="000000"/>
                </a:solidFill>
                <a:latin typeface="Times New Roman" pitchFamily="24"/>
                <a:ea typeface="宋体" pitchFamily="24"/>
              </a:rPr>
              <a:t> </a:t>
            </a:r>
            <a:r>
              <a:rPr lang="zh-CN" altLang="zh-CN" sz="2400" dirty="0">
                <a:solidFill>
                  <a:srgbClr val="000000"/>
                </a:solidFill>
                <a:latin typeface="Times New Roman" pitchFamily="24"/>
                <a:ea typeface="宋体" pitchFamily="24"/>
              </a:rPr>
              <a:t>的长</a:t>
            </a:r>
            <a:r>
              <a:rPr lang="zh-CN" altLang="zh-CN" sz="2400" dirty="0">
                <a:solidFill>
                  <a:srgbClr val="000000"/>
                </a:solidFill>
                <a:latin typeface="宋体" pitchFamily="24"/>
                <a:ea typeface="宋体" pitchFamily="24"/>
                <a:sym typeface=",isEnd"/>
              </a:rPr>
              <a:t>；</a:t>
            </a:r>
            <a:endParaRPr lang="zh-CN" altLang="zh-CN" sz="2400" dirty="0">
              <a:solidFill>
                <a:srgbClr val="000000"/>
              </a:solidFill>
              <a:latin typeface="宋体" pitchFamily="24"/>
              <a:ea typeface="宋体" pitchFamily="24"/>
              <a:sym typeface=",isEnd"/>
            </a:endParaRPr>
          </a:p>
        </p:txBody>
      </p:sp>
      <p:sp>
        <p:nvSpPr>
          <p:cNvPr id="9" name="矩形 8"/>
          <p:cNvSpPr/>
          <p:nvPr/>
        </p:nvSpPr>
        <p:spPr>
          <a:xfrm>
            <a:off x="343028" y="4888729"/>
            <a:ext cx="7985219" cy="772519"/>
          </a:xfrm>
          <a:prstGeom prst="rect">
            <a:avLst/>
          </a:prstGeom>
        </p:spPr>
        <p:txBody>
          <a:bodyPr wrap="square">
            <a:spAutoFit/>
          </a:bodyPr>
          <a:lstStyle/>
          <a:p>
            <a:pPr lvl="0" hangingPunct="0">
              <a:lnSpc>
                <a:spcPct val="129999"/>
              </a:lnSpc>
            </a:pPr>
            <a:r>
              <a:rPr lang="zh-CN" altLang="en-US" sz="2400" dirty="0">
                <a:solidFill>
                  <a:srgbClr val="000000"/>
                </a:solidFill>
                <a:latin typeface="宋体" pitchFamily="24"/>
                <a:ea typeface="宋体" pitchFamily="24"/>
              </a:rPr>
              <a:t>（</a:t>
            </a:r>
            <a:r>
              <a:rPr lang="en-US" altLang="zh-CN" sz="2400" dirty="0">
                <a:solidFill>
                  <a:srgbClr val="000000"/>
                </a:solidFill>
                <a:latin typeface="Times New Roman" pitchFamily="24"/>
                <a:ea typeface="宋体" pitchFamily="24"/>
              </a:rPr>
              <a:t>2</a:t>
            </a:r>
            <a:r>
              <a:rPr lang="zh-CN" altLang="en-US" sz="2400" dirty="0">
                <a:solidFill>
                  <a:srgbClr val="000000"/>
                </a:solidFill>
                <a:latin typeface="宋体" pitchFamily="24"/>
                <a:ea typeface="宋体" pitchFamily="24"/>
              </a:rPr>
              <a:t>）</a:t>
            </a:r>
            <a:r>
              <a:rPr lang="zh-CN" altLang="en-US" sz="2400" dirty="0">
                <a:solidFill>
                  <a:srgbClr val="000000"/>
                </a:solidFill>
                <a:latin typeface="Times New Roman" pitchFamily="24"/>
                <a:ea typeface="宋体" pitchFamily="24"/>
              </a:rPr>
              <a:t>若</a:t>
            </a:r>
            <a:r>
              <a:rPr lang="zh-CN" altLang="en-US" sz="1500" i="1" dirty="0">
                <a:solidFill>
                  <a:srgbClr val="000000"/>
                </a:solidFill>
                <a:latin typeface="Times New Roman" pitchFamily="24"/>
                <a:ea typeface="宋体" pitchFamily="24"/>
              </a:rPr>
              <a:t> </a:t>
            </a:r>
            <a:r>
              <a:rPr lang="en-US" altLang="zh-CN" sz="2400" i="1" dirty="0">
                <a:solidFill>
                  <a:srgbClr val="000000"/>
                </a:solidFill>
                <a:latin typeface="Times New Roman" pitchFamily="24"/>
                <a:ea typeface="宋体" pitchFamily="24"/>
              </a:rPr>
              <a:t>AC</a:t>
            </a:r>
            <a:r>
              <a:rPr lang="en-US" altLang="zh-CN" sz="1500" i="1" dirty="0">
                <a:solidFill>
                  <a:srgbClr val="000000"/>
                </a:solidFill>
                <a:latin typeface="Times New Roman" pitchFamily="24"/>
                <a:ea typeface="宋体" pitchFamily="24"/>
              </a:rPr>
              <a:t> </a:t>
            </a:r>
            <a:r>
              <a:rPr lang="zh-CN" altLang="en-US" sz="2400" dirty="0">
                <a:solidFill>
                  <a:srgbClr val="000000"/>
                </a:solidFill>
                <a:latin typeface="宋体" pitchFamily="24"/>
                <a:ea typeface="宋体" pitchFamily="24"/>
              </a:rPr>
              <a:t>＝</a:t>
            </a:r>
            <a:r>
              <a:rPr lang="en-US" altLang="zh-CN" sz="1500" i="1" dirty="0">
                <a:solidFill>
                  <a:srgbClr val="000000"/>
                </a:solidFill>
                <a:latin typeface="Times New Roman" pitchFamily="24"/>
                <a:ea typeface="宋体" pitchFamily="24"/>
              </a:rPr>
              <a:t> </a:t>
            </a:r>
            <a:r>
              <a:rPr lang="en-US" altLang="zh-CN" sz="2400" i="1" dirty="0">
                <a:solidFill>
                  <a:srgbClr val="000000"/>
                </a:solidFill>
                <a:latin typeface="Times New Roman" pitchFamily="24"/>
                <a:ea typeface="宋体" pitchFamily="24"/>
              </a:rPr>
              <a:t>a</a:t>
            </a:r>
            <a:r>
              <a:rPr lang="en-US" altLang="zh-CN" sz="1500" i="1" dirty="0">
                <a:solidFill>
                  <a:srgbClr val="000000"/>
                </a:solidFill>
                <a:latin typeface="Times New Roman" pitchFamily="24"/>
                <a:ea typeface="宋体" pitchFamily="24"/>
              </a:rPr>
              <a:t> </a:t>
            </a:r>
            <a:r>
              <a:rPr lang="zh-CN" altLang="en-US" sz="2400" dirty="0">
                <a:solidFill>
                  <a:srgbClr val="000000"/>
                </a:solidFill>
                <a:latin typeface="宋体" pitchFamily="24"/>
                <a:ea typeface="宋体" pitchFamily="24"/>
              </a:rPr>
              <a:t>，</a:t>
            </a:r>
            <a:r>
              <a:rPr lang="zh-CN" altLang="en-US" sz="2400" dirty="0">
                <a:solidFill>
                  <a:srgbClr val="000000"/>
                </a:solidFill>
                <a:latin typeface="Times New Roman" pitchFamily="24"/>
                <a:ea typeface="宋体" pitchFamily="24"/>
              </a:rPr>
              <a:t>则</a:t>
            </a:r>
            <a:r>
              <a:rPr lang="zh-CN" altLang="en-US" sz="1500" i="1" dirty="0">
                <a:solidFill>
                  <a:srgbClr val="000000"/>
                </a:solidFill>
                <a:latin typeface="Times New Roman" pitchFamily="24"/>
                <a:ea typeface="宋体" pitchFamily="24"/>
              </a:rPr>
              <a:t> </a:t>
            </a:r>
            <a:r>
              <a:rPr lang="en-US" altLang="zh-CN" sz="2400" i="1" dirty="0">
                <a:solidFill>
                  <a:srgbClr val="000000"/>
                </a:solidFill>
                <a:latin typeface="Times New Roman" pitchFamily="24"/>
                <a:ea typeface="宋体" pitchFamily="24"/>
              </a:rPr>
              <a:t>AB</a:t>
            </a:r>
            <a:r>
              <a:rPr lang="en-US" altLang="zh-CN" sz="1500" i="1" dirty="0">
                <a:solidFill>
                  <a:srgbClr val="000000"/>
                </a:solidFill>
                <a:latin typeface="Times New Roman" pitchFamily="24"/>
                <a:ea typeface="宋体" pitchFamily="24"/>
              </a:rPr>
              <a:t> </a:t>
            </a:r>
            <a:r>
              <a:rPr lang="zh-CN" altLang="en-US" sz="2400" dirty="0">
                <a:solidFill>
                  <a:srgbClr val="000000"/>
                </a:solidFill>
                <a:latin typeface="宋体" pitchFamily="24"/>
                <a:ea typeface="宋体" pitchFamily="24"/>
              </a:rPr>
              <a:t>＝</a:t>
            </a:r>
            <a:r>
              <a:rPr lang="en-US" altLang="zh-CN" sz="3400" u="sng" dirty="0">
                <a:solidFill>
                  <a:srgbClr val="000000"/>
                </a:solidFill>
                <a:uFill>
                  <a:solidFill>
                    <a:srgbClr val="000000"/>
                  </a:solidFill>
                </a:uFill>
                <a:latin typeface="Times New Roman"/>
              </a:rPr>
              <a:t> </a:t>
            </a:r>
            <a:r>
              <a:rPr lang="en-US" altLang="zh-CN" u="sng" dirty="0">
                <a:solidFill>
                  <a:srgbClr val="000000"/>
                </a:solidFill>
                <a:uFill>
                  <a:solidFill>
                    <a:srgbClr val="000000"/>
                  </a:solidFill>
                </a:uFill>
                <a:latin typeface="Times New Roman"/>
              </a:rPr>
              <a:t>              </a:t>
            </a:r>
            <a:r>
              <a:rPr lang="en-US" altLang="zh-CN" sz="1200" u="sng" dirty="0">
                <a:solidFill>
                  <a:srgbClr val="000000"/>
                </a:solidFill>
                <a:uFill>
                  <a:solidFill>
                    <a:srgbClr val="000000"/>
                  </a:solidFill>
                </a:uFill>
                <a:latin typeface="Times New Roman"/>
              </a:rPr>
              <a:t> </a:t>
            </a:r>
            <a:r>
              <a:rPr lang="zh-CN" altLang="en-US" sz="2400" dirty="0">
                <a:solidFill>
                  <a:srgbClr val="000000"/>
                </a:solidFill>
                <a:latin typeface="宋体" pitchFamily="24"/>
                <a:ea typeface="宋体" pitchFamily="24"/>
              </a:rPr>
              <a:t>（</a:t>
            </a:r>
            <a:r>
              <a:rPr lang="zh-CN" altLang="en-US" sz="2400" dirty="0">
                <a:solidFill>
                  <a:srgbClr val="000000"/>
                </a:solidFill>
                <a:latin typeface="Times New Roman" pitchFamily="24"/>
                <a:ea typeface="宋体" pitchFamily="24"/>
              </a:rPr>
              <a:t>用含</a:t>
            </a:r>
            <a:r>
              <a:rPr lang="zh-CN" altLang="en-US" sz="1500" i="1" dirty="0">
                <a:solidFill>
                  <a:srgbClr val="000000"/>
                </a:solidFill>
                <a:latin typeface="Times New Roman" pitchFamily="24"/>
                <a:ea typeface="宋体" pitchFamily="24"/>
              </a:rPr>
              <a:t> </a:t>
            </a:r>
            <a:r>
              <a:rPr lang="en-US" altLang="zh-CN" sz="2400" i="1" dirty="0">
                <a:solidFill>
                  <a:srgbClr val="000000"/>
                </a:solidFill>
                <a:latin typeface="Times New Roman" pitchFamily="24"/>
                <a:ea typeface="宋体" pitchFamily="24"/>
              </a:rPr>
              <a:t>a</a:t>
            </a:r>
            <a:r>
              <a:rPr lang="en-US" altLang="zh-CN" sz="1500" i="1" dirty="0">
                <a:solidFill>
                  <a:srgbClr val="000000"/>
                </a:solidFill>
                <a:latin typeface="Times New Roman" pitchFamily="24"/>
                <a:ea typeface="宋体" pitchFamily="24"/>
              </a:rPr>
              <a:t> </a:t>
            </a:r>
            <a:r>
              <a:rPr lang="zh-CN" altLang="en-US" sz="2400" dirty="0">
                <a:solidFill>
                  <a:srgbClr val="000000"/>
                </a:solidFill>
                <a:latin typeface="Times New Roman" pitchFamily="24"/>
                <a:ea typeface="宋体" pitchFamily="24"/>
              </a:rPr>
              <a:t>的式子表示</a:t>
            </a:r>
            <a:r>
              <a:rPr lang="zh-CN" altLang="en-US" sz="2400" dirty="0">
                <a:solidFill>
                  <a:srgbClr val="000000"/>
                </a:solidFill>
                <a:latin typeface="宋体" pitchFamily="24"/>
                <a:ea typeface="宋体" pitchFamily="24"/>
              </a:rPr>
              <a:t>）</a:t>
            </a:r>
            <a:r>
              <a:rPr lang="en-US" altLang="zh-CN" sz="2400" dirty="0">
                <a:solidFill>
                  <a:srgbClr val="000000"/>
                </a:solidFill>
                <a:latin typeface="宋体" pitchFamily="24"/>
                <a:ea typeface="宋体" pitchFamily="24"/>
                <a:sym typeface=",isEnd"/>
              </a:rPr>
              <a:t>.</a:t>
            </a:r>
            <a:endParaRPr lang="en-US" altLang="zh-CN" sz="2400" dirty="0">
              <a:solidFill>
                <a:srgbClr val="000000"/>
              </a:solidFill>
              <a:latin typeface="宋体" pitchFamily="24"/>
              <a:ea typeface="宋体" pitchFamily="24"/>
              <a:sym typeface=",isEnd"/>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xEl>
                                              <p:pRg st="0" end="0"/>
                                            </p:txEl>
                                          </p:spTgt>
                                        </p:tgtEl>
                                        <p:attrNameLst>
                                          <p:attrName>style.visibility</p:attrName>
                                        </p:attrNameLst>
                                      </p:cBhvr>
                                      <p:to>
                                        <p:strVal val="visible"/>
                                      </p:to>
                                    </p:set>
                                    <p:animEffect transition="in" filter="blinds(horizontal)">
                                      <p:cBhvr>
                                        <p:cTn id="3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12" name="yt_shape_14312"/>
          <p:cNvSpPr txBox="1"/>
          <p:nvPr/>
        </p:nvSpPr>
        <p:spPr>
          <a:xfrm>
            <a:off x="540119" y="900000"/>
            <a:ext cx="11492915" cy="1388778"/>
          </a:xfrm>
          <a:prstGeom prst="rect">
            <a:avLst/>
          </a:prstGeom>
        </p:spPr>
        <p:txBody>
          <a:bodyPr vert="horz" wrap="squar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黑体" pitchFamily="24"/>
              </a:rPr>
              <a:t>【易错点】</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当题目中没有给出图形时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sym typeface=",isEnd"/>
              </a:rPr>
              <a:t>因考虑问题不全面而出现漏解等错误</a:t>
            </a:r>
          </a:p>
          <a:p>
            <a:pPr eaLnBrk="1" latinLnBrk="0" hangingPunct="0">
              <a:lnSpc>
                <a:spcPct val="129999"/>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分类讨论思想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在直线</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上有一点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sym typeface="_⨹_1_b3ef5,isEnd"/>
              </a:rPr>
              <a:t> </a:t>
            </a:r>
            <a:r>
              <a:rPr lang="en-US" altLang="zh-CN" sz="1500" b="0" i="1" u="none">
                <a:solidFill>
                  <a:srgbClr val="000000"/>
                </a:solidFill>
                <a:effectLst/>
                <a:latin typeface="Times New Roman" pitchFamily="24"/>
                <a:ea typeface="宋体" pitchFamily="24"/>
              </a:rPr>
              <a:t/>
            </a:r>
            <a:br>
              <a:rPr lang="en-US" altLang="zh-CN" sz="1500" b="0" i="1" u="none">
                <a:solidFill>
                  <a:srgbClr val="000000"/>
                </a:solidFill>
                <a:effectLst/>
                <a:latin typeface="Times New Roman" pitchFamily="24"/>
                <a:ea typeface="宋体" pitchFamily="24"/>
              </a:rPr>
            </a:b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为线段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的长是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A4D555DC-B45A-9D55-339C-476689C6903C}"/>
              </a:ext>
            </a:extLst>
          </p:cNvPr>
          <p:cNvSpPr txBox="1"/>
          <p:nvPr/>
        </p:nvSpPr>
        <p:spPr>
          <a:xfrm>
            <a:off x="6038108" y="1804170"/>
            <a:ext cx="244703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5cm</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9</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5cm</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15" name="yt_shape_14315"/>
          <p:cNvSpPr txBox="1"/>
          <p:nvPr/>
        </p:nvSpPr>
        <p:spPr>
          <a:xfrm>
            <a:off x="540000" y="900000"/>
            <a:ext cx="2557431"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0">
                <a:solidFill>
                  <a:srgbClr val="1EE3CF"/>
                </a:solidFill>
                <a:effectLst/>
                <a:latin typeface="Times New Roman" pitchFamily="26"/>
                <a:ea typeface="宋体" pitchFamily="26"/>
              </a:rPr>
              <a:t> </a:t>
            </a:r>
          </a:p>
        </p:txBody>
      </p:sp>
      <p:pic>
        <p:nvPicPr>
          <p:cNvPr id="14314" name="yt_image_14314" title="H_41.85">
            <a:extLst>
              <a:ext uri="">
                <a16:creationId xmlns:a16="http://schemas.microsoft.com/office/drawing/2014/main" xmlns:a14="http://schemas.microsoft.com/office/drawing/2010/main" xmlns:m="http://schemas.openxmlformats.org/officeDocument/2006/math" xmlns:p14="http://schemas.microsoft.com/office/powerpoint/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02" cy="531495"/>
          </a:xfrm>
          <a:prstGeom prst="rect">
            <a:avLst/>
          </a:prstGeom>
          <a:noFill/>
          <a:extLst>
            <a:ext uri="{909E8E84-426E-40DD-AFC4-6F175D3DCCD1}">
              <a14:hiddenFill xmlns:a14="http://schemas.microsoft.com/office/drawing/2010/main">
                <a:solidFill>
                  <a:srgbClr val="FFFFFF"/>
                </a:solidFill>
              </a14:hiddenFill>
            </a:ext>
          </a:extLst>
        </p:spPr>
      </p:pic>
      <p:sp>
        <p:nvSpPr>
          <p:cNvPr id="14317" name="yt_shape_14317"/>
          <p:cNvSpPr txBox="1"/>
          <p:nvPr/>
        </p:nvSpPr>
        <p:spPr>
          <a:xfrm>
            <a:off x="540120" y="1482165"/>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上任意一点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0_d8e4e"/>
              </a:rPr>
              <a:t>则下列表示线段关系的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式子不正确的是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4319" name="yt_table_14319_skip" title="H_166.47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84656256"/>
                  </p:ext>
                </p:extLst>
              </p:nvPr>
            </p:nvGraphicFramePr>
            <p:xfrm>
              <a:off x="540056" y="2441600"/>
              <a:ext cx="3963988" cy="2293874"/>
            </p:xfrm>
            <a:graphic>
              <a:graphicData uri="http://schemas.openxmlformats.org/drawingml/2006/table">
                <a:tbl>
                  <a:tblPr/>
                  <a:tblGrid>
                    <a:gridCol w="3963988">
                      <a:extLst>
                        <a:ext uri="{9D8B030D-6E8A-4147-A177-3AD203B41FA5}">
                          <a16:colId xmlns:a16="http://schemas.microsoft.com/office/drawing/2014/main" val="10799"/>
                        </a:ext>
                      </a:extLst>
                    </a:gridCol>
                  </a:tblGrid>
                  <a:tr h="370840">
                    <a:tc>
                      <a:txBody>
                        <a:bodyPr/>
                        <a:lstStyle/>
                        <a:p>
                          <a:pPr marL="448254" indent="-448254" algn="l" eaLnBrk="1"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3"/>
                      </a:ext>
                    </a:extLst>
                  </a:tr>
                  <a:tr h="370840">
                    <a:tc>
                      <a:txBody>
                        <a:bodyPr/>
                        <a:lstStyle/>
                        <a:p>
                          <a:pPr marL="431746" indent="-431746" algn="l" eaLnBrk="1"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4"/>
                      </a:ext>
                    </a:extLst>
                  </a:tr>
                  <a:tr h="370840">
                    <a:tc>
                      <a:txBody>
                        <a:bodyPr/>
                        <a:lstStyle/>
                        <a:p>
                          <a:pPr marL="431746" indent="-431746" algn="l" eaLnBrk="1"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5"/>
                      </a:ext>
                    </a:extLst>
                  </a:tr>
                  <a:tr h="370840">
                    <a:tc>
                      <a:txBody>
                        <a:bodyPr/>
                        <a:lstStyle/>
                        <a:p>
                          <a:pPr marL="448254" indent="-448254" algn="l" eaLnBrk="1"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6"/>
                      </a:ext>
                    </a:extLst>
                  </a:tr>
                </a:tbl>
              </a:graphicData>
            </a:graphic>
          </p:graphicFrame>
        </mc:Choice>
        <mc:Fallback xmlns:a16="http://schemas.microsoft.com/office/drawing/2014/main" xmlns:m="http://schemas.openxmlformats.org/officeDocument/2006/math" xmlns:p14="http://schemas.microsoft.com/office/powerpoint/2010/main" xmlns="">
          <p:graphicFrame>
            <p:nvGraphicFramePr>
              <p:cNvPr id="14319" name="yt_table_14319_skip" descr="{&quot;rangeId&quot;:15,&quot;type&quot;:&quot;Option&quot;,&quot;drawing&quot;:[&quot;yt_image_14318&quot;]}" title="H_166.47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84656256"/>
                  </p:ext>
                </p:extLst>
              </p:nvPr>
            </p:nvGraphicFramePr>
            <p:xfrm>
              <a:off x="540056" y="2441600"/>
              <a:ext cx="3963988" cy="2114170"/>
            </p:xfrm>
            <a:graphic>
              <a:graphicData uri="http://schemas.openxmlformats.org/drawingml/2006/table">
                <a:tbl>
                  <a:tblPr/>
                  <a:tblGrid>
                    <a:gridCol w="3963988">
                      <a:extLst>
                        <a:ext uri="{9D8B030D-6E8A-4147-A177-3AD203B41FA5}">
                          <a16:colId xmlns:a16="http://schemas.microsoft.com/office/drawing/2014/main" val="10799"/>
                        </a:ext>
                      </a:extLst>
                    </a:gridCol>
                  </a:tblGrid>
                  <a:tr h="424371">
                    <a:tc>
                      <a:txBody>
                        <a:bodyPr/>
                        <a:lstStyle/>
                        <a:p>
                          <a:pPr marL="448254" indent="-448254" algn="l" eaLnBrk="1"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3"/>
                      </a:ext>
                    </a:extLst>
                  </a:tr>
                  <a:tr h="424371">
                    <a:tc>
                      <a:txBody>
                        <a:bodyPr/>
                        <a:lstStyle/>
                        <a:p>
                          <a:pPr marL="431746" indent="-431746" algn="l" eaLnBrk="1"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4"/>
                      </a:ext>
                    </a:extLst>
                  </a:tr>
                  <a:tr h="632714">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142308" b="-116346"/>
                          </a:stretch>
                        </a:blipFill>
                      </a:tcPr>
                    </a:tc>
                    <a:extLst>
                      <a:ext uri="{0D108BD9-81ED-4DB2-BD59-A6C34878D82A}">
                        <a16:rowId xmlns:a16="http://schemas.microsoft.com/office/drawing/2014/main" val="10825"/>
                      </a:ext>
                    </a:extLst>
                  </a:tr>
                  <a:tr h="632714">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242308" b="-16346"/>
                          </a:stretch>
                        </a:blipFill>
                      </a:tcPr>
                    </a:tc>
                    <a:extLst>
                      <a:ext uri="{0D108BD9-81ED-4DB2-BD59-A6C34878D82A}">
                        <a16:rowId xmlns:a16="http://schemas.microsoft.com/office/drawing/2014/main" val="10826"/>
                      </a:ext>
                    </a:extLst>
                  </a:tr>
                </a:tbl>
              </a:graphicData>
            </a:graphic>
          </p:graphicFrame>
        </mc:Fallback>
      </mc:AlternateContent>
      <p:pic>
        <p:nvPicPr>
          <p:cNvPr id="14318" name="yt_image_14318_skip" title="H_22.41">
            <a:extLst>
              <a:ext uri="">
                <a16:creationId xmlns:mc="http://schemas.openxmlformats.org/markup-compatibility/2006" xmlns:a16="http://schemas.microsoft.com/office/drawing/2014/main" xmlns:a14="http://schemas.microsoft.com/office/drawing/2010/main" xmlns:p14="http://schemas.microsoft.com/office/powerpoint/2010/main"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9129723" y="2441600"/>
            <a:ext cx="2520315" cy="28460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E384106-DC04-BB77-C28B-9A36FE26AAD5}"/>
              </a:ext>
            </a:extLst>
          </p:cNvPr>
          <p:cNvSpPr txBox="1"/>
          <p:nvPr/>
        </p:nvSpPr>
        <p:spPr>
          <a:xfrm>
            <a:off x="3193309" y="191084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320" name="yt_shape_14320"/>
              <p:cNvSpPr txBox="1"/>
              <p:nvPr/>
            </p:nvSpPr>
            <p:spPr>
              <a:xfrm>
                <a:off x="540120" y="900000"/>
                <a:ext cx="11492915" cy="11075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在线段</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3</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2400" b="0" i="1" u="none">
                    <a:solidFill>
                      <a:srgbClr val="000000"/>
                    </a:solidFill>
                    <a:effectLst/>
                    <a:latin typeface="Times New Roman" pitchFamily="24"/>
                    <a:ea typeface="宋体" pitchFamily="24"/>
                  </a:rPr>
                  <a:t>CD</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a:t>
                </a:r>
                <a:r>
                  <a:rPr lang="en-US" altLang="zh-CN" sz="1500" b="0" i="1" u="none">
                    <a:solidFill>
                      <a:srgbClr val="000000"/>
                    </a:solidFill>
                    <a:effectLst/>
                    <a:latin typeface="Times New Roman" pitchFamily="24"/>
                    <a:ea typeface="宋体" pitchFamily="24"/>
                    <a:sym typeface="_⨹_1_7d81e"/>
                  </a:rPr>
                  <a:t> </a:t>
                </a:r>
                <a:r>
                  <a:rPr lang="en-US" altLang="zh-CN" sz="1500" b="0" i="1" u="none">
                    <a:solidFill>
                      <a:srgbClr val="000000"/>
                    </a:solidFill>
                    <a:effectLst/>
                    <a:latin typeface="Times New Roman" pitchFamily="24"/>
                    <a:ea typeface="宋体" pitchFamily="24"/>
                  </a:rPr>
                  <a:t/>
                </a:r>
                <a:br>
                  <a:rPr lang="en-US" altLang="zh-CN" sz="1500" b="0" i="1" u="none">
                    <a:solidFill>
                      <a:srgbClr val="000000"/>
                    </a:solidFill>
                    <a:effectLst/>
                    <a:latin typeface="Times New Roman" pitchFamily="24"/>
                    <a:ea typeface="宋体" pitchFamily="24"/>
                  </a:rPr>
                </a:br>
                <a:r>
                  <a:rPr lang="en-US" altLang="zh-CN" sz="2400" b="0" i="1" u="none">
                    <a:solidFill>
                      <a:srgbClr val="000000"/>
                    </a:solidFill>
                    <a:effectLst/>
                    <a:latin typeface="Times New Roman" pitchFamily="24"/>
                    <a:ea typeface="宋体" pitchFamily="24"/>
                  </a:rPr>
                  <a:t>BC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的长为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Choice>
        <mc:Fallback xmlns:a16="http://schemas.microsoft.com/office/drawing/2014/main" xmlns:p14="http://schemas.microsoft.com/office/powerpoint/2010/main" xmlns="">
          <p:sp>
            <p:nvSpPr>
              <p:cNvPr id="14320" name="yt_shape_14320" descr="{&quot;rangeId&quot;:16,&quot;hasSerialNum&quot;:1,&quot;mathAnswerShape&quot;:1}"/>
              <p:cNvSpPr txBox="1">
                <a:spLocks noRot="1" noChangeAspect="1" noMove="1" noResize="1" noEditPoints="1" noAdjustHandles="1" noChangeArrowheads="1" noChangeShapeType="1" noTextEdit="1"/>
              </p:cNvSpPr>
              <p:nvPr/>
            </p:nvSpPr>
            <p:spPr>
              <a:xfrm>
                <a:off x="540120" y="900000"/>
                <a:ext cx="11492915" cy="1107547"/>
              </a:xfrm>
              <a:prstGeom prst="rect">
                <a:avLst/>
              </a:prstGeom>
              <a:blipFill>
                <a:blip r:embed="rId2"/>
                <a:stretch>
                  <a:fillRect l="-1645" b="-16575"/>
                </a:stretch>
              </a:blipFill>
            </p:spPr>
            <p:txBody>
              <a:bodyPr/>
              <a:lstStyle/>
              <a:p>
                <a:r>
                  <a:rPr lang="zh-CN" altLang="en-US">
                    <a:noFill/>
                  </a:rPr>
                  <a:t> </a:t>
                </a:r>
              </a:p>
            </p:txBody>
          </p:sp>
        </mc:Fallback>
      </mc:AlternateContent>
      <p:graphicFrame>
        <p:nvGraphicFramePr>
          <p:cNvPr id="14323" name="yt_table_14323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65822088"/>
              </p:ext>
            </p:extLst>
          </p:nvPr>
        </p:nvGraphicFramePr>
        <p:xfrm>
          <a:off x="540056" y="2058335"/>
          <a:ext cx="4351656" cy="950976"/>
        </p:xfrm>
        <a:graphic>
          <a:graphicData uri="http://schemas.openxmlformats.org/drawingml/2006/table">
            <a:tbl>
              <a:tblPr/>
              <a:tblGrid>
                <a:gridCol w="2489518">
                  <a:extLst>
                    <a:ext uri="{9D8B030D-6E8A-4147-A177-3AD203B41FA5}">
                      <a16:colId xmlns:a16="http://schemas.microsoft.com/office/drawing/2014/main" val="10800"/>
                    </a:ext>
                  </a:extLst>
                </a:gridCol>
                <a:gridCol w="1862138">
                  <a:extLst>
                    <a:ext uri="{9D8B030D-6E8A-4147-A177-3AD203B41FA5}">
                      <a16:colId xmlns:a16="http://schemas.microsoft.com/office/drawing/2014/main" val="10801"/>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3cm</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5cm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7"/>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4cm</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5cm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28"/>
                  </a:ext>
                </a:extLst>
              </a:tr>
            </a:tbl>
          </a:graphicData>
        </a:graphic>
      </p:graphicFrame>
      <p:pic>
        <p:nvPicPr>
          <p:cNvPr id="14322" name="yt_image_14322_skip" title="H_22.41">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8552635" y="2058335"/>
            <a:ext cx="3097530" cy="28460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8B3C46FC-B732-0EC5-1A2A-8116E931C98D}"/>
              </a:ext>
            </a:extLst>
          </p:cNvPr>
          <p:cNvSpPr txBox="1"/>
          <p:nvPr/>
        </p:nvSpPr>
        <p:spPr>
          <a:xfrm>
            <a:off x="2410672" y="152565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1198</Words>
  <Application>Microsoft Office PowerPoint</Application>
  <PresentationFormat>宽屏</PresentationFormat>
  <Paragraphs>133</Paragraphs>
  <Slides>15</Slides>
  <Notes>0</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15</vt:i4>
      </vt:variant>
    </vt:vector>
  </HeadingPairs>
  <TitlesOfParts>
    <vt:vector size="41" baseType="lpstr">
      <vt:lpstr>,isEnd</vt:lpstr>
      <vt:lpstr>_⨹_1_17b0a</vt:lpstr>
      <vt:lpstr>_⨹_1_47350</vt:lpstr>
      <vt:lpstr>_⨹_1_70c56</vt:lpstr>
      <vt:lpstr>_⨹_1_7d81e</vt:lpstr>
      <vt:lpstr>_⨹_1_94444,isEnd</vt:lpstr>
      <vt:lpstr>_⨹_1_b3ef5,isEnd</vt:lpstr>
      <vt:lpstr>_⨹_1_deab3</vt:lpstr>
      <vt:lpstr>_⨹_1_f34f7,isEnd</vt:lpstr>
      <vt:lpstr>_⨹_10_d8e4e</vt:lpstr>
      <vt:lpstr>_⨹_3_5206a</vt:lpstr>
      <vt:lpstr>_⨹_32_f09ab</vt:lpstr>
      <vt:lpstr>_⨹_4_d1c8a</vt:lpstr>
      <vt:lpstr>_⨹_6_82cc8</vt:lpstr>
      <vt:lpstr>Finished</vt:lpstr>
      <vt:lpstr>等线</vt:lpstr>
      <vt:lpstr>等线 Light</vt:lpstr>
      <vt:lpstr>黑体</vt:lpstr>
      <vt:lpstr>楷体</vt:lpstr>
      <vt:lpstr>宋体</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Windows User</cp:lastModifiedBy>
  <cp:revision>9</cp:revision>
  <dcterms:created xsi:type="dcterms:W3CDTF">2024-07-22T14:01:11Z</dcterms:created>
  <dcterms:modified xsi:type="dcterms:W3CDTF">2024-07-23T16:06:11Z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A3D2DAF13E044C67A5AECFA2661B8942_13</vt:lpwstr>
  </property>
</Properties>
</file>