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2" r:id="rId7"/>
    <p:sldId id="313" r:id="rId8"/>
    <p:sldId id="315" r:id="rId9"/>
    <p:sldId id="318" r:id="rId10"/>
    <p:sldId id="319" r:id="rId11"/>
    <p:sldId id="320" r:id="rId12"/>
    <p:sldId id="324" r:id="rId13"/>
    <p:sldId id="32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2" name="yt_shape_1402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21" name="yt_image_1402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4" name="yt_shape_14024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图形的构成元素</a:t>
            </a:r>
          </a:p>
        </p:txBody>
      </p:sp>
      <p:sp>
        <p:nvSpPr>
          <p:cNvPr id="14025" name="yt_shape_14025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下列现象能体现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点动成线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6" name="yt_table_140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242808"/>
              </p:ext>
            </p:extLst>
          </p:nvPr>
        </p:nvGraphicFramePr>
        <p:xfrm>
          <a:off x="540056" y="2450902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用平口铲子铲去墙面上的大片污渍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用一条拉直的细线切一块豆腐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流星划过天空留下运动轨迹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用木板的边缘将沙坑里的沙推平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p:sp>
        <p:nvSpPr>
          <p:cNvPr id="14028" name="yt_shape_14028"/>
          <p:cNvSpPr txBox="1"/>
          <p:nvPr/>
        </p:nvSpPr>
        <p:spPr>
          <a:xfrm>
            <a:off x="540000" y="4403222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下雨时汽车的雨刷把玻璃上的雨水刷干净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这属于的实际运用是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9" name="yt_table_140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26265"/>
              </p:ext>
            </p:extLst>
          </p:nvPr>
        </p:nvGraphicFramePr>
        <p:xfrm>
          <a:off x="540056" y="4882525"/>
          <a:ext cx="542004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</a:tbl>
          </a:graphicData>
        </a:graphic>
      </p:graphicFrame>
      <p:pic>
        <p:nvPicPr>
          <p:cNvPr id="3" name="yt_shape_1721657519554">
            <a:extLst>
              <a:ext uri="{FF2B5EF4-FFF2-40B4-BE49-F238E27FC236}">
                <a16:creationId xmlns:a16="http://schemas.microsoft.com/office/drawing/2014/main" id="{83455A0C-44F3-EC3A-6FD1-6787F0728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9F7F2E-E518-A95E-B060-71E91069858A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69D92E-CCA6-2536-D627-010BA1563536}"/>
              </a:ext>
            </a:extLst>
          </p:cNvPr>
          <p:cNvSpPr txBox="1"/>
          <p:nvPr/>
        </p:nvSpPr>
        <p:spPr>
          <a:xfrm>
            <a:off x="997498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8" name="yt_shape_1408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87" name="yt_image_1408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0" name="yt_shape_14090"/>
          <p:cNvSpPr txBox="1"/>
          <p:nvPr/>
        </p:nvSpPr>
        <p:spPr>
          <a:xfrm>
            <a:off x="540120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由若干个平面多边形围成的几何体叫作多面体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197f"/>
              </a:rPr>
              <a:t>观察下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然后填表并探索规律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91" name="yt_image_14091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3600424"/>
            <a:ext cx="453085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093"/>
          <p:cNvSpPr txBox="1"/>
          <p:nvPr/>
        </p:nvSpPr>
        <p:spPr>
          <a:xfrm>
            <a:off x="335360" y="244861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数一数每个多面体的顶点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填入下表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" name="yt_table_14094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984551"/>
              </p:ext>
            </p:extLst>
          </p:nvPr>
        </p:nvGraphicFramePr>
        <p:xfrm>
          <a:off x="335360" y="3080277"/>
          <a:ext cx="6789114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13ADCAE8-0C42-B1BB-7F04-ADCDDCDB88F6}"/>
              </a:ext>
            </a:extLst>
          </p:cNvPr>
          <p:cNvSpPr txBox="1"/>
          <p:nvPr/>
        </p:nvSpPr>
        <p:spPr>
          <a:xfrm>
            <a:off x="2626617" y="378703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801926-3899-067F-A64B-E095712FABCE}"/>
              </a:ext>
            </a:extLst>
          </p:cNvPr>
          <p:cNvSpPr txBox="1"/>
          <p:nvPr/>
        </p:nvSpPr>
        <p:spPr>
          <a:xfrm>
            <a:off x="4451200" y="378703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7EC03A-7DAB-D3AC-B9D1-2801FB3B21B2}"/>
              </a:ext>
            </a:extLst>
          </p:cNvPr>
          <p:cNvSpPr txBox="1"/>
          <p:nvPr/>
        </p:nvSpPr>
        <p:spPr>
          <a:xfrm>
            <a:off x="6092526" y="379656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4D68BC-4C04-8466-AABA-42F72CEE9EE3}"/>
              </a:ext>
            </a:extLst>
          </p:cNvPr>
          <p:cNvSpPr txBox="1"/>
          <p:nvPr/>
        </p:nvSpPr>
        <p:spPr>
          <a:xfrm>
            <a:off x="2636142" y="435396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8F2BDAA-0C67-7C7F-FB6D-CDC7B838F393}"/>
              </a:ext>
            </a:extLst>
          </p:cNvPr>
          <p:cNvSpPr txBox="1"/>
          <p:nvPr/>
        </p:nvSpPr>
        <p:spPr>
          <a:xfrm>
            <a:off x="4460725" y="435396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DC078D5-4A79-BFA2-47DA-D755C29D3775}"/>
              </a:ext>
            </a:extLst>
          </p:cNvPr>
          <p:cNvSpPr txBox="1"/>
          <p:nvPr/>
        </p:nvSpPr>
        <p:spPr>
          <a:xfrm>
            <a:off x="6035376" y="435396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9005603-355B-1102-D1ED-FC807B5095C1}"/>
              </a:ext>
            </a:extLst>
          </p:cNvPr>
          <p:cNvSpPr txBox="1"/>
          <p:nvPr/>
        </p:nvSpPr>
        <p:spPr>
          <a:xfrm>
            <a:off x="2636142" y="493041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0E4844-B38C-3655-33C2-CDA21C6B4E8A}"/>
              </a:ext>
            </a:extLst>
          </p:cNvPr>
          <p:cNvSpPr txBox="1"/>
          <p:nvPr/>
        </p:nvSpPr>
        <p:spPr>
          <a:xfrm>
            <a:off x="4460725" y="493041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C06FCE4-A7EB-0320-C644-4981937F201C}"/>
              </a:ext>
            </a:extLst>
          </p:cNvPr>
          <p:cNvSpPr txBox="1"/>
          <p:nvPr/>
        </p:nvSpPr>
        <p:spPr>
          <a:xfrm>
            <a:off x="6092526" y="493041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9FB2DB0-5F8E-CC71-5BCD-124FC6A4C8C4}"/>
              </a:ext>
            </a:extLst>
          </p:cNvPr>
          <p:cNvSpPr txBox="1"/>
          <p:nvPr/>
        </p:nvSpPr>
        <p:spPr>
          <a:xfrm>
            <a:off x="2578992" y="54878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E445F83-B018-44EA-147F-FD2CBBAE09C4}"/>
              </a:ext>
            </a:extLst>
          </p:cNvPr>
          <p:cNvSpPr txBox="1"/>
          <p:nvPr/>
        </p:nvSpPr>
        <p:spPr>
          <a:xfrm>
            <a:off x="4460725" y="548782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49388E-1C8C-B438-C894-89F239F2A75E}"/>
              </a:ext>
            </a:extLst>
          </p:cNvPr>
          <p:cNvSpPr txBox="1"/>
          <p:nvPr/>
        </p:nvSpPr>
        <p:spPr>
          <a:xfrm>
            <a:off x="6044901" y="548782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8" name="yt_shape_14098"/>
          <p:cNvSpPr txBox="1"/>
          <p:nvPr/>
        </p:nvSpPr>
        <p:spPr>
          <a:xfrm>
            <a:off x="392765" y="29969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某个玻璃饰品的外形是一个简单的多面体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1f6d3,isEnd"/>
              </a:rPr>
              <a:t>它的外表面是由三角形和八边形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两种多边形拼接而成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每个顶点处都有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ed3f,isEnd"/>
              </a:rPr>
              <a:t>设该多面体外表面三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角形的个数为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八边形的个数为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051167-D2BA-2E4C-0512-94A9177A0329}"/>
              </a:ext>
            </a:extLst>
          </p:cNvPr>
          <p:cNvSpPr txBox="1"/>
          <p:nvPr/>
        </p:nvSpPr>
        <p:spPr>
          <a:xfrm>
            <a:off x="7014703" y="39011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096"/>
          <p:cNvSpPr txBox="1"/>
          <p:nvPr/>
        </p:nvSpPr>
        <p:spPr>
          <a:xfrm>
            <a:off x="479376" y="9087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你能发现一个多面体的顶点数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面数和棱数之间的关系式是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一个多面体的面数比顶点数大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9fd9,isEnd"/>
              </a:rPr>
              <a:t>则这个多面体的面数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B3860F-98D7-0707-9BFA-377320BE30F3}"/>
              </a:ext>
            </a:extLst>
          </p:cNvPr>
          <p:cNvSpPr txBox="1"/>
          <p:nvPr/>
        </p:nvSpPr>
        <p:spPr>
          <a:xfrm>
            <a:off x="10952589" y="861914"/>
            <a:ext cx="813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d51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DA7027-8780-B4CD-5896-632272C72CEC}"/>
              </a:ext>
            </a:extLst>
          </p:cNvPr>
          <p:cNvSpPr txBox="1"/>
          <p:nvPr/>
        </p:nvSpPr>
        <p:spPr>
          <a:xfrm>
            <a:off x="389365" y="1337403"/>
            <a:ext cx="176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A5DC13-FACD-95D2-A492-69F41AC55009}"/>
              </a:ext>
            </a:extLst>
          </p:cNvPr>
          <p:cNvSpPr txBox="1"/>
          <p:nvPr/>
        </p:nvSpPr>
        <p:spPr>
          <a:xfrm>
            <a:off x="998965" y="22883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091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0407" y="4558036"/>
            <a:ext cx="453085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由平面图形旋转得立体图形的方法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将平面图形旋转成几何体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需两个条件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65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旋转轴和旋转角度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同一个平面图形绕不同的旋转轴或按不同的旋转角进行旋转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a89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所得的几何体也不一定相同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1" name="yt_shape_14031"/>
          <p:cNvSpPr txBox="1"/>
          <p:nvPr/>
        </p:nvSpPr>
        <p:spPr>
          <a:xfrm>
            <a:off x="540000" y="900000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由曲面和平面围成的是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2" name="yt_table_14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372945"/>
              </p:ext>
            </p:extLst>
          </p:nvPr>
        </p:nvGraphicFramePr>
        <p:xfrm>
          <a:off x="540056" y="1379303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球和圆锥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球和圆柱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圆锥和圆柱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圆柱和棱柱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</a:tbl>
          </a:graphicData>
        </a:graphic>
      </p:graphicFrame>
      <p:sp>
        <p:nvSpPr>
          <p:cNvPr id="14034" name="yt_shape_14034"/>
          <p:cNvSpPr txBox="1"/>
          <p:nvPr/>
        </p:nvSpPr>
        <p:spPr>
          <a:xfrm>
            <a:off x="540000" y="2380857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一个棱柱如图所示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035" name="yt_image_14035" title="H_95.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632" y="3012524"/>
            <a:ext cx="1300734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7" name="yt_shape_14037"/>
          <p:cNvSpPr txBox="1"/>
          <p:nvPr/>
        </p:nvSpPr>
        <p:spPr>
          <a:xfrm>
            <a:off x="540119" y="427462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这个棱柱由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各个面的交线有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d43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弯曲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这个棱柱的底面和侧面的形状分别是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该棱柱有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60F1E7-48DC-C9C9-9CE2-262168F169B8}"/>
              </a:ext>
            </a:extLst>
          </p:cNvPr>
          <p:cNvSpPr txBox="1"/>
          <p:nvPr/>
        </p:nvSpPr>
        <p:spPr>
          <a:xfrm>
            <a:off x="8450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91ABDC-5A10-0B96-860A-05274C7B9E4D}"/>
              </a:ext>
            </a:extLst>
          </p:cNvPr>
          <p:cNvSpPr txBox="1"/>
          <p:nvPr/>
        </p:nvSpPr>
        <p:spPr>
          <a:xfrm>
            <a:off x="3040908" y="42278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D01019-B5BC-0A0D-E322-7B09567CD388}"/>
              </a:ext>
            </a:extLst>
          </p:cNvPr>
          <p:cNvSpPr txBox="1"/>
          <p:nvPr/>
        </p:nvSpPr>
        <p:spPr>
          <a:xfrm>
            <a:off x="7460507" y="42278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DEA8B7-6876-E73B-D56C-F67B66E4D905}"/>
              </a:ext>
            </a:extLst>
          </p:cNvPr>
          <p:cNvSpPr txBox="1"/>
          <p:nvPr/>
        </p:nvSpPr>
        <p:spPr>
          <a:xfrm>
            <a:off x="9746507" y="42278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笔直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28C9E2-73A7-B59C-1C4D-ADEC0262E63E}"/>
              </a:ext>
            </a:extLst>
          </p:cNvPr>
          <p:cNvSpPr txBox="1"/>
          <p:nvPr/>
        </p:nvSpPr>
        <p:spPr>
          <a:xfrm>
            <a:off x="6393708" y="517879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8047D1-85BB-5C5A-C7C6-8FAC29C6F54A}"/>
              </a:ext>
            </a:extLst>
          </p:cNvPr>
          <p:cNvSpPr txBox="1"/>
          <p:nvPr/>
        </p:nvSpPr>
        <p:spPr>
          <a:xfrm>
            <a:off x="8222507" y="517879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1581A4-1D54-3361-5B12-6C4E72E47CE9}"/>
              </a:ext>
            </a:extLst>
          </p:cNvPr>
          <p:cNvSpPr txBox="1"/>
          <p:nvPr/>
        </p:nvSpPr>
        <p:spPr>
          <a:xfrm>
            <a:off x="2736108" y="565428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0" name="yt_shape_14040"/>
          <p:cNvSpPr txBox="1"/>
          <p:nvPr/>
        </p:nvSpPr>
        <p:spPr>
          <a:xfrm>
            <a:off x="540000" y="900000"/>
            <a:ext cx="81977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041" name="yt_image_140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633" y="1531667"/>
            <a:ext cx="128473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3" name="yt_shape_14043"/>
          <p:cNvSpPr txBox="1"/>
          <p:nvPr/>
        </p:nvSpPr>
        <p:spPr>
          <a:xfrm>
            <a:off x="540000" y="2903471"/>
            <a:ext cx="6900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这说明点动成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44" name="yt_shape_14044"/>
          <p:cNvSpPr txBox="1"/>
          <p:nvPr/>
        </p:nvSpPr>
        <p:spPr>
          <a:xfrm>
            <a:off x="540000" y="3382774"/>
            <a:ext cx="7704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这说明线动成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45" name="yt_shape_14045"/>
          <p:cNvSpPr txBox="1"/>
          <p:nvPr/>
        </p:nvSpPr>
        <p:spPr>
          <a:xfrm>
            <a:off x="540000" y="3862077"/>
            <a:ext cx="79893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旋转一周形成圆柱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这说明面动成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94170A-1721-A243-E547-EC08A35AB53E}"/>
              </a:ext>
            </a:extLst>
          </p:cNvPr>
          <p:cNvSpPr txBox="1"/>
          <p:nvPr/>
        </p:nvSpPr>
        <p:spPr>
          <a:xfrm>
            <a:off x="6369777" y="285666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B00F0C-5F50-2986-0A0B-4F09AFDB7A93}"/>
              </a:ext>
            </a:extLst>
          </p:cNvPr>
          <p:cNvSpPr txBox="1"/>
          <p:nvPr/>
        </p:nvSpPr>
        <p:spPr>
          <a:xfrm>
            <a:off x="7165114" y="33359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6CE3D7-68DE-3837-5BEC-6C9B81AE41E5}"/>
              </a:ext>
            </a:extLst>
          </p:cNvPr>
          <p:cNvSpPr txBox="1"/>
          <p:nvPr/>
        </p:nvSpPr>
        <p:spPr>
          <a:xfrm>
            <a:off x="7600089" y="38152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6" name="yt_shape_14046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由平面图形旋转而成的立体图形</a:t>
            </a:r>
          </a:p>
        </p:txBody>
      </p:sp>
      <p:sp>
        <p:nvSpPr>
          <p:cNvPr id="14047" name="yt_shape_14047"/>
          <p:cNvSpPr txBox="1"/>
          <p:nvPr/>
        </p:nvSpPr>
        <p:spPr>
          <a:xfrm>
            <a:off x="540000" y="1389434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48" name="yt_image_140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76183" y="2081613"/>
            <a:ext cx="55502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50" name="yt_image_140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641" y="1988840"/>
            <a:ext cx="4046832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19630">
            <a:extLst>
              <a:ext uri="{FF2B5EF4-FFF2-40B4-BE49-F238E27FC236}">
                <a16:creationId xmlns:a16="http://schemas.microsoft.com/office/drawing/2014/main" id="{D8463FBC-6F93-11D9-8D23-9EF1A0646D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907C8C-3857-E590-1D9F-3E090758BA58}"/>
              </a:ext>
            </a:extLst>
          </p:cNvPr>
          <p:cNvSpPr txBox="1"/>
          <p:nvPr/>
        </p:nvSpPr>
        <p:spPr>
          <a:xfrm>
            <a:off x="10279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052"/>
          <p:cNvSpPr txBox="1"/>
          <p:nvPr/>
        </p:nvSpPr>
        <p:spPr>
          <a:xfrm>
            <a:off x="558146" y="35322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将下面的平面图形绕直线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d4bd"/>
              </a:rPr>
              <a:t>得到的立体图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9" name="yt_image_14053" title="H_125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44392" y="4440862"/>
            <a:ext cx="72726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4055" title="H_113.023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2392" y="4581128"/>
            <a:ext cx="4347972" cy="143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EF2A0A5-9ED0-CD4B-EDFA-3EED70EA2225}"/>
              </a:ext>
            </a:extLst>
          </p:cNvPr>
          <p:cNvSpPr txBox="1"/>
          <p:nvPr/>
        </p:nvSpPr>
        <p:spPr>
          <a:xfrm>
            <a:off x="1687335" y="39608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将上面的平面图形绕轴旋转一周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7369"/>
              </a:rPr>
              <a:t>可以得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到下面的立体图形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把有对应关系的平面图形与立体图形用线连接起来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59" name="yt_shape_14059"/>
          <p:cNvSpPr txBox="1"/>
          <p:nvPr/>
        </p:nvSpPr>
        <p:spPr>
          <a:xfrm>
            <a:off x="6095968" y="5695952"/>
            <a:ext cx="64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4058" name="yt_image_14058" title="H_287.389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1919137"/>
            <a:ext cx="4693323" cy="36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 flipH="1">
            <a:off x="3719736" y="3429000"/>
            <a:ext cx="216024" cy="86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71864" y="3429000"/>
            <a:ext cx="2736304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79976" y="3490879"/>
            <a:ext cx="792088" cy="8022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871864" y="3459939"/>
            <a:ext cx="1944216" cy="6395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843972" y="3455234"/>
            <a:ext cx="1769136" cy="7589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将平面图形旋转得到几何体时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致错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以该长方形的一边所在直线为轴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8e82,isEnd"/>
              </a:rPr>
              <a:t>将其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形成的圆柱的体积为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062" name="yt_image_14062" title="H_108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062" y="2491102"/>
            <a:ext cx="128587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332223-581E-11AB-12C5-B47C7A2C8073}"/>
              </a:ext>
            </a:extLst>
          </p:cNvPr>
          <p:cNvSpPr txBox="1"/>
          <p:nvPr/>
        </p:nvSpPr>
        <p:spPr>
          <a:xfrm>
            <a:off x="5631708" y="1804170"/>
            <a:ext cx="170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64" name="yt_image_1406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7" name="yt_shape_1406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中国有着深远的沙画历史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如图是一幅沙画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f650"/>
              </a:rPr>
              <a:t>在制作沙画过程中没有用到的数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学知识是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9" name="yt_table_1406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181889"/>
              </p:ext>
            </p:extLst>
          </p:nvPr>
        </p:nvGraphicFramePr>
        <p:xfrm>
          <a:off x="540056" y="2441600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线与线相交成点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</a:tbl>
          </a:graphicData>
        </a:graphic>
      </p:graphicFrame>
      <p:pic>
        <p:nvPicPr>
          <p:cNvPr id="14068" name="yt_image_14068_skip" title="H_114.8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8277" y="2441600"/>
            <a:ext cx="2331720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1" name="yt_shape_14071"/>
          <p:cNvSpPr txBox="1"/>
          <p:nvPr/>
        </p:nvSpPr>
        <p:spPr>
          <a:xfrm>
            <a:off x="540120" y="43939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4cdc"/>
              </a:rPr>
              <a:t>所得几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何体的体积是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2" name="yt_table_140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889588"/>
              </p:ext>
            </p:extLst>
          </p:nvPr>
        </p:nvGraphicFramePr>
        <p:xfrm>
          <a:off x="540056" y="5353355"/>
          <a:ext cx="4658043" cy="950976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CAE9711-261D-3498-8FE3-58DD7420E5CC}"/>
              </a:ext>
            </a:extLst>
          </p:cNvPr>
          <p:cNvSpPr txBox="1"/>
          <p:nvPr/>
        </p:nvSpPr>
        <p:spPr>
          <a:xfrm>
            <a:off x="22789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B720F5-1168-35AD-34F6-5C28A5754885}"/>
              </a:ext>
            </a:extLst>
          </p:cNvPr>
          <p:cNvSpPr txBox="1"/>
          <p:nvPr/>
        </p:nvSpPr>
        <p:spPr>
          <a:xfrm>
            <a:off x="2888509" y="48226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4" name="yt_shape_1407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一个六棱柱的底面是一个六边形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侧面都是长方形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154c"/>
              </a:rPr>
              <a:t>六边形每条边长为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这个六棱柱有多少条棱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它们的长度总和是多少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长度总和是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77" name="yt_image_14077" title="H_121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1547" y="2491102"/>
            <a:ext cx="133045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9" name="yt_shape_14079"/>
          <p:cNvSpPr txBox="1"/>
          <p:nvPr/>
        </p:nvSpPr>
        <p:spPr>
          <a:xfrm>
            <a:off x="540119" y="3105372"/>
            <a:ext cx="570989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这个六棱柱的侧面积是多少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420CA8-3B01-B30A-9D5D-E91370AD551D}"/>
              </a:ext>
            </a:extLst>
          </p:cNvPr>
          <p:cNvSpPr txBox="1"/>
          <p:nvPr/>
        </p:nvSpPr>
        <p:spPr>
          <a:xfrm>
            <a:off x="450108" y="2279658"/>
            <a:ext cx="7714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长度总和是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1BAFEB-1ABD-C5BC-0180-8B3CF4751E84}"/>
              </a:ext>
            </a:extLst>
          </p:cNvPr>
          <p:cNvSpPr txBox="1"/>
          <p:nvPr/>
        </p:nvSpPr>
        <p:spPr>
          <a:xfrm>
            <a:off x="450108" y="3534054"/>
            <a:ext cx="583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3" name="yt_shape_1408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将正方形绕直线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2237"/>
              </a:rPr>
              <a:t>所得圆柱从前面看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得到的平面图形的周长为多少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084" name="yt_image_14084" title="H_152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898" y="1995319"/>
            <a:ext cx="1624203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6" name="yt_shape_14086"/>
          <p:cNvSpPr txBox="1"/>
          <p:nvPr/>
        </p:nvSpPr>
        <p:spPr>
          <a:xfrm>
            <a:off x="540000" y="3976208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从前面看是一个长为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所以它的周长为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5B69D0-4B94-3E87-1077-0D631B814CF3}"/>
              </a:ext>
            </a:extLst>
          </p:cNvPr>
          <p:cNvSpPr txBox="1"/>
          <p:nvPr/>
        </p:nvSpPr>
        <p:spPr>
          <a:xfrm>
            <a:off x="449989" y="3929402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从前面看是一个长为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所以它的周长为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860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_⨹_1_0a89c</vt:lpstr>
      <vt:lpstr>_⨹_1_77d43,isEnd</vt:lpstr>
      <vt:lpstr>_⨹_1_7a65d</vt:lpstr>
      <vt:lpstr>_⨹_1_dd51f</vt:lpstr>
      <vt:lpstr>_⨹_14_1f6d3,isEnd</vt:lpstr>
      <vt:lpstr>_⨹_14_5f650</vt:lpstr>
      <vt:lpstr>_⨹_2_68e82,isEnd</vt:lpstr>
      <vt:lpstr>_⨹_3_17369</vt:lpstr>
      <vt:lpstr>_⨹_3_a4cdc</vt:lpstr>
      <vt:lpstr>_⨹_3_e197f</vt:lpstr>
      <vt:lpstr>_⨹_6_4d4bd</vt:lpstr>
      <vt:lpstr>_⨹_8_b154c</vt:lpstr>
      <vt:lpstr>_⨹_8_f2237</vt:lpstr>
      <vt:lpstr>_⨹_9_19fd9,isEnd</vt:lpstr>
      <vt:lpstr>_⨹_9_6ed3f,isEnd</vt:lpstr>
      <vt:lpstr>Finished</vt:lpstr>
      <vt:lpstr>W:3.754961,H:37.44,isEnd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2024-07-23T16:00:27Z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