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1" r:id="rId8"/>
    <p:sldId id="313" r:id="rId9"/>
    <p:sldId id="315" r:id="rId10"/>
    <p:sldId id="317" r:id="rId11"/>
    <p:sldId id="318" r:id="rId12"/>
    <p:sldId id="319" r:id="rId13"/>
    <p:sldId id="320" r:id="rId14"/>
    <p:sldId id="321" r:id="rId15"/>
    <p:sldId id="322" r:id="rId16"/>
    <p:sldId id="325" r:id="rId17"/>
    <p:sldId id="324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2" name="yt_shape_1388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81" name="yt_image_138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4" name="yt_shape_13884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从不同方向观察立体图形</a:t>
            </a:r>
          </a:p>
        </p:txBody>
      </p:sp>
      <p:sp>
        <p:nvSpPr>
          <p:cNvPr id="13885" name="yt_shape_13885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由六块相同的小正方体搭成的几何体如图所示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c4c3"/>
              </a:rPr>
              <a:t>则从上面看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86" name="yt_image_138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880246"/>
            <a:ext cx="1259586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88" name="yt_image_138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073519"/>
            <a:ext cx="4634865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02594">
            <a:extLst>
              <a:ext uri="{FF2B5EF4-FFF2-40B4-BE49-F238E27FC236}">
                <a16:creationId xmlns:a16="http://schemas.microsoft.com/office/drawing/2014/main" id="{D914F32A-5F83-C1E7-E3F7-A53CA804B4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F159AD-B010-765C-DE9D-998D468F54AE}"/>
              </a:ext>
            </a:extLst>
          </p:cNvPr>
          <p:cNvSpPr txBox="1"/>
          <p:nvPr/>
        </p:nvSpPr>
        <p:spPr>
          <a:xfrm>
            <a:off x="50221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3" name="yt_shape_1393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如图是一个正方体的表面沿着某些棱剪开后展开的一个平面图形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9a4d,isEnd"/>
              </a:rPr>
              <a:t>若这个正方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体的每两个相对面上的数字的和都是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34" name="yt_image_13934" title="H_102.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6748" y="2011799"/>
            <a:ext cx="1738503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4D45CE-D141-4873-0A0F-77F52DFB86AA}"/>
              </a:ext>
            </a:extLst>
          </p:cNvPr>
          <p:cNvSpPr txBox="1"/>
          <p:nvPr/>
        </p:nvSpPr>
        <p:spPr>
          <a:xfrm>
            <a:off x="7982796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6" name="yt_shape_1393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由一些相同的小正方体搭成的几何体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62ee9,isEnd"/>
              </a:rPr>
              <a:t>从三个不同方向看到的平面图形如图所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则搭成这个几何体的小正方体的个数是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940" name="yt_shape_13940"/>
          <p:cNvSpPr txBox="1"/>
          <p:nvPr/>
        </p:nvSpPr>
        <p:spPr>
          <a:xfrm>
            <a:off x="540000" y="417490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37" name="yt_shape_13937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7010" y="2011799"/>
            <a:ext cx="2117979" cy="2112786"/>
            <a:chOff x="0" y="0"/>
            <a:chExt cx="2117979" cy="2112786"/>
          </a:xfrm>
        </p:grpSpPr>
        <p:pic>
          <p:nvPicPr>
            <p:cNvPr id="2" name="yt_image_1393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7979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39" name="yt_shape_13939" descr="{&quot;rangeId&quot;:0,&quot;IgnoreLineSpacing&quot;:1}"/>
            <p:cNvSpPr txBox="1"/>
            <p:nvPr/>
          </p:nvSpPr>
          <p:spPr>
            <a:xfrm>
              <a:off x="449525" y="175278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BE8DE54-4901-719A-BB4B-62C278E143A2}"/>
              </a:ext>
            </a:extLst>
          </p:cNvPr>
          <p:cNvSpPr txBox="1"/>
          <p:nvPr/>
        </p:nvSpPr>
        <p:spPr>
          <a:xfrm>
            <a:off x="6546107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1" name="yt_shape_13941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【变式】三个方向看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两个方向看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一个几何体由若干个大小相同的小正方体组成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从上面和左面观察该几何体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8382,isEnd"/>
              </a:rPr>
              <a:t>看到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的图形如图所示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那么组成该几何体最少需要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c9a,isEnd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小正方体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43" name="yt_image_13943" title="H_75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9870" y="2954754"/>
            <a:ext cx="2072259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5" name="yt_shape_13945"/>
          <p:cNvSpPr txBox="1"/>
          <p:nvPr/>
        </p:nvSpPr>
        <p:spPr>
          <a:xfrm>
            <a:off x="5480446" y="3914874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5AFF9C-7671-F9A5-B62C-7D9D8B74F796}"/>
              </a:ext>
            </a:extLst>
          </p:cNvPr>
          <p:cNvSpPr txBox="1"/>
          <p:nvPr/>
        </p:nvSpPr>
        <p:spPr>
          <a:xfrm>
            <a:off x="6850907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A2A8B3-336E-ECA9-82A9-91FF57D2E844}"/>
              </a:ext>
            </a:extLst>
          </p:cNvPr>
          <p:cNvSpPr txBox="1"/>
          <p:nvPr/>
        </p:nvSpPr>
        <p:spPr>
          <a:xfrm>
            <a:off x="10660907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6" name="yt_shape_13946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个大小相同的正方形制成如图所示的拼接图形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ed2b"/>
              </a:rPr>
              <a:t>请你在图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中只添加一个正方形并用阴影表示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39373"/>
              </a:rPr>
              <a:t>使新拼接成的图形经过折叠后能成为一个封闭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948" name="yt_shape_13948"/>
          <p:cNvSpPr txBox="1"/>
          <p:nvPr/>
        </p:nvSpPr>
        <p:spPr>
          <a:xfrm>
            <a:off x="4990246" y="2475451"/>
            <a:ext cx="1814151" cy="10895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50" b="0" i="0" u="none" spc="-60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6050" b="0" i="0" u="none" spc="12634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3947" name="yt_image_13947" title="H_95.332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246" y="2475451"/>
            <a:ext cx="1794591" cy="121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0" name="yt_shape_13950"/>
          <p:cNvSpPr txBox="1"/>
          <p:nvPr/>
        </p:nvSpPr>
        <p:spPr>
          <a:xfrm>
            <a:off x="540000" y="3736695"/>
            <a:ext cx="41549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952" name="yt_shape_13952"/>
          <p:cNvSpPr txBox="1"/>
          <p:nvPr/>
        </p:nvSpPr>
        <p:spPr>
          <a:xfrm>
            <a:off x="540000" y="4351883"/>
            <a:ext cx="1909818" cy="1143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350" b="0" i="0" u="none" spc="13305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3951" name="yt_image_13951" title="H_99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5605" y="4351883"/>
            <a:ext cx="1889379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87EFD0-F14B-0BF7-1548-6FD89D755AC3}"/>
              </a:ext>
            </a:extLst>
          </p:cNvPr>
          <p:cNvSpPr txBox="1"/>
          <p:nvPr/>
        </p:nvSpPr>
        <p:spPr>
          <a:xfrm>
            <a:off x="449989" y="3689890"/>
            <a:ext cx="429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5" name="yt_shape_1395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54" name="yt_image_13954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7" name="yt_shape_13957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一个长方体的展开图如图所示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每一面上都标注了字母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7d89"/>
              </a:rPr>
              <a:t>标字母的面都是外表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根据要求回答问题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面在长方体的左面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面在长方体的哪一面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60" name="yt_image_13960" title="H_87.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3184" y="3056787"/>
            <a:ext cx="1948815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2" name="yt_shape_13962"/>
          <p:cNvSpPr txBox="1"/>
          <p:nvPr/>
        </p:nvSpPr>
        <p:spPr>
          <a:xfrm>
            <a:off x="540000" y="4220611"/>
            <a:ext cx="443871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面和哪个面是相对的面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A6AE20-993D-71F8-E33B-CB0CC6ED379F}"/>
              </a:ext>
            </a:extLst>
          </p:cNvPr>
          <p:cNvSpPr txBox="1"/>
          <p:nvPr/>
        </p:nvSpPr>
        <p:spPr>
          <a:xfrm>
            <a:off x="450108" y="2861823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A66A0E-A4D3-CA80-7AEE-E6A657522B9B}"/>
              </a:ext>
            </a:extLst>
          </p:cNvPr>
          <p:cNvSpPr txBox="1"/>
          <p:nvPr/>
        </p:nvSpPr>
        <p:spPr>
          <a:xfrm>
            <a:off x="449989" y="4649293"/>
            <a:ext cx="2289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6" name="yt_shape_13966"/>
          <p:cNvSpPr txBox="1"/>
          <p:nvPr/>
        </p:nvSpPr>
        <p:spPr>
          <a:xfrm>
            <a:off x="540000" y="900000"/>
            <a:ext cx="109308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面为长方体的前面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从上面看是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那么长方体的左面是哪个面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68" name="yt_image_13968" title="H_87.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3184" y="1531667"/>
            <a:ext cx="1948815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0" name="yt_shape_13970"/>
          <p:cNvSpPr txBox="1"/>
          <p:nvPr/>
        </p:nvSpPr>
        <p:spPr>
          <a:xfrm>
            <a:off x="540000" y="2695491"/>
            <a:ext cx="109132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面在长方体的后面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从左面看是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那么长方体的下面是哪个面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056697-D8F4-38BC-C9B6-9EC585632AB3}"/>
              </a:ext>
            </a:extLst>
          </p:cNvPr>
          <p:cNvSpPr txBox="1"/>
          <p:nvPr/>
        </p:nvSpPr>
        <p:spPr>
          <a:xfrm>
            <a:off x="449989" y="1328682"/>
            <a:ext cx="2289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6255C9-6ACC-69C5-6137-EEDD0A3797DD}"/>
              </a:ext>
            </a:extLst>
          </p:cNvPr>
          <p:cNvSpPr txBox="1"/>
          <p:nvPr/>
        </p:nvSpPr>
        <p:spPr>
          <a:xfrm>
            <a:off x="449989" y="3124173"/>
            <a:ext cx="2307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4" name="yt_shape_13974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从前面观察物体得到的平面图形反映物体的长和高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c8948"/>
              </a:rPr>
              <a:t>从上面观察物体得到的平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面图形反映物体的长和宽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从左面观察物体得到的平面图形反映物体的高和宽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0" name="yt_shape_1389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先贤孔子曾说过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鼓之舞之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鼓舞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a197"/>
              </a:rPr>
              <a:t>一词最早的起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如图是喜庆集会时击鼓瞬间的情景及鼓的立体图形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则从前面看该几何体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d74e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91" name="yt_image_13891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274904"/>
            <a:ext cx="263118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3" name="yt_image_13893" title="H_75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119" y="2439496"/>
            <a:ext cx="4733163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6DE0EA-A905-47B8-0EC6-EC0BA2336672}"/>
              </a:ext>
            </a:extLst>
          </p:cNvPr>
          <p:cNvSpPr txBox="1"/>
          <p:nvPr/>
        </p:nvSpPr>
        <p:spPr>
          <a:xfrm>
            <a:off x="31933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5" name="yt_shape_1389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自贡市中考改编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如图所示的六棱柱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从左面看该几何体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2f1c"/>
              </a:rPr>
              <a:t>得到的平面图形是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96" name="yt_image_13896" title="H_79.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472" y="1846665"/>
            <a:ext cx="752094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8" name="yt_image_13898" title="H_97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111" y="2132856"/>
            <a:ext cx="3751326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87CBAD-215C-054B-241E-77A0E3BEC5FB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0" name="yt_shape_1390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立体图形的展开图</a:t>
            </a:r>
          </a:p>
        </p:txBody>
      </p:sp>
      <p:sp>
        <p:nvSpPr>
          <p:cNvPr id="13901" name="yt_shape_1390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将该圆锥的侧面剪开并展平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4aba"/>
              </a:rPr>
              <a:t>得到的圆锥的侧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面展开图是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3" name="yt_table_1390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375034"/>
              </p:ext>
            </p:extLst>
          </p:nvPr>
        </p:nvGraphicFramePr>
        <p:xfrm>
          <a:off x="540056" y="2348869"/>
          <a:ext cx="1947863" cy="1901952"/>
        </p:xfrm>
        <a:graphic>
          <a:graphicData uri="http://schemas.openxmlformats.org/drawingml/2006/table">
            <a:tbl>
              <a:tblPr/>
              <a:tblGrid>
                <a:gridCol w="1947863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</a:tbl>
          </a:graphicData>
        </a:graphic>
      </p:graphicFrame>
      <p:pic>
        <p:nvPicPr>
          <p:cNvPr id="13902" name="yt_image_13902_skip" title="H_105.7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62167" y="2348869"/>
            <a:ext cx="1187577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502663">
            <a:extLst>
              <a:ext uri="{FF2B5EF4-FFF2-40B4-BE49-F238E27FC236}">
                <a16:creationId xmlns:a16="http://schemas.microsoft.com/office/drawing/2014/main" id="{8242842E-C915-73A5-B70A-13FD1A0256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110F85-B0B2-25C3-0C9D-1756B8A2A27B}"/>
              </a:ext>
            </a:extLst>
          </p:cNvPr>
          <p:cNvSpPr txBox="1"/>
          <p:nvPr/>
        </p:nvSpPr>
        <p:spPr>
          <a:xfrm>
            <a:off x="2583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5" name="yt_shape_13905"/>
          <p:cNvSpPr txBox="1"/>
          <p:nvPr/>
        </p:nvSpPr>
        <p:spPr>
          <a:xfrm>
            <a:off x="540000" y="900000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达州市中考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是长方体表面展开图的是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06" name="yt_image_13906" title="H_89.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722876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8" name="yt_shape_13908"/>
          <p:cNvSpPr txBox="1"/>
          <p:nvPr/>
        </p:nvSpPr>
        <p:spPr>
          <a:xfrm>
            <a:off x="540000" y="2722917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下列图形是棱锥侧面展开图的是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09" name="yt_image_13909" title="H_84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354584"/>
            <a:ext cx="4820031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6AA32A-CF83-C5CD-CAE7-5B336E31CF55}"/>
              </a:ext>
            </a:extLst>
          </p:cNvPr>
          <p:cNvSpPr txBox="1"/>
          <p:nvPr/>
        </p:nvSpPr>
        <p:spPr>
          <a:xfrm>
            <a:off x="8755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AD82F6-B6F1-949F-DB9F-7663EE803CF5}"/>
              </a:ext>
            </a:extLst>
          </p:cNvPr>
          <p:cNvSpPr txBox="1"/>
          <p:nvPr/>
        </p:nvSpPr>
        <p:spPr>
          <a:xfrm>
            <a:off x="7841389" y="26761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1" name="yt_shape_13911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争创全国文明典范城市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ca39c"/>
              </a:rPr>
              <a:t>让文明成为宜昌人民的内在气质和城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市的亮丽名片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是一个正方体的平面展开图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把展开图折叠成正方体后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c87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字对面的字是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3" name="yt_table_1391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348444"/>
              </p:ext>
            </p:extLst>
          </p:nvPr>
        </p:nvGraphicFramePr>
        <p:xfrm>
          <a:off x="540056" y="233956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p:pic>
        <p:nvPicPr>
          <p:cNvPr id="13912" name="yt_image_13912_skip" title="H_92.4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0475" y="2228123"/>
            <a:ext cx="1561338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5" name="yt_shape_13915"/>
          <p:cNvSpPr txBox="1"/>
          <p:nvPr/>
        </p:nvSpPr>
        <p:spPr>
          <a:xfrm>
            <a:off x="540000" y="3564215"/>
            <a:ext cx="9823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广元市中考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这是某几何体的展开图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7" name="yt_table_1391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599594"/>
              </p:ext>
            </p:extLst>
          </p:nvPr>
        </p:nvGraphicFramePr>
        <p:xfrm>
          <a:off x="540056" y="4043518"/>
          <a:ext cx="1947863" cy="1901952"/>
        </p:xfrm>
        <a:graphic>
          <a:graphicData uri="http://schemas.openxmlformats.org/drawingml/2006/table">
            <a:tbl>
              <a:tblPr/>
              <a:tblGrid>
                <a:gridCol w="1947863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</a:tbl>
          </a:graphicData>
        </a:graphic>
      </p:graphicFrame>
      <p:pic>
        <p:nvPicPr>
          <p:cNvPr id="13916" name="yt_image_13916_skip" title="H_106.6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6502" y="4560954"/>
            <a:ext cx="1345311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FDF5F1-F32B-E5C7-7D37-36927DDEF844}"/>
              </a:ext>
            </a:extLst>
          </p:cNvPr>
          <p:cNvSpPr txBox="1"/>
          <p:nvPr/>
        </p:nvSpPr>
        <p:spPr>
          <a:xfrm>
            <a:off x="38029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7665F6-5814-2C74-DBD0-59E362189B3F}"/>
              </a:ext>
            </a:extLst>
          </p:cNvPr>
          <p:cNvSpPr txBox="1"/>
          <p:nvPr/>
        </p:nvSpPr>
        <p:spPr>
          <a:xfrm>
            <a:off x="9365389" y="35174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9" name="yt_shape_13919"/>
          <p:cNvSpPr txBox="1"/>
          <p:nvPr/>
        </p:nvSpPr>
        <p:spPr>
          <a:xfrm>
            <a:off x="540000" y="900000"/>
            <a:ext cx="828431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不能准确画出立体图形的展开图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下列哪个图形是正方体的展开图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21" name="yt_image_13921" title="H_80.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0970"/>
            <a:ext cx="5164074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A7CC58-F27A-CAD7-DE26-C362DA27E84A}"/>
              </a:ext>
            </a:extLst>
          </p:cNvPr>
          <p:cNvSpPr txBox="1"/>
          <p:nvPr/>
        </p:nvSpPr>
        <p:spPr>
          <a:xfrm>
            <a:off x="78413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4" name="yt_shape_1392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23" name="yt_image_1392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6" name="yt_shape_13926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一个几何体的上半部分为正四棱锥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下半部分为立方体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3a1f"/>
              </a:rPr>
              <a:t>且有一个面涂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该几何体的展开图是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27" name="yt_image_13927" title="H_109.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93964"/>
            <a:ext cx="4820031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087F44-876E-D672-BD44-E4B03355955A}"/>
              </a:ext>
            </a:extLst>
          </p:cNvPr>
          <p:cNvSpPr txBox="1"/>
          <p:nvPr/>
        </p:nvSpPr>
        <p:spPr>
          <a:xfrm>
            <a:off x="50221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9" name="yt_shape_1392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这是由三个大小不一样的正方体拼成的几何体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a70f"/>
              </a:rPr>
              <a:t>其中两个小正方体的棱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长之和等于大正方体的棱长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分别从前面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7cb56"/>
              </a:rPr>
              <a:t>上面看该几何体所得到的平面图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形的面积分别为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31" name="yt_table_1393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563626"/>
              </p:ext>
            </p:extLst>
          </p:nvPr>
        </p:nvGraphicFramePr>
        <p:xfrm>
          <a:off x="540056" y="2339566"/>
          <a:ext cx="5824856" cy="950976"/>
        </p:xfrm>
        <a:graphic>
          <a:graphicData uri="http://schemas.openxmlformats.org/drawingml/2006/table">
            <a:tbl>
              <a:tblPr/>
              <a:tblGrid>
                <a:gridCol w="3378518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  <a:gridCol w="2446338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7"/>
                  </a:ext>
                </a:extLst>
              </a:tr>
            </a:tbl>
          </a:graphicData>
        </a:graphic>
      </p:graphicFrame>
      <p:pic>
        <p:nvPicPr>
          <p:cNvPr id="13930" name="yt_image_13930_skip" title="H_111.8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7292" y="2339566"/>
            <a:ext cx="1002411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2C2DE4-1192-2263-2741-BF8580F14806}"/>
              </a:ext>
            </a:extLst>
          </p:cNvPr>
          <p:cNvSpPr txBox="1"/>
          <p:nvPr/>
        </p:nvSpPr>
        <p:spPr>
          <a:xfrm>
            <a:off x="866065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750</Words>
  <Application>Microsoft Office PowerPoint</Application>
  <PresentationFormat>宽屏</PresentationFormat>
  <Paragraphs>79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7" baseType="lpstr">
      <vt:lpstr>,isEnd</vt:lpstr>
      <vt:lpstr>_⨹_1_6d74e</vt:lpstr>
      <vt:lpstr>_⨹_1_97c9a,isEnd</vt:lpstr>
      <vt:lpstr>_⨹_1_dc87f</vt:lpstr>
      <vt:lpstr>_⨹_10_5a70f</vt:lpstr>
      <vt:lpstr>_⨹_11_c8948</vt:lpstr>
      <vt:lpstr>_⨹_14_7cb56</vt:lpstr>
      <vt:lpstr>_⨹_16_ca39c</vt:lpstr>
      <vt:lpstr>_⨹_17_62ee9,isEnd</vt:lpstr>
      <vt:lpstr>_⨹_2_18382,isEnd</vt:lpstr>
      <vt:lpstr>_⨹_20_39373</vt:lpstr>
      <vt:lpstr>_⨹_4_9ed2b</vt:lpstr>
      <vt:lpstr>_⨹_5_6c4c3</vt:lpstr>
      <vt:lpstr>_⨹_5_f9a4d,isEnd</vt:lpstr>
      <vt:lpstr>_⨹_6_43a1f</vt:lpstr>
      <vt:lpstr>_⨹_6_ba197</vt:lpstr>
      <vt:lpstr>_⨹_7_64aba</vt:lpstr>
      <vt:lpstr>_⨹_8_e2f1c</vt:lpstr>
      <vt:lpstr>_⨹_9_47d89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