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3" r:id="rId5"/>
    <p:sldId id="314" r:id="rId6"/>
    <p:sldId id="317" r:id="rId7"/>
    <p:sldId id="319" r:id="rId8"/>
    <p:sldId id="321" r:id="rId9"/>
    <p:sldId id="327" r:id="rId10"/>
    <p:sldId id="329" r:id="rId11"/>
    <p:sldId id="330" r:id="rId12"/>
    <p:sldId id="332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" name="yt_shape_1315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57" name="yt_image_1315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60" name="yt_shape_13160"/>
          <p:cNvSpPr txBox="1"/>
          <p:nvPr/>
        </p:nvSpPr>
        <p:spPr>
          <a:xfrm>
            <a:off x="540000" y="1482165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移项</a:t>
            </a:r>
          </a:p>
        </p:txBody>
      </p:sp>
      <p:sp>
        <p:nvSpPr>
          <p:cNvPr id="13161" name="yt_shape_13161"/>
          <p:cNvSpPr txBox="1"/>
          <p:nvPr/>
        </p:nvSpPr>
        <p:spPr>
          <a:xfrm>
            <a:off x="540000" y="1971599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2" name="yt_table_1316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927571"/>
              </p:ext>
            </p:extLst>
          </p:nvPr>
        </p:nvGraphicFramePr>
        <p:xfrm>
          <a:off x="540056" y="2450902"/>
          <a:ext cx="6334443" cy="950976"/>
        </p:xfrm>
        <a:graphic>
          <a:graphicData uri="http://schemas.openxmlformats.org/drawingml/2006/table">
            <a:tbl>
              <a:tblPr/>
              <a:tblGrid>
                <a:gridCol w="3624580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等式的性质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等式的性质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7"/>
                  </a:ext>
                </a:extLst>
              </a:tr>
            </a:tbl>
          </a:graphicData>
        </a:graphic>
      </p:graphicFrame>
      <p:sp>
        <p:nvSpPr>
          <p:cNvPr id="13164" name="yt_shape_13164"/>
          <p:cNvSpPr txBox="1"/>
          <p:nvPr/>
        </p:nvSpPr>
        <p:spPr>
          <a:xfrm>
            <a:off x="540000" y="3452456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下列变形属于移项的是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5" name="yt_table_131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744525"/>
              </p:ext>
            </p:extLst>
          </p:nvPr>
        </p:nvGraphicFramePr>
        <p:xfrm>
          <a:off x="540056" y="3931759"/>
          <a:ext cx="5289550" cy="1901952"/>
        </p:xfrm>
        <a:graphic>
          <a:graphicData uri="http://schemas.openxmlformats.org/drawingml/2006/table">
            <a:tbl>
              <a:tblPr/>
              <a:tblGrid>
                <a:gridCol w="5289550">
                  <a:extLst>
                    <a:ext uri="{9D8B030D-6E8A-4147-A177-3AD203B41FA5}">
                      <a16:colId xmlns:a16="http://schemas.microsoft.com/office/drawing/2014/main" val="106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"/>
                  </a:ext>
                </a:extLst>
              </a:tr>
            </a:tbl>
          </a:graphicData>
        </a:graphic>
      </p:graphicFrame>
      <p:pic>
        <p:nvPicPr>
          <p:cNvPr id="3" name="yt_shape_1721657386902">
            <a:extLst>
              <a:ext uri="{FF2B5EF4-FFF2-40B4-BE49-F238E27FC236}">
                <a16:creationId xmlns:a16="http://schemas.microsoft.com/office/drawing/2014/main" id="{B7A138F3-8DA4-0ECB-4075-3B2FFF5688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170C1F-2EE7-E68B-6968-7A479D2C4696}"/>
              </a:ext>
            </a:extLst>
          </p:cNvPr>
          <p:cNvSpPr txBox="1"/>
          <p:nvPr/>
        </p:nvSpPr>
        <p:spPr>
          <a:xfrm>
            <a:off x="4793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8D07F0-7A03-127F-43A8-1DADF169933D}"/>
              </a:ext>
            </a:extLst>
          </p:cNvPr>
          <p:cNvSpPr txBox="1"/>
          <p:nvPr/>
        </p:nvSpPr>
        <p:spPr>
          <a:xfrm>
            <a:off x="4488589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6" name="yt_shape_1322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25" name="yt_image_132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8" name="yt_shape_13228"/>
          <p:cNvSpPr txBox="1"/>
          <p:nvPr/>
        </p:nvSpPr>
        <p:spPr>
          <a:xfrm>
            <a:off x="540000" y="1431377"/>
            <a:ext cx="68480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注重阅读理解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先看例子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再解类似的题目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229" name="yt_shape_13229"/>
          <p:cNvSpPr txBox="1"/>
          <p:nvPr/>
        </p:nvSpPr>
        <p:spPr>
          <a:xfrm>
            <a:off x="540000" y="1910680"/>
            <a:ext cx="6844356" cy="43422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方法一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原方程化为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原方程化为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所以原方程的解是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方法二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由绝对值的意义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所以原方程的解为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1" name="yt_shape_13231"/>
          <p:cNvSpPr txBox="1"/>
          <p:nvPr/>
        </p:nvSpPr>
        <p:spPr>
          <a:xfrm>
            <a:off x="551384" y="1257376"/>
            <a:ext cx="7926850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用你发现的规律解方程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用两种方法解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方法一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原方程化为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原方程化为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故原方程的解为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方法二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移项、合并同类项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由绝对值的意义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故原方程的解为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809584-CA55-44F8-0439-718E11CE8FEB}"/>
              </a:ext>
            </a:extLst>
          </p:cNvPr>
          <p:cNvSpPr txBox="1"/>
          <p:nvPr/>
        </p:nvSpPr>
        <p:spPr>
          <a:xfrm>
            <a:off x="461373" y="1686058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方法一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537865-F52A-9FE1-A7BE-3CC68872A92A}"/>
              </a:ext>
            </a:extLst>
          </p:cNvPr>
          <p:cNvSpPr txBox="1"/>
          <p:nvPr/>
        </p:nvSpPr>
        <p:spPr>
          <a:xfrm>
            <a:off x="461373" y="2161546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75C4B8-14CC-052E-EA1C-76BA60ECA029}"/>
              </a:ext>
            </a:extLst>
          </p:cNvPr>
          <p:cNvSpPr txBox="1"/>
          <p:nvPr/>
        </p:nvSpPr>
        <p:spPr>
          <a:xfrm>
            <a:off x="461373" y="2637034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原方程化为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9F6F73-757E-2D71-A765-7CEC3B0DBEDE}"/>
              </a:ext>
            </a:extLst>
          </p:cNvPr>
          <p:cNvSpPr txBox="1"/>
          <p:nvPr/>
        </p:nvSpPr>
        <p:spPr>
          <a:xfrm>
            <a:off x="461373" y="3112522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EEF280-7513-2E35-587D-B92B09AD5EAF}"/>
              </a:ext>
            </a:extLst>
          </p:cNvPr>
          <p:cNvSpPr txBox="1"/>
          <p:nvPr/>
        </p:nvSpPr>
        <p:spPr>
          <a:xfrm>
            <a:off x="461373" y="3588010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故原方程的解为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CFC37C-F875-57C8-6808-A8CB6F6BC3AF}"/>
              </a:ext>
            </a:extLst>
          </p:cNvPr>
          <p:cNvSpPr txBox="1"/>
          <p:nvPr/>
        </p:nvSpPr>
        <p:spPr>
          <a:xfrm>
            <a:off x="461373" y="4063498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方法二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2A2C08-A148-4B1E-8A1A-1463962882A7}"/>
              </a:ext>
            </a:extLst>
          </p:cNvPr>
          <p:cNvSpPr txBox="1"/>
          <p:nvPr/>
        </p:nvSpPr>
        <p:spPr>
          <a:xfrm>
            <a:off x="461373" y="4538986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4492B2-8A85-6445-EF4C-6CB53D42CD57}"/>
              </a:ext>
            </a:extLst>
          </p:cNvPr>
          <p:cNvSpPr txBox="1"/>
          <p:nvPr/>
        </p:nvSpPr>
        <p:spPr>
          <a:xfrm>
            <a:off x="461373" y="5014474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由绝对值的意义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AB287C5-B9DE-C2B3-C392-782154B1913D}"/>
              </a:ext>
            </a:extLst>
          </p:cNvPr>
          <p:cNvSpPr txBox="1"/>
          <p:nvPr/>
        </p:nvSpPr>
        <p:spPr>
          <a:xfrm>
            <a:off x="461373" y="5489962"/>
            <a:ext cx="445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故原方程的解为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3230"/>
          <p:cNvSpPr txBox="1"/>
          <p:nvPr/>
        </p:nvSpPr>
        <p:spPr>
          <a:xfrm>
            <a:off x="551384" y="764704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7" name="yt_shape_13167"/>
          <p:cNvSpPr txBox="1"/>
          <p:nvPr/>
        </p:nvSpPr>
        <p:spPr>
          <a:xfrm>
            <a:off x="540000" y="900000"/>
            <a:ext cx="62869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8" name="yt_table_131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432592"/>
              </p:ext>
            </p:extLst>
          </p:nvPr>
        </p:nvGraphicFramePr>
        <p:xfrm>
          <a:off x="540056" y="1379303"/>
          <a:ext cx="7542530" cy="950976"/>
        </p:xfrm>
        <a:graphic>
          <a:graphicData uri="http://schemas.openxmlformats.org/drawingml/2006/table">
            <a:tbl>
              <a:tblPr/>
              <a:tblGrid>
                <a:gridCol w="4237355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  <a:gridCol w="3305175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170" name="yt_shape_13170"/>
              <p:cNvSpPr txBox="1"/>
              <p:nvPr/>
            </p:nvSpPr>
            <p:spPr>
              <a:xfrm>
                <a:off x="540000" y="2380857"/>
                <a:ext cx="7774564" cy="35299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答题模板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的步骤是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170" name="yt_shape_131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0857"/>
                <a:ext cx="7774564" cy="3529941"/>
              </a:xfrm>
              <a:prstGeom prst="rect">
                <a:avLst/>
              </a:prstGeom>
              <a:blipFill>
                <a:blip r:embed="rId2"/>
                <a:stretch>
                  <a:fillRect l="-2431" t="-1554" r="-1412" b="-1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EAA9C0E-470E-F215-A706-171BFF6B165A}"/>
              </a:ext>
            </a:extLst>
          </p:cNvPr>
          <p:cNvSpPr txBox="1"/>
          <p:nvPr/>
        </p:nvSpPr>
        <p:spPr>
          <a:xfrm>
            <a:off x="586336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4E1958-4D30-541C-FC65-A9E2B602E768}"/>
              </a:ext>
            </a:extLst>
          </p:cNvPr>
          <p:cNvSpPr txBox="1"/>
          <p:nvPr/>
        </p:nvSpPr>
        <p:spPr>
          <a:xfrm>
            <a:off x="4567964" y="280953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630357-E2AC-014B-418C-E6D2E660D6C0}"/>
              </a:ext>
            </a:extLst>
          </p:cNvPr>
          <p:cNvSpPr txBox="1"/>
          <p:nvPr/>
        </p:nvSpPr>
        <p:spPr>
          <a:xfrm>
            <a:off x="4645752" y="3285027"/>
            <a:ext cx="101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1C397C-656F-B7AE-A078-F22B5C688FDE}"/>
              </a:ext>
            </a:extLst>
          </p:cNvPr>
          <p:cNvSpPr txBox="1"/>
          <p:nvPr/>
        </p:nvSpPr>
        <p:spPr>
          <a:xfrm>
            <a:off x="6247539" y="328502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4CFC44-DAE2-CB90-C334-C04390677A40}"/>
              </a:ext>
            </a:extLst>
          </p:cNvPr>
          <p:cNvSpPr txBox="1"/>
          <p:nvPr/>
        </p:nvSpPr>
        <p:spPr>
          <a:xfrm>
            <a:off x="2278789" y="4236003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A92B7C-214C-2F43-695A-E18EF89EBE4A}"/>
              </a:ext>
            </a:extLst>
          </p:cNvPr>
          <p:cNvSpPr txBox="1"/>
          <p:nvPr/>
        </p:nvSpPr>
        <p:spPr>
          <a:xfrm>
            <a:off x="3193189" y="4711491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A23C7F3-637A-59FF-A94C-BC56E1586458}"/>
                  </a:ext>
                </a:extLst>
              </p:cNvPr>
              <p:cNvSpPr txBox="1"/>
              <p:nvPr/>
            </p:nvSpPr>
            <p:spPr>
              <a:xfrm>
                <a:off x="3088414" y="5013176"/>
                <a:ext cx="1629473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A23C7F3-637A-59FF-A94C-BC56E15864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8414" y="5013176"/>
                <a:ext cx="1629473" cy="736486"/>
              </a:xfrm>
              <a:prstGeom prst="rect">
                <a:avLst/>
              </a:prstGeom>
              <a:blipFill>
                <a:blip r:embed="rId3"/>
                <a:stretch>
                  <a:fillRect l="-5993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" name="yt_shape_13178"/>
          <p:cNvSpPr txBox="1"/>
          <p:nvPr/>
        </p:nvSpPr>
        <p:spPr>
          <a:xfrm>
            <a:off x="540000" y="900000"/>
            <a:ext cx="4312078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C6BC5A-8291-EE4A-9924-75D5F3BEF695}"/>
              </a:ext>
            </a:extLst>
          </p:cNvPr>
          <p:cNvSpPr txBox="1"/>
          <p:nvPr/>
        </p:nvSpPr>
        <p:spPr>
          <a:xfrm>
            <a:off x="449989" y="1804170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201B6E-A423-56D3-415B-65A7ADF5FED2}"/>
              </a:ext>
            </a:extLst>
          </p:cNvPr>
          <p:cNvSpPr txBox="1"/>
          <p:nvPr/>
        </p:nvSpPr>
        <p:spPr>
          <a:xfrm>
            <a:off x="449989" y="2279658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239F89-D0CD-972D-3474-D904B63FD8E6}"/>
              </a:ext>
            </a:extLst>
          </p:cNvPr>
          <p:cNvSpPr txBox="1"/>
          <p:nvPr/>
        </p:nvSpPr>
        <p:spPr>
          <a:xfrm>
            <a:off x="449989" y="2755146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A2876C-EDC8-4057-CD51-3012E030FFCA}"/>
              </a:ext>
            </a:extLst>
          </p:cNvPr>
          <p:cNvSpPr txBox="1"/>
          <p:nvPr/>
        </p:nvSpPr>
        <p:spPr>
          <a:xfrm>
            <a:off x="449989" y="3706122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3536F9-2104-5DF3-40B3-25D4AA6049E0}"/>
              </a:ext>
            </a:extLst>
          </p:cNvPr>
          <p:cNvSpPr txBox="1"/>
          <p:nvPr/>
        </p:nvSpPr>
        <p:spPr>
          <a:xfrm>
            <a:off x="449989" y="4181610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3233D6-E441-6FE3-D33D-0558DC200312}"/>
              </a:ext>
            </a:extLst>
          </p:cNvPr>
          <p:cNvSpPr txBox="1"/>
          <p:nvPr/>
        </p:nvSpPr>
        <p:spPr>
          <a:xfrm>
            <a:off x="449989" y="4657098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3" name="yt_shape_13183"/>
          <p:cNvSpPr txBox="1"/>
          <p:nvPr/>
        </p:nvSpPr>
        <p:spPr>
          <a:xfrm>
            <a:off x="540000" y="900000"/>
            <a:ext cx="950741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表示同一个量的两个不同的式子相等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解决实际问题</a:t>
            </a:r>
          </a:p>
        </p:txBody>
      </p:sp>
      <p:sp>
        <p:nvSpPr>
          <p:cNvPr id="13184" name="yt_shape_13184"/>
          <p:cNvSpPr txBox="1"/>
          <p:nvPr/>
        </p:nvSpPr>
        <p:spPr>
          <a:xfrm>
            <a:off x="540119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某汽车队运送一批货物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每辆汽车装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未装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每辆汽车装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dadc"/>
              </a:rPr>
              <a:t>就恰好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装完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该车队运送货物的汽车共有多少辆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设该车队运送货物的汽车共有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0572"/>
              </a:rPr>
              <a:t>可列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85" name="yt_table_131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63634"/>
              </p:ext>
            </p:extLst>
          </p:nvPr>
        </p:nvGraphicFramePr>
        <p:xfrm>
          <a:off x="540056" y="2829000"/>
          <a:ext cx="8408036" cy="950976"/>
        </p:xfrm>
        <a:graphic>
          <a:graphicData uri="http://schemas.openxmlformats.org/drawingml/2006/table">
            <a:tbl>
              <a:tblPr/>
              <a:tblGrid>
                <a:gridCol w="4961573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  <a:gridCol w="3446463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</a:tbl>
          </a:graphicData>
        </a:graphic>
      </p:graphicFrame>
      <p:sp>
        <p:nvSpPr>
          <p:cNvPr id="13187" name="yt_shape_13187"/>
          <p:cNvSpPr txBox="1"/>
          <p:nvPr/>
        </p:nvSpPr>
        <p:spPr>
          <a:xfrm>
            <a:off x="540119" y="383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若这个长方形的长减少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9df4"/>
              </a:rPr>
              <a:t>就可以成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则长方形的长是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88" name="yt_table_131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178117"/>
              </p:ext>
            </p:extLst>
          </p:nvPr>
        </p:nvGraphicFramePr>
        <p:xfrm>
          <a:off x="540056" y="4789989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"/>
                  </a:ext>
                </a:extLst>
              </a:tr>
            </a:tbl>
          </a:graphicData>
        </a:graphic>
      </p:graphicFrame>
      <p:pic>
        <p:nvPicPr>
          <p:cNvPr id="3" name="yt_shape_1721657386995">
            <a:extLst>
              <a:ext uri="{FF2B5EF4-FFF2-40B4-BE49-F238E27FC236}">
                <a16:creationId xmlns:a16="http://schemas.microsoft.com/office/drawing/2014/main" id="{270D9C5E-5FD2-E330-BB9B-E7ADE93CBC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CD995A-CD12-F760-6E82-3D0E2273D180}"/>
              </a:ext>
            </a:extLst>
          </p:cNvPr>
          <p:cNvSpPr txBox="1"/>
          <p:nvPr/>
        </p:nvSpPr>
        <p:spPr>
          <a:xfrm>
            <a:off x="1974108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BBEAEB-CEC9-3BA2-6888-36B9CC3B4136}"/>
              </a:ext>
            </a:extLst>
          </p:cNvPr>
          <p:cNvSpPr txBox="1"/>
          <p:nvPr/>
        </p:nvSpPr>
        <p:spPr>
          <a:xfrm>
            <a:off x="5326908" y="42592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0" name="yt_shape_13190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甲仓库有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乙仓库有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如果甲仓库每天运出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8d74"/>
              </a:rPr>
              <a:t>乙仓库每天运进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天后两仓库存煤量相等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91" name="yt_table_131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600166"/>
              </p:ext>
            </p:extLst>
          </p:nvPr>
        </p:nvGraphicFramePr>
        <p:xfrm>
          <a:off x="540056" y="1859435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7"/>
                  </a:ext>
                </a:extLst>
              </a:tr>
            </a:tbl>
          </a:graphicData>
        </a:graphic>
      </p:graphicFrame>
      <p:sp>
        <p:nvSpPr>
          <p:cNvPr id="13193" name="yt_shape_13193"/>
          <p:cNvSpPr txBox="1"/>
          <p:nvPr/>
        </p:nvSpPr>
        <p:spPr>
          <a:xfrm>
            <a:off x="540119" y="2385606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某校组织七年级学生到江姐故里研学旅行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租用同型号客车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ee80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人没有座位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求该客车的载客量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设该客车的载客量为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该客车的载客量为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EEDD50-28DC-5AB1-7C64-A4442593FE10}"/>
              </a:ext>
            </a:extLst>
          </p:cNvPr>
          <p:cNvSpPr txBox="1"/>
          <p:nvPr/>
        </p:nvSpPr>
        <p:spPr>
          <a:xfrm>
            <a:off x="663024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3FB01A-9DDD-E0FD-897F-F7BC38C12FF4}"/>
              </a:ext>
            </a:extLst>
          </p:cNvPr>
          <p:cNvSpPr txBox="1"/>
          <p:nvPr/>
        </p:nvSpPr>
        <p:spPr>
          <a:xfrm>
            <a:off x="450108" y="3289776"/>
            <a:ext cx="620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设该客车的载客量为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AC30E9-68E4-7CAB-9CB6-D57DAC185CCD}"/>
              </a:ext>
            </a:extLst>
          </p:cNvPr>
          <p:cNvSpPr txBox="1"/>
          <p:nvPr/>
        </p:nvSpPr>
        <p:spPr>
          <a:xfrm>
            <a:off x="450108" y="3765264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4CB88C-E26B-B4FB-C2E8-BD34D8DAA5FB}"/>
              </a:ext>
            </a:extLst>
          </p:cNvPr>
          <p:cNvSpPr txBox="1"/>
          <p:nvPr/>
        </p:nvSpPr>
        <p:spPr>
          <a:xfrm>
            <a:off x="450108" y="424075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632B76-ACBF-FFFE-6F64-CF622FB8C6D5}"/>
              </a:ext>
            </a:extLst>
          </p:cNvPr>
          <p:cNvSpPr txBox="1"/>
          <p:nvPr/>
        </p:nvSpPr>
        <p:spPr>
          <a:xfrm>
            <a:off x="450108" y="4716240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该客车的载客量为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97" name="yt_shape_13197"/>
              <p:cNvSpPr txBox="1"/>
              <p:nvPr/>
            </p:nvSpPr>
            <p:spPr>
              <a:xfrm>
                <a:off x="540000" y="900000"/>
                <a:ext cx="4924425" cy="31573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移项忘记变号导致错误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97" name="yt_shape_13197" descr="{&quot;rangeId&quot;:13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24425" cy="3157339"/>
              </a:xfrm>
              <a:prstGeom prst="rect">
                <a:avLst/>
              </a:prstGeom>
              <a:blipFill>
                <a:blip r:embed="rId2"/>
                <a:stretch>
                  <a:fillRect l="-3841" t="-1737" r="-2850" b="-2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BE592A-301C-54C6-D3B1-E2D44F52A82D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4321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pageBreak': True}">
                <a:extLst>
                  <a:ext uri="{FF2B5EF4-FFF2-40B4-BE49-F238E27FC236}">
                    <a16:creationId xmlns:a16="http://schemas.microsoft.com/office/drawing/2014/main" id="{BFBE592A-301C-54C6-D3B1-E2D44F52A8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4321873" cy="765061"/>
              </a:xfrm>
              <a:prstGeom prst="rect">
                <a:avLst/>
              </a:prstGeom>
              <a:blipFill>
                <a:blip r:embed="rId3"/>
                <a:stretch>
                  <a:fillRect l="-2257" r="-211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BD007D-6EB5-525E-7075-71D77AF56FF1}"/>
                  </a:ext>
                </a:extLst>
              </p:cNvPr>
              <p:cNvSpPr txBox="1"/>
              <p:nvPr/>
            </p:nvSpPr>
            <p:spPr>
              <a:xfrm>
                <a:off x="449989" y="2671580"/>
                <a:ext cx="36344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pageBreak': True}">
                <a:extLst>
                  <a:ext uri="{FF2B5EF4-FFF2-40B4-BE49-F238E27FC236}">
                    <a16:creationId xmlns:a16="http://schemas.microsoft.com/office/drawing/2014/main" id="{CABD007D-6EB5-525E-7075-71D77AF56F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1580"/>
                <a:ext cx="3634486" cy="766077"/>
              </a:xfrm>
              <a:prstGeom prst="rect">
                <a:avLst/>
              </a:prstGeom>
              <a:blipFill>
                <a:blip r:embed="rId4"/>
                <a:stretch>
                  <a:fillRect l="-2685" r="-268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FF44FA-C7BC-80E7-16C5-80F164A10FC2}"/>
                  </a:ext>
                </a:extLst>
              </p:cNvPr>
              <p:cNvSpPr txBox="1"/>
              <p:nvPr/>
            </p:nvSpPr>
            <p:spPr>
              <a:xfrm>
                <a:off x="449989" y="3344045"/>
                <a:ext cx="33773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pageBreak': True}">
                <a:extLst>
                  <a:ext uri="{FF2B5EF4-FFF2-40B4-BE49-F238E27FC236}">
                    <a16:creationId xmlns:a16="http://schemas.microsoft.com/office/drawing/2014/main" id="{EFFF44FA-C7BC-80E7-16C5-80F164A10F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44045"/>
                <a:ext cx="3377311" cy="729565"/>
              </a:xfrm>
              <a:prstGeom prst="rect">
                <a:avLst/>
              </a:prstGeom>
              <a:blipFill>
                <a:blip r:embed="rId5"/>
                <a:stretch>
                  <a:fillRect l="-2888" r="-270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3" name="yt_shape_1320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02" name="yt_image_13202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5" name="yt_shape_13205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注重过程学习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某同学在解方程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处的数字看错了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36b9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则该同学把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06" name="yt_table_132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236271"/>
              </p:ext>
            </p:extLst>
          </p:nvPr>
        </p:nvGraphicFramePr>
        <p:xfrm>
          <a:off x="540056" y="2441600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8"/>
                  </a:ext>
                </a:extLst>
              </a:tr>
            </a:tbl>
          </a:graphicData>
        </a:graphic>
      </p:graphicFrame>
      <p:sp>
        <p:nvSpPr>
          <p:cNvPr id="13208" name="yt_shape_13208"/>
          <p:cNvSpPr txBox="1"/>
          <p:nvPr/>
        </p:nvSpPr>
        <p:spPr>
          <a:xfrm>
            <a:off x="540000" y="2967771"/>
            <a:ext cx="104932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09" name="yt_table_132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257886"/>
              </p:ext>
            </p:extLst>
          </p:nvPr>
        </p:nvGraphicFramePr>
        <p:xfrm>
          <a:off x="540056" y="3447074"/>
          <a:ext cx="6758623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211" name="yt_shape_13211"/>
              <p:cNvSpPr txBox="1"/>
              <p:nvPr/>
            </p:nvSpPr>
            <p:spPr>
              <a:xfrm>
                <a:off x="540119" y="4448628"/>
                <a:ext cx="11316521" cy="20681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的解相同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在有理数范围内定义一种新运算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其运算规则为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ef2b,isEnd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3211" name="yt_shape_132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48628"/>
                <a:ext cx="11316521" cy="2068195"/>
              </a:xfrm>
              <a:prstGeom prst="rect">
                <a:avLst/>
              </a:prstGeom>
              <a:blipFill>
                <a:blip r:embed="rId3"/>
                <a:stretch>
                  <a:fillRect l="-16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0639EA-CBE7-BBCA-1263-60DF09FCF989}"/>
              </a:ext>
            </a:extLst>
          </p:cNvPr>
          <p:cNvSpPr txBox="1"/>
          <p:nvPr/>
        </p:nvSpPr>
        <p:spPr>
          <a:xfrm>
            <a:off x="497924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5B49B9-D12F-9A94-9B5B-7E44F702FCFA}"/>
              </a:ext>
            </a:extLst>
          </p:cNvPr>
          <p:cNvSpPr txBox="1"/>
          <p:nvPr/>
        </p:nvSpPr>
        <p:spPr>
          <a:xfrm>
            <a:off x="10011501" y="29209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42C6CA0-68E6-4C9F-AE38-20097AF3CF2C}"/>
                  </a:ext>
                </a:extLst>
              </p:cNvPr>
              <p:cNvSpPr txBox="1"/>
              <p:nvPr/>
            </p:nvSpPr>
            <p:spPr>
              <a:xfrm>
                <a:off x="7574807" y="4401822"/>
                <a:ext cx="661099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4" name="文本框 3" descr="{'rangeId': 18, 'hasSerialNum': 1, 'mathAnswerShape': 1}">
                <a:extLst>
                  <a:ext uri="{FF2B5EF4-FFF2-40B4-BE49-F238E27FC236}">
                    <a16:creationId xmlns:a16="http://schemas.microsoft.com/office/drawing/2014/main" id="{042C6CA0-68E6-4C9F-AE38-20097AF3CF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4807" y="4401822"/>
                <a:ext cx="661099" cy="76645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DBA9345-F8B7-8358-7031-5AA407B27472}"/>
              </a:ext>
            </a:extLst>
          </p:cNvPr>
          <p:cNvCxnSpPr/>
          <p:nvPr/>
        </p:nvCxnSpPr>
        <p:spPr>
          <a:xfrm>
            <a:off x="7312394" y="514052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6F3474BF-CBAB-1629-FF8C-3C93C5EAA7CC}"/>
              </a:ext>
            </a:extLst>
          </p:cNvPr>
          <p:cNvSpPr txBox="1"/>
          <p:nvPr/>
        </p:nvSpPr>
        <p:spPr>
          <a:xfrm>
            <a:off x="9048328" y="5550156"/>
            <a:ext cx="11246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15" name="yt_shape_13215"/>
              <p:cNvSpPr txBox="1"/>
              <p:nvPr/>
            </p:nvSpPr>
            <p:spPr>
              <a:xfrm>
                <a:off x="523960" y="1401528"/>
                <a:ext cx="5006179" cy="45910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15" name="yt_shape_132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960" y="1401528"/>
                <a:ext cx="5006179" cy="4591000"/>
              </a:xfrm>
              <a:prstGeom prst="rect">
                <a:avLst/>
              </a:prstGeom>
              <a:blipFill>
                <a:blip r:embed="rId2"/>
                <a:stretch>
                  <a:fillRect l="-3776" t="-1195" r="-2680" b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FF49FDB-DC69-5DAF-48AB-4B1A9F911E38}"/>
              </a:ext>
            </a:extLst>
          </p:cNvPr>
          <p:cNvSpPr txBox="1"/>
          <p:nvPr/>
        </p:nvSpPr>
        <p:spPr>
          <a:xfrm>
            <a:off x="433949" y="1830210"/>
            <a:ext cx="513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D8FC2E-F286-D6CD-5B31-9EEA66EF818B}"/>
              </a:ext>
            </a:extLst>
          </p:cNvPr>
          <p:cNvSpPr txBox="1"/>
          <p:nvPr/>
        </p:nvSpPr>
        <p:spPr>
          <a:xfrm>
            <a:off x="433949" y="2305698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2B5477-9EE3-0B47-41F0-83D76ADE7278}"/>
                  </a:ext>
                </a:extLst>
              </p:cNvPr>
              <p:cNvSpPr txBox="1"/>
              <p:nvPr/>
            </p:nvSpPr>
            <p:spPr>
              <a:xfrm>
                <a:off x="433949" y="2781186"/>
                <a:ext cx="3377311" cy="7657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2B5477-9EE3-0B47-41F0-83D76ADE72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949" y="2781186"/>
                <a:ext cx="3377311" cy="765760"/>
              </a:xfrm>
              <a:prstGeom prst="rect">
                <a:avLst/>
              </a:prstGeom>
              <a:blipFill>
                <a:blip r:embed="rId3"/>
                <a:stretch>
                  <a:fillRect l="-2708" r="-2888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F7D3F1-6F2C-2E47-B2F7-DC23433FF0FC}"/>
                  </a:ext>
                </a:extLst>
              </p:cNvPr>
              <p:cNvSpPr txBox="1"/>
              <p:nvPr/>
            </p:nvSpPr>
            <p:spPr>
              <a:xfrm>
                <a:off x="433949" y="4128212"/>
                <a:ext cx="49759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F7D3F1-6F2C-2E47-B2F7-DC23433FF0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949" y="4128212"/>
                <a:ext cx="4975923" cy="768490"/>
              </a:xfrm>
              <a:prstGeom prst="rect">
                <a:avLst/>
              </a:prstGeom>
              <a:blipFill>
                <a:blip r:embed="rId4"/>
                <a:stretch>
                  <a:fillRect l="-1838" r="-196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40EDBD-CFC7-0306-A735-EB4E2014ECD4}"/>
                  </a:ext>
                </a:extLst>
              </p:cNvPr>
              <p:cNvSpPr txBox="1"/>
              <p:nvPr/>
            </p:nvSpPr>
            <p:spPr>
              <a:xfrm>
                <a:off x="433949" y="4803090"/>
                <a:ext cx="35297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40EDBD-CFC7-0306-A735-EB4E2014EC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949" y="4803090"/>
                <a:ext cx="3529711" cy="767474"/>
              </a:xfrm>
              <a:prstGeom prst="rect">
                <a:avLst/>
              </a:prstGeom>
              <a:blipFill>
                <a:blip r:embed="rId5"/>
                <a:stretch>
                  <a:fillRect l="-2591" r="-276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FBA148A-F361-ACC1-E640-681615CA501E}"/>
              </a:ext>
            </a:extLst>
          </p:cNvPr>
          <p:cNvSpPr txBox="1"/>
          <p:nvPr/>
        </p:nvSpPr>
        <p:spPr>
          <a:xfrm>
            <a:off x="433949" y="5476952"/>
            <a:ext cx="30010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1384" y="836712"/>
            <a:ext cx="195438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2" name="yt_shape_13222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小华的妈妈在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岁时生了小华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ed37"/>
              </a:rPr>
              <a:t>现在小华妈妈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的年龄是小华的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求小华现在的年龄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设小华现在的年龄为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则小华的妈妈现在的年龄为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小华现在的年龄为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1C319A-3494-06F9-AC96-111BDEA20710}"/>
              </a:ext>
            </a:extLst>
          </p:cNvPr>
          <p:cNvSpPr txBox="1"/>
          <p:nvPr/>
        </p:nvSpPr>
        <p:spPr>
          <a:xfrm>
            <a:off x="450108" y="1804170"/>
            <a:ext cx="9936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设小华现在的年龄为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则小华的妈妈现在的年龄为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A19296-BCEF-4ED4-274A-0476A351E33C}"/>
              </a:ext>
            </a:extLst>
          </p:cNvPr>
          <p:cNvSpPr txBox="1"/>
          <p:nvPr/>
        </p:nvSpPr>
        <p:spPr>
          <a:xfrm>
            <a:off x="450108" y="227965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A32A5C-E4B2-2E0A-A8C5-14986B51C625}"/>
              </a:ext>
            </a:extLst>
          </p:cNvPr>
          <p:cNvSpPr txBox="1"/>
          <p:nvPr/>
        </p:nvSpPr>
        <p:spPr>
          <a:xfrm>
            <a:off x="497733" y="2755146"/>
            <a:ext cx="234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B3AFC3-7B05-168A-5936-AE0B54D6CD58}"/>
              </a:ext>
            </a:extLst>
          </p:cNvPr>
          <p:cNvSpPr txBox="1"/>
          <p:nvPr/>
        </p:nvSpPr>
        <p:spPr>
          <a:xfrm>
            <a:off x="450108" y="3230634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F2266B-E052-883A-6AB9-29C73B467863}"/>
              </a:ext>
            </a:extLst>
          </p:cNvPr>
          <p:cNvSpPr txBox="1"/>
          <p:nvPr/>
        </p:nvSpPr>
        <p:spPr>
          <a:xfrm>
            <a:off x="450108" y="3706122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BE8490-4357-6DC7-AFDA-60F4F0EECFA9}"/>
              </a:ext>
            </a:extLst>
          </p:cNvPr>
          <p:cNvSpPr txBox="1"/>
          <p:nvPr/>
        </p:nvSpPr>
        <p:spPr>
          <a:xfrm>
            <a:off x="450108" y="4181610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418102-815B-C0F0-3D40-904D919F0F43}"/>
              </a:ext>
            </a:extLst>
          </p:cNvPr>
          <p:cNvSpPr txBox="1"/>
          <p:nvPr/>
        </p:nvSpPr>
        <p:spPr>
          <a:xfrm>
            <a:off x="450108" y="4657098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小华现在的年龄为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1490</Words>
  <Application>Microsoft Office PowerPoint</Application>
  <PresentationFormat>宽屏</PresentationFormat>
  <Paragraphs>167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4" baseType="lpstr">
      <vt:lpstr>,isEnd</vt:lpstr>
      <vt:lpstr>_⨹_1_1ef2b,isEnd</vt:lpstr>
      <vt:lpstr>_⨹_1_8ee80</vt:lpstr>
      <vt:lpstr>_⨹_1_c36b9</vt:lpstr>
      <vt:lpstr>_⨹_2_b0572</vt:lpstr>
      <vt:lpstr>_⨹_3_4dadc</vt:lpstr>
      <vt:lpstr>_⨹_4_49df4</vt:lpstr>
      <vt:lpstr>_⨹_6_9ed37</vt:lpstr>
      <vt:lpstr>_⨹_7_48d74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9</cp:revision>
  <dcterms:created xsi:type="dcterms:W3CDTF">2024-07-22T14:01:11Z</dcterms:created>
  <dcterms:modified xsi:type="dcterms:W3CDTF">2024-07-23T15:38:59Z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