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1" r:id="rId6"/>
    <p:sldId id="312" r:id="rId7"/>
    <p:sldId id="314" r:id="rId8"/>
    <p:sldId id="316" r:id="rId9"/>
    <p:sldId id="319" r:id="rId10"/>
    <p:sldId id="323" r:id="rId11"/>
    <p:sldId id="324" r:id="rId12"/>
    <p:sldId id="325" r:id="rId13"/>
    <p:sldId id="32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4" name="yt_shape_1212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23" name="yt_image_1212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6" name="yt_shape_12126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12127" name="yt_shape_12127"/>
          <p:cNvSpPr txBox="1"/>
          <p:nvPr/>
        </p:nvSpPr>
        <p:spPr>
          <a:xfrm>
            <a:off x="540000" y="1971599"/>
            <a:ext cx="73080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8" name="yt_table_121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710632"/>
              </p:ext>
            </p:extLst>
          </p:nvPr>
        </p:nvGraphicFramePr>
        <p:xfrm>
          <a:off x="540056" y="245090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sp>
        <p:nvSpPr>
          <p:cNvPr id="12130" name="yt_shape_12130"/>
          <p:cNvSpPr txBox="1"/>
          <p:nvPr/>
        </p:nvSpPr>
        <p:spPr>
          <a:xfrm>
            <a:off x="540000" y="2977073"/>
            <a:ext cx="83243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1" name="yt_table_121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824809"/>
              </p:ext>
            </p:extLst>
          </p:nvPr>
        </p:nvGraphicFramePr>
        <p:xfrm>
          <a:off x="540056" y="3456376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33" name="yt_shape_12133"/>
              <p:cNvSpPr txBox="1"/>
              <p:nvPr/>
            </p:nvSpPr>
            <p:spPr>
              <a:xfrm>
                <a:off x="540000" y="3982547"/>
                <a:ext cx="5053306" cy="6960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不可取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133" name="yt_shape_1213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2547"/>
                <a:ext cx="5053306" cy="696088"/>
              </a:xfrm>
              <a:prstGeom prst="rect">
                <a:avLst/>
              </a:prstGeom>
              <a:blipFill>
                <a:blip r:embed="rId3"/>
                <a:stretch>
                  <a:fillRect l="-3739" r="-2654" b="-8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35" name="yt_table_121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154705"/>
              </p:ext>
            </p:extLst>
          </p:nvPr>
        </p:nvGraphicFramePr>
        <p:xfrm>
          <a:off x="540056" y="4729423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p:pic>
        <p:nvPicPr>
          <p:cNvPr id="3" name="yt_shape_1721657218402">
            <a:extLst>
              <a:ext uri="{FF2B5EF4-FFF2-40B4-BE49-F238E27FC236}">
                <a16:creationId xmlns:a16="http://schemas.microsoft.com/office/drawing/2014/main" id="{6E6E3474-55A9-C560-420C-B1A90D9C55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1D312B-2CB5-8109-AC73-5A2A5DECEDD1}"/>
              </a:ext>
            </a:extLst>
          </p:cNvPr>
          <p:cNvSpPr txBox="1"/>
          <p:nvPr/>
        </p:nvSpPr>
        <p:spPr>
          <a:xfrm>
            <a:off x="685713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5B9029-12A8-2859-1036-E5A996A9F513}"/>
              </a:ext>
            </a:extLst>
          </p:cNvPr>
          <p:cNvSpPr txBox="1"/>
          <p:nvPr/>
        </p:nvSpPr>
        <p:spPr>
          <a:xfrm>
            <a:off x="7863614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BE0E68-320A-8E52-E14C-51A4118DAF32}"/>
              </a:ext>
            </a:extLst>
          </p:cNvPr>
          <p:cNvSpPr txBox="1"/>
          <p:nvPr/>
        </p:nvSpPr>
        <p:spPr>
          <a:xfrm>
            <a:off x="4641624" y="3935741"/>
            <a:ext cx="383286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" name="yt_shape_12185"/>
          <p:cNvSpPr txBox="1"/>
          <p:nvPr/>
        </p:nvSpPr>
        <p:spPr>
          <a:xfrm>
            <a:off x="540119" y="900000"/>
            <a:ext cx="11492915" cy="569348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人在运动时的心跳速率和人的年龄有关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表示一个人的年龄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e106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正常情况下这个人在运动时所能承受的每分钟心跳的最高次数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054c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正常情况下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74090"/>
              </a:rPr>
              <a:t>岁的学生在运动时所能承受的每分钟心跳的最高次数是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即正常情况下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岁的学生在运动时所能承受的每分钟心跳的最高次数是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岁的人在运动时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秒心跳的次数为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他有危险吗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没有危险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所以他没有危险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3F8A6F-667D-0ABF-931F-1310ED43C80C}"/>
              </a:ext>
            </a:extLst>
          </p:cNvPr>
          <p:cNvSpPr txBox="1"/>
          <p:nvPr/>
        </p:nvSpPr>
        <p:spPr>
          <a:xfrm>
            <a:off x="450108" y="3230634"/>
            <a:ext cx="7228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715312-C6FD-A450-AFFA-C012D479BA98}"/>
              </a:ext>
            </a:extLst>
          </p:cNvPr>
          <p:cNvSpPr txBox="1"/>
          <p:nvPr/>
        </p:nvSpPr>
        <p:spPr>
          <a:xfrm>
            <a:off x="450108" y="3706122"/>
            <a:ext cx="1115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即正常情况下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岁的学生在运动时所能承受的每分钟心跳的最高次数是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106099-6613-78B8-E04C-FDB845BC24D4}"/>
              </a:ext>
            </a:extLst>
          </p:cNvPr>
          <p:cNvSpPr txBox="1"/>
          <p:nvPr/>
        </p:nvSpPr>
        <p:spPr>
          <a:xfrm>
            <a:off x="450108" y="4657098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没有危险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86A382-FE8A-A946-630A-DB5FCC047B1E}"/>
              </a:ext>
            </a:extLst>
          </p:cNvPr>
          <p:cNvSpPr txBox="1"/>
          <p:nvPr/>
        </p:nvSpPr>
        <p:spPr>
          <a:xfrm>
            <a:off x="450108" y="5132586"/>
            <a:ext cx="585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F22F07-2280-1A6D-E12D-96C01A176EB2}"/>
              </a:ext>
            </a:extLst>
          </p:cNvPr>
          <p:cNvSpPr txBox="1"/>
          <p:nvPr/>
        </p:nvSpPr>
        <p:spPr>
          <a:xfrm>
            <a:off x="450108" y="560807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E05587-6E5C-4B4F-8AD3-5D986E7830AE}"/>
              </a:ext>
            </a:extLst>
          </p:cNvPr>
          <p:cNvSpPr txBox="1"/>
          <p:nvPr/>
        </p:nvSpPr>
        <p:spPr>
          <a:xfrm>
            <a:off x="450108" y="6083562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所以他没有危险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1" name="yt_shape_1219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90" name="yt_image_121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3" name="yt_shape_1219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对任意的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6a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94" name="yt_shape_12194"/>
          <p:cNvSpPr txBox="1"/>
          <p:nvPr/>
        </p:nvSpPr>
        <p:spPr>
          <a:xfrm>
            <a:off x="540000" y="2441600"/>
            <a:ext cx="70596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195" name="yt_shape_12195"/>
          <p:cNvSpPr txBox="1"/>
          <p:nvPr/>
        </p:nvSpPr>
        <p:spPr>
          <a:xfrm>
            <a:off x="540000" y="2920903"/>
            <a:ext cx="36901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196" name="yt_shape_12196"/>
          <p:cNvSpPr txBox="1"/>
          <p:nvPr/>
        </p:nvSpPr>
        <p:spPr>
          <a:xfrm>
            <a:off x="540000" y="3400206"/>
            <a:ext cx="5677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29F0CA-23EA-0963-1604-6E4B4BDDEDFF}"/>
              </a:ext>
            </a:extLst>
          </p:cNvPr>
          <p:cNvSpPr txBox="1"/>
          <p:nvPr/>
        </p:nvSpPr>
        <p:spPr>
          <a:xfrm>
            <a:off x="6069739" y="239479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38BAD3-91BA-10DE-0EB8-2A9684A34295}"/>
              </a:ext>
            </a:extLst>
          </p:cNvPr>
          <p:cNvSpPr txBox="1"/>
          <p:nvPr/>
        </p:nvSpPr>
        <p:spPr>
          <a:xfrm>
            <a:off x="3037614" y="287409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200566-CA3A-E35B-DC32-036392FCE7AC}"/>
              </a:ext>
            </a:extLst>
          </p:cNvPr>
          <p:cNvSpPr txBox="1"/>
          <p:nvPr/>
        </p:nvSpPr>
        <p:spPr>
          <a:xfrm>
            <a:off x="5463314" y="335340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7" name="yt_shape_12197"/>
          <p:cNvSpPr txBox="1"/>
          <p:nvPr/>
        </p:nvSpPr>
        <p:spPr>
          <a:xfrm>
            <a:off x="540000" y="900000"/>
            <a:ext cx="10926068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中的两个代数式的值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你发现了什么结论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中你发现的结论计算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282751-2018-5B8B-7873-B6D89429AD61}"/>
              </a:ext>
            </a:extLst>
          </p:cNvPr>
          <p:cNvSpPr txBox="1"/>
          <p:nvPr/>
        </p:nvSpPr>
        <p:spPr>
          <a:xfrm>
            <a:off x="449989" y="1804170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E415A9-5DBF-9312-1545-810F8C1B694E}"/>
              </a:ext>
            </a:extLst>
          </p:cNvPr>
          <p:cNvSpPr txBox="1"/>
          <p:nvPr/>
        </p:nvSpPr>
        <p:spPr>
          <a:xfrm>
            <a:off x="497614" y="2279658"/>
            <a:ext cx="514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B8933D-B48C-BCF7-7E16-DD37DB62B2F2}"/>
              </a:ext>
            </a:extLst>
          </p:cNvPr>
          <p:cNvSpPr txBox="1"/>
          <p:nvPr/>
        </p:nvSpPr>
        <p:spPr>
          <a:xfrm>
            <a:off x="449989" y="2755146"/>
            <a:ext cx="407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ED954A-C1EF-E8AF-734A-03486A8DE632}"/>
              </a:ext>
            </a:extLst>
          </p:cNvPr>
          <p:cNvSpPr txBox="1"/>
          <p:nvPr/>
        </p:nvSpPr>
        <p:spPr>
          <a:xfrm>
            <a:off x="449989" y="3706122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7A844D-A10B-1985-481A-F9B64B3223DA}"/>
              </a:ext>
            </a:extLst>
          </p:cNvPr>
          <p:cNvSpPr txBox="1"/>
          <p:nvPr/>
        </p:nvSpPr>
        <p:spPr>
          <a:xfrm>
            <a:off x="449989" y="4657098"/>
            <a:ext cx="647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E09ACC-78AC-7D76-5A1F-E0278596C6C7}"/>
              </a:ext>
            </a:extLst>
          </p:cNvPr>
          <p:cNvSpPr txBox="1"/>
          <p:nvPr/>
        </p:nvSpPr>
        <p:spPr>
          <a:xfrm>
            <a:off x="2439810" y="5132586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29BE4B-5995-8596-5F31-B456983F06D0}"/>
              </a:ext>
            </a:extLst>
          </p:cNvPr>
          <p:cNvSpPr txBox="1"/>
          <p:nvPr/>
        </p:nvSpPr>
        <p:spPr>
          <a:xfrm>
            <a:off x="2439810" y="560807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7" name="yt_shape_12137"/>
          <p:cNvSpPr txBox="1"/>
          <p:nvPr/>
        </p:nvSpPr>
        <p:spPr>
          <a:xfrm>
            <a:off x="540000" y="900000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8" name="yt_table_1213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361901"/>
              </p:ext>
            </p:extLst>
          </p:nvPr>
        </p:nvGraphicFramePr>
        <p:xfrm>
          <a:off x="540056" y="1379303"/>
          <a:ext cx="6275388" cy="1901952"/>
        </p:xfrm>
        <a:graphic>
          <a:graphicData uri="http://schemas.openxmlformats.org/drawingml/2006/table">
            <a:tbl>
              <a:tblPr/>
              <a:tblGrid>
                <a:gridCol w="6275388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p:sp>
        <p:nvSpPr>
          <p:cNvPr id="12140" name="yt_shape_12140"/>
          <p:cNvSpPr txBox="1"/>
          <p:nvPr/>
        </p:nvSpPr>
        <p:spPr>
          <a:xfrm>
            <a:off x="540000" y="3331623"/>
            <a:ext cx="7801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41" name="yt_table_121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736816"/>
              </p:ext>
            </p:extLst>
          </p:nvPr>
        </p:nvGraphicFramePr>
        <p:xfrm>
          <a:off x="540056" y="3810926"/>
          <a:ext cx="5899468" cy="950976"/>
        </p:xfrm>
        <a:graphic>
          <a:graphicData uri="http://schemas.openxmlformats.org/drawingml/2006/table">
            <a:tbl>
              <a:tblPr/>
              <a:tblGrid>
                <a:gridCol w="3664268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sp>
        <p:nvSpPr>
          <p:cNvPr id="12143" name="yt_shape_12143"/>
          <p:cNvSpPr txBox="1"/>
          <p:nvPr/>
        </p:nvSpPr>
        <p:spPr>
          <a:xfrm>
            <a:off x="540000" y="4812480"/>
            <a:ext cx="68592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下列代数式中值最大的是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44" name="yt_table_12144" title="H_102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0701997"/>
                  </p:ext>
                </p:extLst>
              </p:nvPr>
            </p:nvGraphicFramePr>
            <p:xfrm>
              <a:off x="540056" y="5291783"/>
              <a:ext cx="5628323" cy="1296480"/>
            </p:xfrm>
            <a:graphic>
              <a:graphicData uri="http://schemas.openxmlformats.org/drawingml/2006/table">
                <a:tbl>
                  <a:tblPr/>
                  <a:tblGrid>
                    <a:gridCol w="3664268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1964055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44" name="yt_table_12144" descr="{&quot;rangeId&quot;:7,&quot;type&quot;:&quot;Option&quot;}" title="H_102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0701997"/>
                  </p:ext>
                </p:extLst>
              </p:nvPr>
            </p:nvGraphicFramePr>
            <p:xfrm>
              <a:off x="540056" y="5291783"/>
              <a:ext cx="5628323" cy="1296480"/>
            </p:xfrm>
            <a:graphic>
              <a:graphicData uri="http://schemas.openxmlformats.org/drawingml/2006/table">
                <a:tbl>
                  <a:tblPr/>
                  <a:tblGrid>
                    <a:gridCol w="3664268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1964055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</a:tblGrid>
                  <a:tr h="597218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6957" b="-1346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  <a:tr h="6992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5217" r="-53488" b="-147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6957" t="-85217" b="-147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2B31C00-C877-1A29-2AE4-C1229EAE2D96}"/>
              </a:ext>
            </a:extLst>
          </p:cNvPr>
          <p:cNvSpPr txBox="1"/>
          <p:nvPr/>
        </p:nvSpPr>
        <p:spPr>
          <a:xfrm>
            <a:off x="6012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9E95E1-3F79-BD30-2515-CC730FBECBDE}"/>
              </a:ext>
            </a:extLst>
          </p:cNvPr>
          <p:cNvSpPr txBox="1"/>
          <p:nvPr/>
        </p:nvSpPr>
        <p:spPr>
          <a:xfrm>
            <a:off x="7346089" y="3284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6E9E81-09EC-B7A4-7085-E3E558416A1A}"/>
              </a:ext>
            </a:extLst>
          </p:cNvPr>
          <p:cNvSpPr txBox="1"/>
          <p:nvPr/>
        </p:nvSpPr>
        <p:spPr>
          <a:xfrm>
            <a:off x="6412639" y="47656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5" name="yt_shape_12145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46" name="yt_table_12146" title="H_229.5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3867364"/>
                  </p:ext>
                </p:extLst>
              </p:nvPr>
            </p:nvGraphicFramePr>
            <p:xfrm>
              <a:off x="540000" y="1531667"/>
              <a:ext cx="11111996" cy="307105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56541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095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0959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0959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0890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0890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FF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46" name="yt_table_12146" descr="{&quot;rangeId&quot;:8,&quot;mathAnswerShape&quot;:1}" title="H_229.5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3867364"/>
                  </p:ext>
                </p:extLst>
              </p:nvPr>
            </p:nvGraphicFramePr>
            <p:xfrm>
              <a:off x="540000" y="1531667"/>
              <a:ext cx="11111996" cy="291503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56541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095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0959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0959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0890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0890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51071" t="-840" r="-301071" b="-3075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145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51071" t="-100000" r="-301071" b="-20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3145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51071" t="-200000" r="-301071" b="-10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279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38" t="-300000" r="-333492" b="-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50178" t="-300000" r="-399644" b="-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51071" t="-300000" r="-301071" b="-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49822" t="-300000" r="-200000" b="-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49466" t="-300000" r="-356" b="-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B5AD9B-8A38-F603-2C16-0B33E5BFD4D2}"/>
              </a:ext>
            </a:extLst>
          </p:cNvPr>
          <p:cNvSpPr txBox="1"/>
          <p:nvPr/>
        </p:nvSpPr>
        <p:spPr>
          <a:xfrm>
            <a:off x="3655154" y="246232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5C2AF1-6347-8A12-5FCD-A9DC7FFD41CD}"/>
                  </a:ext>
                </a:extLst>
              </p:cNvPr>
              <p:cNvSpPr txBox="1"/>
              <p:nvPr/>
            </p:nvSpPr>
            <p:spPr>
              <a:xfrm>
                <a:off x="5336170" y="2367079"/>
                <a:ext cx="70872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135C2AF1-6347-8A12-5FCD-A9DC7FFD4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170" y="2367079"/>
                <a:ext cx="708724" cy="733629"/>
              </a:xfrm>
              <a:prstGeom prst="rect">
                <a:avLst/>
              </a:prstGeom>
              <a:blipFill>
                <a:blip r:embed="rId3"/>
                <a:stretch>
                  <a:fillRect l="-12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7193905-B0E2-7325-8118-D325C28E3F3D}"/>
              </a:ext>
            </a:extLst>
          </p:cNvPr>
          <p:cNvSpPr txBox="1"/>
          <p:nvPr/>
        </p:nvSpPr>
        <p:spPr>
          <a:xfrm>
            <a:off x="7074336" y="246232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A93C7A-35A7-4D97-D542-99AF31FF65DA}"/>
              </a:ext>
            </a:extLst>
          </p:cNvPr>
          <p:cNvSpPr txBox="1"/>
          <p:nvPr/>
        </p:nvSpPr>
        <p:spPr>
          <a:xfrm>
            <a:off x="8907752" y="245280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F94FEF-696E-21D2-03AD-59ADFE085EDA}"/>
              </a:ext>
            </a:extLst>
          </p:cNvPr>
          <p:cNvSpPr txBox="1"/>
          <p:nvPr/>
        </p:nvSpPr>
        <p:spPr>
          <a:xfrm>
            <a:off x="10645229" y="245280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7C538B-3D6A-D9E3-14CC-2750DB518865}"/>
              </a:ext>
            </a:extLst>
          </p:cNvPr>
          <p:cNvSpPr txBox="1"/>
          <p:nvPr/>
        </p:nvSpPr>
        <p:spPr>
          <a:xfrm>
            <a:off x="3778979" y="3184261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177067C-C790-552D-6764-D04E0E4F9BF8}"/>
                  </a:ext>
                </a:extLst>
              </p:cNvPr>
              <p:cNvSpPr txBox="1"/>
              <p:nvPr/>
            </p:nvSpPr>
            <p:spPr>
              <a:xfrm>
                <a:off x="5440945" y="3089011"/>
                <a:ext cx="4848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8" name="文本框 7" descr="{'rangeId': 8, 'mathAnswerShape': 1}">
                <a:extLst>
                  <a:ext uri="{FF2B5EF4-FFF2-40B4-BE49-F238E27FC236}">
                    <a16:creationId xmlns:a16="http://schemas.microsoft.com/office/drawing/2014/main" id="{B177067C-C790-552D-6764-D04E0E4F9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0945" y="3089011"/>
                <a:ext cx="484886" cy="7336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A6B2655-B2DD-C120-3F15-B080984A1F14}"/>
              </a:ext>
            </a:extLst>
          </p:cNvPr>
          <p:cNvSpPr txBox="1"/>
          <p:nvPr/>
        </p:nvSpPr>
        <p:spPr>
          <a:xfrm>
            <a:off x="7188636" y="3184261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9E0238-98B4-F82F-9673-70379265B3C2}"/>
              </a:ext>
            </a:extLst>
          </p:cNvPr>
          <p:cNvSpPr txBox="1"/>
          <p:nvPr/>
        </p:nvSpPr>
        <p:spPr>
          <a:xfrm>
            <a:off x="8907752" y="3184261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60873E-5585-E366-A447-8E2742FEA73A}"/>
              </a:ext>
            </a:extLst>
          </p:cNvPr>
          <p:cNvSpPr txBox="1"/>
          <p:nvPr/>
        </p:nvSpPr>
        <p:spPr>
          <a:xfrm>
            <a:off x="10645229" y="3184261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5A4EE7C-79F8-AC3D-036A-82EE07F2926A}"/>
                  </a:ext>
                </a:extLst>
              </p:cNvPr>
              <p:cNvSpPr txBox="1"/>
              <p:nvPr/>
            </p:nvSpPr>
            <p:spPr>
              <a:xfrm>
                <a:off x="3636104" y="3829993"/>
                <a:ext cx="708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" name="文本框 11" descr="{'rangeId': 8, 'mathAnswerShape': 1}">
                <a:extLst>
                  <a:ext uri="{FF2B5EF4-FFF2-40B4-BE49-F238E27FC236}">
                    <a16:creationId xmlns:a16="http://schemas.microsoft.com/office/drawing/2014/main" id="{E5A4EE7C-79F8-AC3D-036A-82EE07F29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6104" y="3829993"/>
                <a:ext cx="708724" cy="726326"/>
              </a:xfrm>
              <a:prstGeom prst="rect">
                <a:avLst/>
              </a:prstGeom>
              <a:blipFill>
                <a:blip r:embed="rId5"/>
                <a:stretch>
                  <a:fillRect l="-12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5A7A2CB-42EB-3DA4-2F65-0AC25DB6A303}"/>
                  </a:ext>
                </a:extLst>
              </p:cNvPr>
              <p:cNvSpPr txBox="1"/>
              <p:nvPr/>
            </p:nvSpPr>
            <p:spPr>
              <a:xfrm>
                <a:off x="5279020" y="3820468"/>
                <a:ext cx="8373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" name="文本框 12" descr="{'rangeId': 8, 'mathAnswerShape': 1}">
                <a:extLst>
                  <a:ext uri="{FF2B5EF4-FFF2-40B4-BE49-F238E27FC236}">
                    <a16:creationId xmlns:a16="http://schemas.microsoft.com/office/drawing/2014/main" id="{55A7A2CB-42EB-3DA4-2F65-0AC25DB6A3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9020" y="3820468"/>
                <a:ext cx="837311" cy="727279"/>
              </a:xfrm>
              <a:prstGeom prst="rect">
                <a:avLst/>
              </a:prstGeom>
              <a:blipFill>
                <a:blip r:embed="rId6"/>
                <a:stretch>
                  <a:fillRect l="-1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90EAFC2-8B49-6528-64AA-5FCE53ACA1C2}"/>
                  </a:ext>
                </a:extLst>
              </p:cNvPr>
              <p:cNvSpPr txBox="1"/>
              <p:nvPr/>
            </p:nvSpPr>
            <p:spPr>
              <a:xfrm>
                <a:off x="7055286" y="3820468"/>
                <a:ext cx="7087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" name="文本框 13" descr="{'rangeId': 8, 'mathAnswerShape': 1}">
                <a:extLst>
                  <a:ext uri="{FF2B5EF4-FFF2-40B4-BE49-F238E27FC236}">
                    <a16:creationId xmlns:a16="http://schemas.microsoft.com/office/drawing/2014/main" id="{590EAFC2-8B49-6528-64AA-5FCE53ACA1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5286" y="3820468"/>
                <a:ext cx="708724" cy="730136"/>
              </a:xfrm>
              <a:prstGeom prst="rect">
                <a:avLst/>
              </a:prstGeom>
              <a:blipFill>
                <a:blip r:embed="rId7"/>
                <a:stretch>
                  <a:fillRect l="-12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17CB8690-04FA-503A-E810-B7A4E135AC1F}"/>
              </a:ext>
            </a:extLst>
          </p:cNvPr>
          <p:cNvSpPr txBox="1"/>
          <p:nvPr/>
        </p:nvSpPr>
        <p:spPr>
          <a:xfrm>
            <a:off x="8783927" y="392524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5A4877F-5D44-7A30-C9EE-DEA46084F647}"/>
                  </a:ext>
                </a:extLst>
              </p:cNvPr>
              <p:cNvSpPr txBox="1"/>
              <p:nvPr/>
            </p:nvSpPr>
            <p:spPr>
              <a:xfrm>
                <a:off x="10473779" y="3820468"/>
                <a:ext cx="7087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6" name="文本框 15" descr="{'rangeId': 8, 'mathAnswerShape': 1}">
                <a:extLst>
                  <a:ext uri="{FF2B5EF4-FFF2-40B4-BE49-F238E27FC236}">
                    <a16:creationId xmlns:a16="http://schemas.microsoft.com/office/drawing/2014/main" id="{35A4877F-5D44-7A30-C9EE-DEA46084F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3779" y="3820468"/>
                <a:ext cx="708724" cy="727279"/>
              </a:xfrm>
              <a:prstGeom prst="rect">
                <a:avLst/>
              </a:prstGeom>
              <a:blipFill>
                <a:blip r:embed="rId8"/>
                <a:stretch>
                  <a:fillRect l="-12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48" name="yt_shape_12148"/>
              <p:cNvSpPr txBox="1"/>
              <p:nvPr/>
            </p:nvSpPr>
            <p:spPr>
              <a:xfrm>
                <a:off x="540000" y="900000"/>
                <a:ext cx="7963719" cy="39526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48" name="yt_shape_12148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63719" cy="3952621"/>
              </a:xfrm>
              <a:prstGeom prst="rect">
                <a:avLst/>
              </a:prstGeom>
              <a:blipFill>
                <a:blip r:embed="rId2"/>
                <a:stretch>
                  <a:fillRect l="-2374" t="-1389" r="-1378" b="-3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AAC7AD-8BD3-3D64-B8A3-25A73CB342AD}"/>
              </a:ext>
            </a:extLst>
          </p:cNvPr>
          <p:cNvSpPr txBox="1"/>
          <p:nvPr/>
        </p:nvSpPr>
        <p:spPr>
          <a:xfrm>
            <a:off x="449989" y="2082554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DD07B6-7000-5FCB-7A01-E952D891C00D}"/>
                  </a:ext>
                </a:extLst>
              </p:cNvPr>
              <p:cNvSpPr txBox="1"/>
              <p:nvPr/>
            </p:nvSpPr>
            <p:spPr>
              <a:xfrm>
                <a:off x="449989" y="2558042"/>
                <a:ext cx="3943667" cy="92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}">
                <a:extLst>
                  <a:ext uri="{FF2B5EF4-FFF2-40B4-BE49-F238E27FC236}">
                    <a16:creationId xmlns:a16="http://schemas.microsoft.com/office/drawing/2014/main" id="{34DD07B6-7000-5FCB-7A01-E952D891C0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8042"/>
                <a:ext cx="3943667" cy="927812"/>
              </a:xfrm>
              <a:prstGeom prst="rect">
                <a:avLst/>
              </a:prstGeom>
              <a:blipFill>
                <a:blip r:embed="rId3"/>
                <a:stretch>
                  <a:fillRect l="-2473" r="-2473" b="-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20272CD-AA68-687B-F27B-FF176C1F5B79}"/>
              </a:ext>
            </a:extLst>
          </p:cNvPr>
          <p:cNvSpPr txBox="1"/>
          <p:nvPr/>
        </p:nvSpPr>
        <p:spPr>
          <a:xfrm>
            <a:off x="449989" y="3867730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A39152-5E29-CC3C-4198-4788F168376E}"/>
              </a:ext>
            </a:extLst>
          </p:cNvPr>
          <p:cNvSpPr txBox="1"/>
          <p:nvPr/>
        </p:nvSpPr>
        <p:spPr>
          <a:xfrm>
            <a:off x="449989" y="4343218"/>
            <a:ext cx="70190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5" name="yt_shape_12155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数值转换机</a:t>
            </a:r>
          </a:p>
        </p:txBody>
      </p:sp>
      <p:sp>
        <p:nvSpPr>
          <p:cNvPr id="12156" name="yt_shape_12156"/>
          <p:cNvSpPr txBox="1"/>
          <p:nvPr/>
        </p:nvSpPr>
        <p:spPr>
          <a:xfrm>
            <a:off x="540000" y="1389434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这是一个数值转换机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根据输出的结果可推断出其转换步骤是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58" name="yt_table_1215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213834"/>
              </p:ext>
            </p:extLst>
          </p:nvPr>
        </p:nvGraphicFramePr>
        <p:xfrm>
          <a:off x="540056" y="1868737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最后减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最后除以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最后减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最后除以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pic>
        <p:nvPicPr>
          <p:cNvPr id="12157" name="yt_image_12157_skip" title="H_59.5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2662" y="1868737"/>
            <a:ext cx="3377565" cy="75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218480">
            <a:extLst>
              <a:ext uri="{FF2B5EF4-FFF2-40B4-BE49-F238E27FC236}">
                <a16:creationId xmlns:a16="http://schemas.microsoft.com/office/drawing/2014/main" id="{E7BA08EF-CCDE-B1A3-D657-A0C9D190E0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0C121D-E571-B25D-CA14-E686AEBB4677}"/>
              </a:ext>
            </a:extLst>
          </p:cNvPr>
          <p:cNvSpPr txBox="1"/>
          <p:nvPr/>
        </p:nvSpPr>
        <p:spPr>
          <a:xfrm>
            <a:off x="10584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0" name="yt_shape_12160"/>
          <p:cNvSpPr txBox="1"/>
          <p:nvPr/>
        </p:nvSpPr>
        <p:spPr>
          <a:xfrm>
            <a:off x="540000" y="900000"/>
            <a:ext cx="702435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代值时漏掉负号而出错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20C328-BD91-24B5-1A1B-9B26CE3B6781}"/>
              </a:ext>
            </a:extLst>
          </p:cNvPr>
          <p:cNvSpPr txBox="1"/>
          <p:nvPr/>
        </p:nvSpPr>
        <p:spPr>
          <a:xfrm>
            <a:off x="449989" y="1804170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375C68-2B81-BC83-5C52-F7800C2AA0A2}"/>
              </a:ext>
            </a:extLst>
          </p:cNvPr>
          <p:cNvSpPr txBox="1"/>
          <p:nvPr/>
        </p:nvSpPr>
        <p:spPr>
          <a:xfrm>
            <a:off x="449989" y="2279658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5D5C50-1CEE-CFC8-C6CD-9B41C52AB601}"/>
              </a:ext>
            </a:extLst>
          </p:cNvPr>
          <p:cNvSpPr txBox="1"/>
          <p:nvPr/>
        </p:nvSpPr>
        <p:spPr>
          <a:xfrm>
            <a:off x="1087929" y="2755146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A013BF-081E-F6A2-4562-BCFB836C4889}"/>
              </a:ext>
            </a:extLst>
          </p:cNvPr>
          <p:cNvSpPr txBox="1"/>
          <p:nvPr/>
        </p:nvSpPr>
        <p:spPr>
          <a:xfrm>
            <a:off x="1087929" y="323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4" name="yt_shape_1216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63" name="yt_image_12163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66" name="yt_shape_12166"/>
              <p:cNvSpPr txBox="1"/>
              <p:nvPr/>
            </p:nvSpPr>
            <p:spPr>
              <a:xfrm>
                <a:off x="540119" y="1482165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淄博市中考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bb2b"/>
                  </a:rPr>
                  <a:t>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个代数式的值是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166" name="yt_shape_12166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68" name="yt_table_121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384850"/>
              </p:ext>
            </p:extLst>
          </p:nvPr>
        </p:nvGraphicFramePr>
        <p:xfrm>
          <a:off x="540056" y="2639474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sp>
        <p:nvSpPr>
          <p:cNvPr id="12170" name="yt_shape_12170"/>
          <p:cNvSpPr txBox="1"/>
          <p:nvPr/>
        </p:nvSpPr>
        <p:spPr>
          <a:xfrm>
            <a:off x="540000" y="3165645"/>
            <a:ext cx="10900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按如图所示的运算程序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能使输出的结果为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72" name="yt_table_1217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834520"/>
              </p:ext>
            </p:extLst>
          </p:nvPr>
        </p:nvGraphicFramePr>
        <p:xfrm>
          <a:off x="540056" y="3644948"/>
          <a:ext cx="7447598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3228975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pic>
        <p:nvPicPr>
          <p:cNvPr id="12171" name="yt_image_12171_skip" title="H_105.4072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9162" y="3720481"/>
            <a:ext cx="4313872" cy="133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453F60-33E4-9D79-6276-4F6BD2B1A493}"/>
              </a:ext>
            </a:extLst>
          </p:cNvPr>
          <p:cNvSpPr txBox="1"/>
          <p:nvPr/>
        </p:nvSpPr>
        <p:spPr>
          <a:xfrm>
            <a:off x="3193308" y="21068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7C7D8B-6824-729B-72F2-5193C8FAD8F5}"/>
              </a:ext>
            </a:extLst>
          </p:cNvPr>
          <p:cNvSpPr txBox="1"/>
          <p:nvPr/>
        </p:nvSpPr>
        <p:spPr>
          <a:xfrm>
            <a:off x="10432189" y="31188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4" name="yt_shape_12174"/>
          <p:cNvSpPr txBox="1"/>
          <p:nvPr/>
        </p:nvSpPr>
        <p:spPr>
          <a:xfrm>
            <a:off x="540000" y="900000"/>
            <a:ext cx="9340699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求下列代数式的值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36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247ACF-3EB6-030C-7A48-20E56FF58A3D}"/>
              </a:ext>
            </a:extLst>
          </p:cNvPr>
          <p:cNvSpPr txBox="1"/>
          <p:nvPr/>
        </p:nvSpPr>
        <p:spPr>
          <a:xfrm>
            <a:off x="9090751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0E0D22-9529-8210-83FE-5D55EB541646}"/>
              </a:ext>
            </a:extLst>
          </p:cNvPr>
          <p:cNvSpPr txBox="1"/>
          <p:nvPr/>
        </p:nvSpPr>
        <p:spPr>
          <a:xfrm>
            <a:off x="449989" y="2279658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CBEC74-A599-1A2C-E037-60D23396FA3F}"/>
              </a:ext>
            </a:extLst>
          </p:cNvPr>
          <p:cNvSpPr txBox="1"/>
          <p:nvPr/>
        </p:nvSpPr>
        <p:spPr>
          <a:xfrm>
            <a:off x="497614" y="2755146"/>
            <a:ext cx="599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2B43BC-D260-9A89-9709-E8721602584A}"/>
              </a:ext>
            </a:extLst>
          </p:cNvPr>
          <p:cNvSpPr txBox="1"/>
          <p:nvPr/>
        </p:nvSpPr>
        <p:spPr>
          <a:xfrm>
            <a:off x="449989" y="3230634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5B5DB5-6692-B804-5B6C-8D1D4CD1251D}"/>
              </a:ext>
            </a:extLst>
          </p:cNvPr>
          <p:cNvSpPr txBox="1"/>
          <p:nvPr/>
        </p:nvSpPr>
        <p:spPr>
          <a:xfrm>
            <a:off x="1059588" y="368477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53AE90-9A2B-F850-6464-4FD36EDAF5E0}"/>
              </a:ext>
            </a:extLst>
          </p:cNvPr>
          <p:cNvSpPr txBox="1"/>
          <p:nvPr/>
        </p:nvSpPr>
        <p:spPr>
          <a:xfrm>
            <a:off x="449989" y="4657098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BBDB21-6110-014E-1AC2-C9C3A90ABFC2}"/>
              </a:ext>
            </a:extLst>
          </p:cNvPr>
          <p:cNvSpPr txBox="1"/>
          <p:nvPr/>
        </p:nvSpPr>
        <p:spPr>
          <a:xfrm>
            <a:off x="449989" y="5132586"/>
            <a:ext cx="556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27F817-F13E-60CD-0CBF-4F328363F0A2}"/>
              </a:ext>
            </a:extLst>
          </p:cNvPr>
          <p:cNvSpPr txBox="1"/>
          <p:nvPr/>
        </p:nvSpPr>
        <p:spPr>
          <a:xfrm>
            <a:off x="1071162" y="560807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ADCCD89-0E92-404E-8A17-6BC42C23C38F}"/>
              </a:ext>
            </a:extLst>
          </p:cNvPr>
          <p:cNvSpPr txBox="1"/>
          <p:nvPr/>
        </p:nvSpPr>
        <p:spPr>
          <a:xfrm>
            <a:off x="1071162" y="60835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0" name="yt_shape_12180"/>
          <p:cNvSpPr txBox="1"/>
          <p:nvPr/>
        </p:nvSpPr>
        <p:spPr>
          <a:xfrm>
            <a:off x="540000" y="900000"/>
            <a:ext cx="8140049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该代数式的值为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该代数式的值为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235123-947B-9977-FC98-AD14E6BB5F58}"/>
              </a:ext>
            </a:extLst>
          </p:cNvPr>
          <p:cNvSpPr txBox="1"/>
          <p:nvPr/>
        </p:nvSpPr>
        <p:spPr>
          <a:xfrm>
            <a:off x="449989" y="1804170"/>
            <a:ext cx="660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6E76F7-31EA-AC73-7709-519FB271CF22}"/>
              </a:ext>
            </a:extLst>
          </p:cNvPr>
          <p:cNvSpPr txBox="1"/>
          <p:nvPr/>
        </p:nvSpPr>
        <p:spPr>
          <a:xfrm>
            <a:off x="449989" y="2279658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AF276A-23EF-27E0-5C5E-B0318C2DEC9E}"/>
              </a:ext>
            </a:extLst>
          </p:cNvPr>
          <p:cNvSpPr txBox="1"/>
          <p:nvPr/>
        </p:nvSpPr>
        <p:spPr>
          <a:xfrm>
            <a:off x="449989" y="3230634"/>
            <a:ext cx="580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57F1E3-388C-ED98-5251-29482F7D82BF}"/>
              </a:ext>
            </a:extLst>
          </p:cNvPr>
          <p:cNvSpPr txBox="1"/>
          <p:nvPr/>
        </p:nvSpPr>
        <p:spPr>
          <a:xfrm>
            <a:off x="449989" y="3706122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54325D-1F43-94AE-2F26-6EE8A30FC683}"/>
              </a:ext>
            </a:extLst>
          </p:cNvPr>
          <p:cNvSpPr txBox="1"/>
          <p:nvPr/>
        </p:nvSpPr>
        <p:spPr>
          <a:xfrm>
            <a:off x="449989" y="4181610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6ECCA4-2DA3-5889-3995-D2FE700D97D0}"/>
              </a:ext>
            </a:extLst>
          </p:cNvPr>
          <p:cNvSpPr txBox="1"/>
          <p:nvPr/>
        </p:nvSpPr>
        <p:spPr>
          <a:xfrm>
            <a:off x="449989" y="4657098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35EB02-1771-62B7-B3B1-5E51502E5C2E}"/>
              </a:ext>
            </a:extLst>
          </p:cNvPr>
          <p:cNvSpPr txBox="1"/>
          <p:nvPr/>
        </p:nvSpPr>
        <p:spPr>
          <a:xfrm>
            <a:off x="449989" y="5132586"/>
            <a:ext cx="280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1629</Words>
  <Application>Microsoft Office PowerPoint</Application>
  <PresentationFormat>宽屏</PresentationFormat>
  <Paragraphs>203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,isEnd</vt:lpstr>
      <vt:lpstr>_⨹_1_946ae</vt:lpstr>
      <vt:lpstr>_⨹_1_abb2b</vt:lpstr>
      <vt:lpstr>_⨹_1_d054c</vt:lpstr>
      <vt:lpstr>_⨹_2_ae106</vt:lpstr>
      <vt:lpstr>_⨹_24_74090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