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2" r:id="rId7"/>
    <p:sldId id="313" r:id="rId8"/>
    <p:sldId id="316" r:id="rId9"/>
    <p:sldId id="319" r:id="rId10"/>
    <p:sldId id="323" r:id="rId11"/>
    <p:sldId id="328" r:id="rId12"/>
    <p:sldId id="324" r:id="rId13"/>
    <p:sldId id="326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3" autoAdjust="0"/>
    <p:restoredTop sz="94660"/>
  </p:normalViewPr>
  <p:slideViewPr>
    <p:cSldViewPr showGuides="1">
      <p:cViewPr varScale="1">
        <p:scale>
          <a:sx n="60" d="100"/>
          <a:sy n="60" d="100"/>
        </p:scale>
        <p:origin x="53" y="3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" name="yt_shape_1044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44" name="yt_image_1044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7" name="yt_shape_10447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利用数轴比较有理数的大小</a:t>
            </a:r>
          </a:p>
        </p:txBody>
      </p:sp>
      <p:sp>
        <p:nvSpPr>
          <p:cNvPr id="10448" name="yt_shape_10448"/>
          <p:cNvSpPr txBox="1"/>
          <p:nvPr/>
        </p:nvSpPr>
        <p:spPr>
          <a:xfrm>
            <a:off x="540000" y="1971599"/>
            <a:ext cx="6032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0" name="yt_table_104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65432"/>
              </p:ext>
            </p:extLst>
          </p:nvPr>
        </p:nvGraphicFramePr>
        <p:xfrm>
          <a:off x="540056" y="2450902"/>
          <a:ext cx="4542156" cy="950976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1881188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10449" name="yt_image_10449_skip" title="H_20.2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1500" y="2450902"/>
            <a:ext cx="3178683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2" name="yt_shape_10452"/>
          <p:cNvSpPr txBox="1"/>
          <p:nvPr/>
        </p:nvSpPr>
        <p:spPr>
          <a:xfrm>
            <a:off x="540000" y="3452456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3" name="yt_table_104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919264"/>
              </p:ext>
            </p:extLst>
          </p:nvPr>
        </p:nvGraphicFramePr>
        <p:xfrm>
          <a:off x="540056" y="3931759"/>
          <a:ext cx="6824663" cy="1901952"/>
        </p:xfrm>
        <a:graphic>
          <a:graphicData uri="http://schemas.openxmlformats.org/drawingml/2006/table">
            <a:tbl>
              <a:tblPr/>
              <a:tblGrid>
                <a:gridCol w="68246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数轴上的两个有理数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绝对值大的离原点远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数轴上的两个有理数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大的在左边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数轴上的两个负有理数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大的离原点近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数轴上的两个正有理数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大的离原点远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pic>
        <p:nvPicPr>
          <p:cNvPr id="3" name="yt_shape_1721656979671">
            <a:extLst>
              <a:ext uri="{FF2B5EF4-FFF2-40B4-BE49-F238E27FC236}">
                <a16:creationId xmlns:a16="http://schemas.microsoft.com/office/drawing/2014/main" id="{E8D04242-75D4-E3F9-EE93-F9AD842BBF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D5B81C-A5C6-F8EC-9C31-580177EA7F3F}"/>
              </a:ext>
            </a:extLst>
          </p:cNvPr>
          <p:cNvSpPr txBox="1"/>
          <p:nvPr/>
        </p:nvSpPr>
        <p:spPr>
          <a:xfrm>
            <a:off x="55934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C2E00C-9C43-D111-4371-5B33ABDC6074}"/>
              </a:ext>
            </a:extLst>
          </p:cNvPr>
          <p:cNvSpPr txBox="1"/>
          <p:nvPr/>
        </p:nvSpPr>
        <p:spPr>
          <a:xfrm>
            <a:off x="4488589" y="34056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1" name="yt_shape_10521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如果你是某篮球队的教练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你应该为你的队员选编号为几的篮球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5406"/>
              </a:rPr>
              <a:t>并用你已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学过的知识进行说明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应该选用编号为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的篮球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因为这些数中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的绝对值最小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即它最接近规定质量的克数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A9A948-5505-FD08-36BF-13D5306BCE2E}"/>
              </a:ext>
            </a:extLst>
          </p:cNvPr>
          <p:cNvSpPr txBox="1"/>
          <p:nvPr/>
        </p:nvSpPr>
        <p:spPr>
          <a:xfrm>
            <a:off x="450108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应该选用编号为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的篮球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C9C0DF-D5F3-1C0A-6752-EC2A524C4C0C}"/>
              </a:ext>
            </a:extLst>
          </p:cNvPr>
          <p:cNvSpPr txBox="1"/>
          <p:nvPr/>
        </p:nvSpPr>
        <p:spPr>
          <a:xfrm>
            <a:off x="450108" y="227965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因为这些数中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039946-A9FD-DA78-E9A6-D04174C6D7E9}"/>
              </a:ext>
            </a:extLst>
          </p:cNvPr>
          <p:cNvSpPr txBox="1"/>
          <p:nvPr/>
        </p:nvSpPr>
        <p:spPr>
          <a:xfrm>
            <a:off x="450108" y="2755146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即它最接近规定质量的克数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4" name="yt_shape_1052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23" name="yt_image_10523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6" name="yt_shape_1052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【注重数形结合】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在原点的左边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14f8"/>
              </a:rPr>
              <a:t>的大小关系正确的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8" name="yt_table_105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31148"/>
              </p:ext>
            </p:extLst>
          </p:nvPr>
        </p:nvGraphicFramePr>
        <p:xfrm>
          <a:off x="540056" y="2441600"/>
          <a:ext cx="6077268" cy="950976"/>
        </p:xfrm>
        <a:graphic>
          <a:graphicData uri="http://schemas.openxmlformats.org/drawingml/2006/table">
            <a:tbl>
              <a:tblPr/>
              <a:tblGrid>
                <a:gridCol w="3499168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57810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pic>
        <p:nvPicPr>
          <p:cNvPr id="10527" name="yt_image_10527_skip" title="H_21.5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578" y="2441600"/>
            <a:ext cx="2505456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4F566B-F51C-AD97-D359-DA04786ECACE}"/>
              </a:ext>
            </a:extLst>
          </p:cNvPr>
          <p:cNvSpPr txBox="1"/>
          <p:nvPr/>
        </p:nvSpPr>
        <p:spPr>
          <a:xfrm>
            <a:off x="13645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0" name="yt_shape_1053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】由单个字母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多个字母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三点所表示的有理数分别为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bd6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0532" name="yt_image_10532" title="H_35.8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0668" y="2491102"/>
            <a:ext cx="3010662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06B997-4F35-576F-4DDF-9D026F2FEAD8}"/>
              </a:ext>
            </a:extLst>
          </p:cNvPr>
          <p:cNvSpPr txBox="1"/>
          <p:nvPr/>
        </p:nvSpPr>
        <p:spPr>
          <a:xfrm>
            <a:off x="2278908" y="1804170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4" name="yt_shape_10534"/>
          <p:cNvSpPr txBox="1"/>
          <p:nvPr/>
        </p:nvSpPr>
        <p:spPr>
          <a:xfrm>
            <a:off x="540119" y="900000"/>
            <a:ext cx="11492915" cy="21906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】给定数轴上的点的位置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由条件先判断点在数轴上的位置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ab2f"/>
              </a:rPr>
              <a:t>请结合数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在数轴上画出示意图如图所示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0384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0537" name="yt_image_10537" title="H_18.86141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679" y="2964334"/>
            <a:ext cx="3632843" cy="33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0" name="yt_shape_10540"/>
          <p:cNvSpPr txBox="1"/>
          <p:nvPr/>
        </p:nvSpPr>
        <p:spPr>
          <a:xfrm>
            <a:off x="540000" y="3294490"/>
            <a:ext cx="46775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2ABF5E-348B-EAA1-37C1-A78827D55494}"/>
              </a:ext>
            </a:extLst>
          </p:cNvPr>
          <p:cNvSpPr txBox="1"/>
          <p:nvPr/>
        </p:nvSpPr>
        <p:spPr>
          <a:xfrm>
            <a:off x="450108" y="227965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在数轴上画出示意图如图所示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DAB1DE-5942-1B48-1625-27357A89E601}"/>
              </a:ext>
            </a:extLst>
          </p:cNvPr>
          <p:cNvSpPr txBox="1"/>
          <p:nvPr/>
        </p:nvSpPr>
        <p:spPr>
          <a:xfrm>
            <a:off x="450108" y="3294490"/>
            <a:ext cx="4812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" name="yt_shape_1045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由图可知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4179,isEnd"/>
              </a:rPr>
              <a:t>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456" name="yt_image_10456" title="H_23.76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2959" y="2011799"/>
            <a:ext cx="2926080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58" name="yt_shape_10458"/>
              <p:cNvSpPr txBox="1"/>
              <p:nvPr/>
            </p:nvSpPr>
            <p:spPr>
              <a:xfrm>
                <a:off x="540000" y="2364272"/>
                <a:ext cx="11003012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把下列各数表示在如图所示的数轴上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再按从小到大的顺序用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458" name="yt_shape_10458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4272"/>
                <a:ext cx="11003012" cy="1119024"/>
              </a:xfrm>
              <a:prstGeom prst="rect">
                <a:avLst/>
              </a:prstGeom>
              <a:blipFill>
                <a:blip r:embed="rId3"/>
                <a:stretch>
                  <a:fillRect l="-1717" t="-4918" r="-665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61" name="yt_image_10461" title="H_21.96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9173" y="3685620"/>
            <a:ext cx="4073652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3" name="yt_shape_10463"/>
          <p:cNvSpPr txBox="1"/>
          <p:nvPr/>
        </p:nvSpPr>
        <p:spPr>
          <a:xfrm>
            <a:off x="540000" y="4015238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65" name="yt_shape_10465"/>
          <p:cNvSpPr txBox="1"/>
          <p:nvPr/>
        </p:nvSpPr>
        <p:spPr>
          <a:xfrm>
            <a:off x="540000" y="4630426"/>
            <a:ext cx="4197431" cy="6123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00" b="0" i="0" u="none" spc="-340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  <a:r>
              <a:rPr lang="en-US" altLang="zh-CN" sz="3400" b="0" i="0" u="none" spc="31881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10464" name="yt_image_10464" title="H_53.55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7648" y="4552177"/>
            <a:ext cx="4155948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67" name="yt_shape_10467"/>
              <p:cNvSpPr txBox="1"/>
              <p:nvPr/>
            </p:nvSpPr>
            <p:spPr>
              <a:xfrm>
                <a:off x="540000" y="5361149"/>
                <a:ext cx="1099820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由数轴上的点表示的数左边的数总比右边的数小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467" name="yt_shape_10467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61149"/>
                <a:ext cx="10998204" cy="638893"/>
              </a:xfrm>
              <a:prstGeom prst="rect">
                <a:avLst/>
              </a:prstGeom>
              <a:blipFill>
                <a:blip r:embed="rId6"/>
                <a:stretch>
                  <a:fillRect l="-1718" r="-72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D9166D-6DEC-074D-3240-EE4C243CAE31}"/>
              </a:ext>
            </a:extLst>
          </p:cNvPr>
          <p:cNvSpPr txBox="1"/>
          <p:nvPr/>
        </p:nvSpPr>
        <p:spPr>
          <a:xfrm>
            <a:off x="1107333" y="1328682"/>
            <a:ext cx="2229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62431A-29E7-79BC-DF18-16EB35FFAE7E}"/>
              </a:ext>
            </a:extLst>
          </p:cNvPr>
          <p:cNvSpPr txBox="1"/>
          <p:nvPr/>
        </p:nvSpPr>
        <p:spPr>
          <a:xfrm>
            <a:off x="449989" y="3968432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458E64-3621-60EE-B6E6-3A3B8AB6769F}"/>
                  </a:ext>
                </a:extLst>
              </p:cNvPr>
              <p:cNvSpPr txBox="1"/>
              <p:nvPr/>
            </p:nvSpPr>
            <p:spPr>
              <a:xfrm>
                <a:off x="449989" y="5314343"/>
                <a:ext cx="11071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由数轴上的点表示的数左边的数总比右边的数小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AE458E64-3621-60EE-B6E6-3A3B8AB67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14343"/>
                <a:ext cx="11071923" cy="726326"/>
              </a:xfrm>
              <a:prstGeom prst="rect">
                <a:avLst/>
              </a:prstGeom>
              <a:blipFill>
                <a:blip r:embed="rId7"/>
                <a:stretch>
                  <a:fillRect l="-881" r="-88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9" name="yt_shape_10469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利用法则比较有理数的大小</a:t>
            </a:r>
          </a:p>
        </p:txBody>
      </p:sp>
      <p:sp>
        <p:nvSpPr>
          <p:cNvPr id="10470" name="yt_shape_10470"/>
          <p:cNvSpPr txBox="1"/>
          <p:nvPr/>
        </p:nvSpPr>
        <p:spPr>
          <a:xfrm>
            <a:off x="540000" y="1389434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下面四个有理数中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1" name="yt_table_104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192284"/>
              </p:ext>
            </p:extLst>
          </p:nvPr>
        </p:nvGraphicFramePr>
        <p:xfrm>
          <a:off x="540056" y="1868737"/>
          <a:ext cx="6758623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sp>
        <p:nvSpPr>
          <p:cNvPr id="10473" name="yt_shape_10473"/>
          <p:cNvSpPr txBox="1"/>
          <p:nvPr/>
        </p:nvSpPr>
        <p:spPr>
          <a:xfrm>
            <a:off x="540000" y="2870291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474" name="yt_shape_10474"/>
          <p:cNvSpPr txBox="1"/>
          <p:nvPr/>
        </p:nvSpPr>
        <p:spPr>
          <a:xfrm>
            <a:off x="540119" y="334959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两个正数中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绝对值大的数一定大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大数的绝对值一定大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e895"/>
              </a:rPr>
              <a:t>两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e895"/>
              </a:rPr>
              <a:t>个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绝对值大的数一定大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两个负数中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绝对值小的数一定大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475" name="yt_table_104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14090"/>
              </p:ext>
            </p:extLst>
          </p:nvPr>
        </p:nvGraphicFramePr>
        <p:xfrm>
          <a:off x="540056" y="4292549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pic>
        <p:nvPicPr>
          <p:cNvPr id="3" name="yt_shape_1721656979746">
            <a:extLst>
              <a:ext uri="{FF2B5EF4-FFF2-40B4-BE49-F238E27FC236}">
                <a16:creationId xmlns:a16="http://schemas.microsoft.com/office/drawing/2014/main" id="{673A7233-0A1A-0120-B0F0-F73393B50F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61A88C-3C68-1999-BFB2-8C7999A1F920}"/>
              </a:ext>
            </a:extLst>
          </p:cNvPr>
          <p:cNvSpPr txBox="1"/>
          <p:nvPr/>
        </p:nvSpPr>
        <p:spPr>
          <a:xfrm>
            <a:off x="7536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E865A1-1571-4C30-F952-1BA81FB57CE6}"/>
              </a:ext>
            </a:extLst>
          </p:cNvPr>
          <p:cNvSpPr txBox="1"/>
          <p:nvPr/>
        </p:nvSpPr>
        <p:spPr>
          <a:xfrm>
            <a:off x="4183789" y="28234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7" name="yt_shape_10477"/>
              <p:cNvSpPr txBox="1"/>
              <p:nvPr/>
            </p:nvSpPr>
            <p:spPr>
              <a:xfrm>
                <a:off x="540000" y="900000"/>
                <a:ext cx="4462760" cy="3529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比较下列每组数的大小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2016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77" name="yt_shape_104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62760" cy="3529941"/>
              </a:xfrm>
              <a:prstGeom prst="rect">
                <a:avLst/>
              </a:prstGeom>
              <a:blipFill>
                <a:blip r:embed="rId2"/>
                <a:stretch>
                  <a:fillRect l="-4235" t="-1554" r="-3142" b="-1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236F55-4A7A-2949-5F2D-A252651310DE}"/>
              </a:ext>
            </a:extLst>
          </p:cNvPr>
          <p:cNvSpPr txBox="1"/>
          <p:nvPr/>
        </p:nvSpPr>
        <p:spPr>
          <a:xfrm>
            <a:off x="16691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971478-9FDF-BB15-1D14-A249BBCF3C55}"/>
              </a:ext>
            </a:extLst>
          </p:cNvPr>
          <p:cNvSpPr txBox="1"/>
          <p:nvPr/>
        </p:nvSpPr>
        <p:spPr>
          <a:xfrm>
            <a:off x="24311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AF6B36-C33C-C3B6-3E72-84AD70F91CAB}"/>
              </a:ext>
            </a:extLst>
          </p:cNvPr>
          <p:cNvSpPr txBox="1"/>
          <p:nvPr/>
        </p:nvSpPr>
        <p:spPr>
          <a:xfrm>
            <a:off x="28883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C70B4D-9304-B038-4599-9FD14A4CB795}"/>
              </a:ext>
            </a:extLst>
          </p:cNvPr>
          <p:cNvSpPr txBox="1"/>
          <p:nvPr/>
        </p:nvSpPr>
        <p:spPr>
          <a:xfrm>
            <a:off x="1975577" y="275514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078B09-43EB-62A6-FC22-DE3EF4449400}"/>
              </a:ext>
            </a:extLst>
          </p:cNvPr>
          <p:cNvSpPr txBox="1"/>
          <p:nvPr/>
        </p:nvSpPr>
        <p:spPr>
          <a:xfrm>
            <a:off x="2431189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A75253-327F-BE5C-CBBB-D4C415099D94}"/>
              </a:ext>
            </a:extLst>
          </p:cNvPr>
          <p:cNvSpPr txBox="1"/>
          <p:nvPr/>
        </p:nvSpPr>
        <p:spPr>
          <a:xfrm>
            <a:off x="2045427" y="3706122"/>
            <a:ext cx="789685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" name="yt_shape_10485"/>
          <p:cNvSpPr txBox="1"/>
          <p:nvPr/>
        </p:nvSpPr>
        <p:spPr>
          <a:xfrm>
            <a:off x="540000" y="900000"/>
            <a:ext cx="7155805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比较下列各组数的大小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）＞｜－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27EF54-1220-C8D8-D756-5437905E4257}"/>
              </a:ext>
            </a:extLst>
          </p:cNvPr>
          <p:cNvSpPr txBox="1"/>
          <p:nvPr/>
        </p:nvSpPr>
        <p:spPr>
          <a:xfrm>
            <a:off x="449989" y="18041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DADDFD-6CD6-7690-4A47-476554D7F43F}"/>
              </a:ext>
            </a:extLst>
          </p:cNvPr>
          <p:cNvSpPr txBox="1"/>
          <p:nvPr/>
        </p:nvSpPr>
        <p:spPr>
          <a:xfrm>
            <a:off x="449989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41E4D7-4611-D8E1-EC6D-E52772CE054A}"/>
              </a:ext>
            </a:extLst>
          </p:cNvPr>
          <p:cNvSpPr txBox="1"/>
          <p:nvPr/>
        </p:nvSpPr>
        <p:spPr>
          <a:xfrm>
            <a:off x="449989" y="275514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9B9112-DA34-EF52-4FD9-B8643A14D61E}"/>
              </a:ext>
            </a:extLst>
          </p:cNvPr>
          <p:cNvSpPr txBox="1"/>
          <p:nvPr/>
        </p:nvSpPr>
        <p:spPr>
          <a:xfrm>
            <a:off x="449989" y="370612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D3170F-F645-CEB6-79E8-9756CA44D5D5}"/>
              </a:ext>
            </a:extLst>
          </p:cNvPr>
          <p:cNvSpPr txBox="1"/>
          <p:nvPr/>
        </p:nvSpPr>
        <p:spPr>
          <a:xfrm>
            <a:off x="449989" y="418161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CEFD09-237A-C740-FD2D-D6BA38CE31CD}"/>
              </a:ext>
            </a:extLst>
          </p:cNvPr>
          <p:cNvSpPr txBox="1"/>
          <p:nvPr/>
        </p:nvSpPr>
        <p:spPr>
          <a:xfrm>
            <a:off x="449989" y="465709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C4093E-A6C4-6036-7B0E-281FE4195A14}"/>
              </a:ext>
            </a:extLst>
          </p:cNvPr>
          <p:cNvSpPr txBox="1"/>
          <p:nvPr/>
        </p:nvSpPr>
        <p:spPr>
          <a:xfrm>
            <a:off x="449989" y="5132586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" name="yt_shape_10490"/>
          <p:cNvSpPr txBox="1"/>
          <p:nvPr/>
        </p:nvSpPr>
        <p:spPr>
          <a:xfrm>
            <a:off x="540000" y="900000"/>
            <a:ext cx="700191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因考虑不全面而出错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371A3E-AE18-110F-DD50-AC748F7B2838}"/>
              </a:ext>
            </a:extLst>
          </p:cNvPr>
          <p:cNvSpPr txBox="1"/>
          <p:nvPr/>
        </p:nvSpPr>
        <p:spPr>
          <a:xfrm>
            <a:off x="5250589" y="1328682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492"/>
          <p:cNvSpPr txBox="1"/>
          <p:nvPr/>
        </p:nvSpPr>
        <p:spPr>
          <a:xfrm>
            <a:off x="540000" y="2061089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2E8D40-4CEA-569B-6DB7-BA5887737337}"/>
              </a:ext>
            </a:extLst>
          </p:cNvPr>
          <p:cNvSpPr txBox="1"/>
          <p:nvPr/>
        </p:nvSpPr>
        <p:spPr>
          <a:xfrm>
            <a:off x="7155589" y="201428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" name="yt_shape_1049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93" name="yt_image_10493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6" name="yt_shape_10496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3795"/>
              </a:rPr>
              <a:t>这四个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数中绝对值最小的数的对应点是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8" name="yt_table_104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420627"/>
              </p:ext>
            </p:extLst>
          </p:nvPr>
        </p:nvGraphicFramePr>
        <p:xfrm>
          <a:off x="540056" y="2990119"/>
          <a:ext cx="7720966" cy="475488"/>
        </p:xfrm>
        <a:graphic>
          <a:graphicData uri="http://schemas.openxmlformats.org/drawingml/2006/table">
            <a:tbl>
              <a:tblPr/>
              <a:tblGrid>
                <a:gridCol w="2210118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141855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12439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pic>
        <p:nvPicPr>
          <p:cNvPr id="10497" name="yt_image_10497_skip" title="H_43.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823" y="2441600"/>
            <a:ext cx="398678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0" name="yt_shape_10500"/>
          <p:cNvSpPr txBox="1"/>
          <p:nvPr/>
        </p:nvSpPr>
        <p:spPr>
          <a:xfrm>
            <a:off x="540000" y="3516290"/>
            <a:ext cx="60671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下表是我国四个城市某一日的平均气温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501" name="yt_table_1050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656968"/>
              </p:ext>
            </p:extLst>
          </p:nvPr>
        </p:nvGraphicFramePr>
        <p:xfrm>
          <a:off x="540000" y="414795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16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5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5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乌鲁木齐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广州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03" name="yt_shape_10503"/>
          <p:cNvSpPr txBox="1"/>
          <p:nvPr/>
        </p:nvSpPr>
        <p:spPr>
          <a:xfrm>
            <a:off x="540119" y="53480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请将以上各城市这一日的平均气温按从低到高的顺序排列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  <a:t/>
            </a:r>
            <a:b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C9573F-A638-2588-5B0C-15E490E2BDDD}"/>
              </a:ext>
            </a:extLst>
          </p:cNvPr>
          <p:cNvSpPr txBox="1"/>
          <p:nvPr/>
        </p:nvSpPr>
        <p:spPr>
          <a:xfrm>
            <a:off x="53269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98F929-27A7-111B-2F5F-E611D1C962FC}"/>
              </a:ext>
            </a:extLst>
          </p:cNvPr>
          <p:cNvSpPr txBox="1"/>
          <p:nvPr/>
        </p:nvSpPr>
        <p:spPr>
          <a:xfrm>
            <a:off x="8679707" y="5301208"/>
            <a:ext cx="286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2_32a4f"/>
              </a:rPr>
              <a:t>6℃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ABC551-C230-DCDC-4085-5ABA25E2E22A}"/>
              </a:ext>
            </a:extLst>
          </p:cNvPr>
          <p:cNvSpPr txBox="1"/>
          <p:nvPr/>
        </p:nvSpPr>
        <p:spPr>
          <a:xfrm>
            <a:off x="450108" y="5776696"/>
            <a:ext cx="278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4" name="yt_shape_10504"/>
              <p:cNvSpPr txBox="1"/>
              <p:nvPr/>
            </p:nvSpPr>
            <p:spPr>
              <a:xfrm>
                <a:off x="540000" y="900000"/>
                <a:ext cx="9579546" cy="4667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｜＜－（＋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04" name="yt_shape_105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79546" cy="4667368"/>
              </a:xfrm>
              <a:prstGeom prst="rect">
                <a:avLst/>
              </a:prstGeom>
              <a:blipFill>
                <a:blip r:embed="rId2"/>
                <a:stretch>
                  <a:fillRect l="-1973" t="-1176" r="-955" b="-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AC8487-8798-7B42-502B-0B5DABA4D5D5}"/>
              </a:ext>
            </a:extLst>
          </p:cNvPr>
          <p:cNvSpPr txBox="1"/>
          <p:nvPr/>
        </p:nvSpPr>
        <p:spPr>
          <a:xfrm>
            <a:off x="709843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7F699D-CCA4-3F3D-1D36-80049EADC639}"/>
              </a:ext>
            </a:extLst>
          </p:cNvPr>
          <p:cNvSpPr txBox="1"/>
          <p:nvPr/>
        </p:nvSpPr>
        <p:spPr>
          <a:xfrm>
            <a:off x="902248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71E736-EB75-EA71-47B4-A1D47C078562}"/>
                  </a:ext>
                </a:extLst>
              </p:cNvPr>
              <p:cNvSpPr txBox="1"/>
              <p:nvPr/>
            </p:nvSpPr>
            <p:spPr>
              <a:xfrm>
                <a:off x="449989" y="2476635"/>
                <a:ext cx="32757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3971E736-EB75-EA71-47B4-A1D47C078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6635"/>
                <a:ext cx="3275711" cy="766077"/>
              </a:xfrm>
              <a:prstGeom prst="rect">
                <a:avLst/>
              </a:prstGeom>
              <a:blipFill>
                <a:blip r:embed="rId3"/>
                <a:stretch>
                  <a:fillRect l="-2980" r="-298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E12DFB9-5C35-6F1D-BC32-759749D29288}"/>
              </a:ext>
            </a:extLst>
          </p:cNvPr>
          <p:cNvSpPr txBox="1"/>
          <p:nvPr/>
        </p:nvSpPr>
        <p:spPr>
          <a:xfrm>
            <a:off x="449989" y="3624588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008718-F28B-4F8D-FD5E-038849E4FB53}"/>
                  </a:ext>
                </a:extLst>
              </p:cNvPr>
              <p:cNvSpPr txBox="1"/>
              <p:nvPr/>
            </p:nvSpPr>
            <p:spPr>
              <a:xfrm>
                <a:off x="449989" y="4808165"/>
                <a:ext cx="4220591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7, 'hasSerialNum': 1}">
                <a:extLst>
                  <a:ext uri="{FF2B5EF4-FFF2-40B4-BE49-F238E27FC236}">
                    <a16:creationId xmlns:a16="http://schemas.microsoft.com/office/drawing/2014/main" id="{04008718-F28B-4F8D-FD5E-038849E4FB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8165"/>
                <a:ext cx="4220591" cy="760870"/>
              </a:xfrm>
              <a:prstGeom prst="rect">
                <a:avLst/>
              </a:prstGeom>
              <a:blipFill>
                <a:blip r:embed="rId4"/>
                <a:stretch>
                  <a:fillRect l="-2312" r="-231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6" name="yt_shape_1051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正式篮球比赛时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所用的篮球质量有严格规定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076d"/>
              </a:rPr>
              <a:t>个篮球的质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量检测结果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超过规定质量的克数记为正数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不足规定质量的克数记为负数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b9a7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17" name="yt_table_1051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852461"/>
              </p:ext>
            </p:extLst>
          </p:nvPr>
        </p:nvGraphicFramePr>
        <p:xfrm>
          <a:off x="540000" y="2475451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8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7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87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087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066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篮球编号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与规定质量的差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19" name="yt_shape_10519"/>
          <p:cNvSpPr txBox="1"/>
          <p:nvPr/>
        </p:nvSpPr>
        <p:spPr>
          <a:xfrm>
            <a:off x="540000" y="3879057"/>
            <a:ext cx="769441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个篮球的质量与规定质量的差从小到大排列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从小到大排列为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FDE5B6-ED78-5A45-2F6B-B6AFE058947C}"/>
              </a:ext>
            </a:extLst>
          </p:cNvPr>
          <p:cNvSpPr txBox="1"/>
          <p:nvPr/>
        </p:nvSpPr>
        <p:spPr>
          <a:xfrm>
            <a:off x="449989" y="4307739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从小到大排列为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C98EC8-44B9-1778-7EA3-76655D32D06B}"/>
              </a:ext>
            </a:extLst>
          </p:cNvPr>
          <p:cNvSpPr txBox="1"/>
          <p:nvPr/>
        </p:nvSpPr>
        <p:spPr>
          <a:xfrm>
            <a:off x="449989" y="4783227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1200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,isEnd</vt:lpstr>
      <vt:lpstr>_⨹_1_5b9a7</vt:lpstr>
      <vt:lpstr>_⨹_1_5cbd6,isEnd</vt:lpstr>
      <vt:lpstr>_⨹_2_32a4f</vt:lpstr>
      <vt:lpstr>_⨹_2_5e895</vt:lpstr>
      <vt:lpstr>_⨹_3_43795</vt:lpstr>
      <vt:lpstr>_⨹_4_b5406</vt:lpstr>
      <vt:lpstr>_⨹_4_fab2f</vt:lpstr>
      <vt:lpstr>_⨹_5_c076d</vt:lpstr>
      <vt:lpstr>_⨹_5_f4179,isEnd</vt:lpstr>
      <vt:lpstr>_⨹_8_c14f8</vt:lpstr>
      <vt:lpstr>Finished</vt:lpstr>
      <vt:lpstr>W:6.005039,H:37.44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11</cp:revision>
  <dcterms:created xsi:type="dcterms:W3CDTF">2024-07-22T14:01:11Z</dcterms:created>
  <dcterms:modified xsi:type="dcterms:W3CDTF">2024-07-23T08:02:22Z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