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4" r:id="rId5"/>
    <p:sldId id="306" r:id="rId6"/>
    <p:sldId id="307" r:id="rId7"/>
    <p:sldId id="308" r:id="rId8"/>
    <p:sldId id="309" r:id="rId9"/>
    <p:sldId id="311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6" name="yt_shape_13976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判断正方体的展开图</a:t>
            </a:r>
          </a:p>
        </p:txBody>
      </p:sp>
      <p:sp>
        <p:nvSpPr>
          <p:cNvPr id="13977" name="yt_shape_13977"/>
          <p:cNvSpPr txBox="1"/>
          <p:nvPr/>
        </p:nvSpPr>
        <p:spPr>
          <a:xfrm>
            <a:off x="540000" y="1389434"/>
            <a:ext cx="11028608" cy="484787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正方体的展开图有以下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一四一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78" name="yt_image_139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1135" y="2419828"/>
            <a:ext cx="4716018" cy="22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81" name="yt_image_139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0413" y="5122621"/>
            <a:ext cx="4689729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09554">
            <a:extLst>
              <a:ext uri="{FF2B5EF4-FFF2-40B4-BE49-F238E27FC236}">
                <a16:creationId xmlns:a16="http://schemas.microsoft.com/office/drawing/2014/main" id="{C80F173F-0857-6B34-C161-4CAEB0175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7248" y="4610168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/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二三一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3" name="yt_shape_13983"/>
          <p:cNvSpPr txBox="1"/>
          <p:nvPr/>
        </p:nvSpPr>
        <p:spPr>
          <a:xfrm>
            <a:off x="540000" y="900000"/>
            <a:ext cx="11028608" cy="188092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二二二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84" name="yt_image_139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1212" y="1617890"/>
            <a:ext cx="3449574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6" name="yt_shape_13986"/>
          <p:cNvSpPr txBox="1"/>
          <p:nvPr/>
        </p:nvSpPr>
        <p:spPr>
          <a:xfrm>
            <a:off x="540000" y="90000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下列图形是正方体展开图的个数为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88" name="yt_table_139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507609"/>
              </p:ext>
            </p:extLst>
          </p:nvPr>
        </p:nvGraphicFramePr>
        <p:xfrm>
          <a:off x="540056" y="2069522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</a:tbl>
          </a:graphicData>
        </a:graphic>
      </p:graphicFrame>
      <p:pic>
        <p:nvPicPr>
          <p:cNvPr id="13987" name="yt_image_13987_skip" title="H_54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5281" y="1379303"/>
            <a:ext cx="4620006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0" name="yt_shape_13990"/>
          <p:cNvSpPr txBox="1"/>
          <p:nvPr/>
        </p:nvSpPr>
        <p:spPr>
          <a:xfrm>
            <a:off x="540120" y="25956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纸板上有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个无阴影的小正方形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从中选涂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40d8,isEnd"/>
              </a:rPr>
              <a:t>个有阴影的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小正方形一起能折叠成一个正方体纸盒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种选法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91" name="yt_image_13991" title="H_98.0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169" y="3707492"/>
            <a:ext cx="1859661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C8884F-FF85-302B-3378-BD45B1622C9B}"/>
              </a:ext>
            </a:extLst>
          </p:cNvPr>
          <p:cNvSpPr txBox="1"/>
          <p:nvPr/>
        </p:nvSpPr>
        <p:spPr>
          <a:xfrm>
            <a:off x="6012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D87FFA-B0FB-25DF-802B-79CA08E3090D}"/>
              </a:ext>
            </a:extLst>
          </p:cNvPr>
          <p:cNvSpPr txBox="1"/>
          <p:nvPr/>
        </p:nvSpPr>
        <p:spPr>
          <a:xfrm>
            <a:off x="7155708" y="30243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3" name="yt_shape_13993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找正方体的相对面</a:t>
            </a:r>
          </a:p>
        </p:txBody>
      </p:sp>
      <p:sp>
        <p:nvSpPr>
          <p:cNvPr id="13994" name="yt_shape_13994"/>
          <p:cNvSpPr txBox="1"/>
          <p:nvPr/>
        </p:nvSpPr>
        <p:spPr>
          <a:xfrm>
            <a:off x="540119" y="1389434"/>
            <a:ext cx="11111999" cy="4330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根据正方体的展开图找正方体的相对面的基本方法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在展开图中直接找到形如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字形的三个面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79cf3"/>
              </a:rPr>
              <a:t>其两端的两个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面就是相对面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面是正方体的相对面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995" name="yt_image_139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418" y="3054067"/>
            <a:ext cx="4725162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09624">
            <a:extLst>
              <a:ext uri="{FF2B5EF4-FFF2-40B4-BE49-F238E27FC236}">
                <a16:creationId xmlns:a16="http://schemas.microsoft.com/office/drawing/2014/main" id="{E50F23D5-4F35-D323-5BF0-D5D14977E4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9880" y="4666840"/>
            <a:ext cx="1081270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Z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字形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展开图中形如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Z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sym typeface="_⨹_18_eeabc"/>
              </a:rPr>
              <a:t>字形的两端处的小正方形是正方体的相对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②③④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面与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</a:rPr>
              <a:t>面是正方体的相对面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8" name="yt_shape_139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某同学学习了正方体的表面展开图后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ea6b"/>
              </a:rPr>
              <a:t>在如图所示的正方体的表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面展开图上写下了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传承红色文化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还原成正方体后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bcd7"/>
              </a:rPr>
              <a:t>的对面是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2" name="yt_table_140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76592"/>
              </p:ext>
            </p:extLst>
          </p:nvPr>
        </p:nvGraphicFramePr>
        <p:xfrm>
          <a:off x="540056" y="233956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</a:tbl>
          </a:graphicData>
        </a:graphic>
      </p:graphicFrame>
      <p:grpSp>
        <p:nvGrpSpPr>
          <p:cNvPr id="13999" name="yt_shape_13999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8489" y="2339566"/>
            <a:ext cx="1561338" cy="1569861"/>
            <a:chOff x="0" y="0"/>
            <a:chExt cx="1561338" cy="1569861"/>
          </a:xfrm>
        </p:grpSpPr>
        <p:pic>
          <p:nvPicPr>
            <p:cNvPr id="2" name="yt_image_139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1338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1" name="yt_shape_14001" descr="{&quot;rangeId&quot;:0,&quot;IgnoreLineSpacing&quot;:1}"/>
            <p:cNvSpPr txBox="1"/>
            <p:nvPr/>
          </p:nvSpPr>
          <p:spPr>
            <a:xfrm>
              <a:off x="247388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4DDE82-C16F-7660-C2BB-C8EE809B9042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4" name="yt_shape_1400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如图是一个长方体的表面展开图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每个面都标注了数字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dfc0"/>
              </a:rPr>
              <a:t>若长方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体的底面是面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则长方体的上面是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8" name="yt_table_140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517473"/>
              </p:ext>
            </p:extLst>
          </p:nvPr>
        </p:nvGraphicFramePr>
        <p:xfrm>
          <a:off x="540056" y="332953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</a:tbl>
          </a:graphicData>
        </a:graphic>
      </p:graphicFrame>
      <p:grpSp>
        <p:nvGrpSpPr>
          <p:cNvPr id="14005" name="yt_shape_14005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5428" y="1859435"/>
            <a:ext cx="1719072" cy="1470420"/>
            <a:chOff x="0" y="0"/>
            <a:chExt cx="1719072" cy="1470420"/>
          </a:xfrm>
        </p:grpSpPr>
        <p:pic>
          <p:nvPicPr>
            <p:cNvPr id="2" name="yt_image_140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9072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7" name="yt_shape_14007" descr="{&quot;rangeId&quot;:0,&quot;IgnoreLineSpacing&quot;:1}"/>
            <p:cNvSpPr txBox="1"/>
            <p:nvPr/>
          </p:nvSpPr>
          <p:spPr>
            <a:xfrm>
              <a:off x="326255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9394660-E511-3460-3D6C-A561BDFE0FDC}"/>
              </a:ext>
            </a:extLst>
          </p:cNvPr>
          <p:cNvSpPr txBox="1"/>
          <p:nvPr/>
        </p:nvSpPr>
        <p:spPr>
          <a:xfrm>
            <a:off x="5936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0" name="yt_shape_14010"/>
          <p:cNvSpPr txBox="1"/>
          <p:nvPr/>
        </p:nvSpPr>
        <p:spPr>
          <a:xfrm>
            <a:off x="540000" y="900000"/>
            <a:ext cx="56024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识别带标识的正方体或其展开图</a:t>
            </a:r>
          </a:p>
        </p:txBody>
      </p:sp>
      <p:sp>
        <p:nvSpPr>
          <p:cNvPr id="14011" name="yt_shape_14011"/>
          <p:cNvSpPr txBox="1"/>
          <p:nvPr/>
        </p:nvSpPr>
        <p:spPr>
          <a:xfrm>
            <a:off x="540000" y="1389434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经过折叠能围成如图所示的几何图形的是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12" name="yt_image_140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6137" y="2248064"/>
            <a:ext cx="950976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4" name="yt_image_140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49" y="2132856"/>
            <a:ext cx="3185541" cy="259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09693">
            <a:extLst>
              <a:ext uri="{FF2B5EF4-FFF2-40B4-BE49-F238E27FC236}">
                <a16:creationId xmlns:a16="http://schemas.microsoft.com/office/drawing/2014/main" id="{1AC541A2-D90E-CD97-3A26-5038827181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7917E3-1C61-0062-8F1D-893F4C61AE42}"/>
              </a:ext>
            </a:extLst>
          </p:cNvPr>
          <p:cNvSpPr txBox="1"/>
          <p:nvPr/>
        </p:nvSpPr>
        <p:spPr>
          <a:xfrm>
            <a:off x="9365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6" name="yt_shape_140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小欣同学用纸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折成了一个正方体的盒子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里面放了一瓶墨水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fa5e"/>
              </a:rPr>
              <a:t>混放在下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面的盒子里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只凭观察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选出墨水在哪个盒子中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17" name="yt_image_14017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009581"/>
            <a:ext cx="129616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9" name="yt_image_14019" title="H_90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284" y="2043536"/>
            <a:ext cx="4454271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E23E02-14E7-0C03-89DA-BE86BE3A2495}"/>
              </a:ext>
            </a:extLst>
          </p:cNvPr>
          <p:cNvSpPr txBox="1"/>
          <p:nvPr/>
        </p:nvSpPr>
        <p:spPr>
          <a:xfrm>
            <a:off x="74605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423</Words>
  <Application>Microsoft Office PowerPoint</Application>
  <PresentationFormat>宽屏</PresentationFormat>
  <Paragraphs>41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,isEnd</vt:lpstr>
      <vt:lpstr>_⨹_11_7ea6b</vt:lpstr>
      <vt:lpstr>_⨹_18_eeabc</vt:lpstr>
      <vt:lpstr>_⨹_3_5dfc0</vt:lpstr>
      <vt:lpstr>_⨹_4_5bcd7</vt:lpstr>
      <vt:lpstr>_⨹_4_bfa5e</vt:lpstr>
      <vt:lpstr>_⨹_5_840d8,isEnd</vt:lpstr>
      <vt:lpstr>_⨹_6_79cf3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