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6" r:id="rId6"/>
    <p:sldId id="319" r:id="rId7"/>
    <p:sldId id="321" r:id="rId8"/>
    <p:sldId id="324" r:id="rId9"/>
    <p:sldId id="326" r:id="rId10"/>
    <p:sldId id="329" r:id="rId11"/>
    <p:sldId id="331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45" name="yt_image_1194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8" name="yt_shape_11948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540000" y="197159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0" name="yt_table_119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596738"/>
              </p:ext>
            </p:extLst>
          </p:nvPr>
        </p:nvGraphicFramePr>
        <p:xfrm>
          <a:off x="540056" y="2450902"/>
          <a:ext cx="4633913" cy="1901952"/>
        </p:xfrm>
        <a:graphic>
          <a:graphicData uri="http://schemas.openxmlformats.org/drawingml/2006/table">
            <a:tbl>
              <a:tblPr/>
              <a:tblGrid>
                <a:gridCol w="4633913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不是一个代数式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是一个代数式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单独一个字母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952" name="yt_shape_11952"/>
              <p:cNvSpPr txBox="1"/>
              <p:nvPr/>
            </p:nvSpPr>
            <p:spPr>
              <a:xfrm>
                <a:off x="540119" y="4403222"/>
                <a:ext cx="11492915" cy="11151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c9e1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952" name="yt_shape_1195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03222"/>
                <a:ext cx="11492915" cy="1115113"/>
              </a:xfrm>
              <a:prstGeom prst="rect">
                <a:avLst/>
              </a:prstGeom>
              <a:blipFill>
                <a:blip r:embed="rId3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54" name="yt_table_119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689050"/>
              </p:ext>
            </p:extLst>
          </p:nvPr>
        </p:nvGraphicFramePr>
        <p:xfrm>
          <a:off x="540056" y="55691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pic>
        <p:nvPicPr>
          <p:cNvPr id="3" name="yt_shape_1721657191663">
            <a:extLst>
              <a:ext uri="{FF2B5EF4-FFF2-40B4-BE49-F238E27FC236}">
                <a16:creationId xmlns:a16="http://schemas.microsoft.com/office/drawing/2014/main" id="{D2503A1B-C54E-897D-E0D1-DBAEA2027B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0D5FE8-103F-92AE-2070-E8E64153CF68}"/>
              </a:ext>
            </a:extLst>
          </p:cNvPr>
          <p:cNvSpPr txBox="1"/>
          <p:nvPr/>
        </p:nvSpPr>
        <p:spPr>
          <a:xfrm>
            <a:off x="3878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79C0D9-F21A-3745-EC6F-BDFB9B67BF49}"/>
              </a:ext>
            </a:extLst>
          </p:cNvPr>
          <p:cNvSpPr txBox="1"/>
          <p:nvPr/>
        </p:nvSpPr>
        <p:spPr>
          <a:xfrm>
            <a:off x="2888508" y="50363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6" name="yt_shape_1201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67c6"/>
              </a:rPr>
              <a:t>如果把这个数的个位上数字与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十位上数字进行对换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原来的数怎样表示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对换后的新数怎样表示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AE0BCC-FF4E-462E-A2AC-F520D05F3478}"/>
              </a:ext>
            </a:extLst>
          </p:cNvPr>
          <p:cNvSpPr txBox="1"/>
          <p:nvPr/>
        </p:nvSpPr>
        <p:spPr>
          <a:xfrm>
            <a:off x="450108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6DD0ED-D990-7434-468E-B97C4B94166E}"/>
              </a:ext>
            </a:extLst>
          </p:cNvPr>
          <p:cNvSpPr txBox="1"/>
          <p:nvPr/>
        </p:nvSpPr>
        <p:spPr>
          <a:xfrm>
            <a:off x="450108" y="3230634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21" name="yt_image_12021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4" name="yt_shape_12024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根据你的生活与学习经验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cd9b"/>
              </a:rPr>
              <a:t>表示的实际意义做出两种不同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某水果超市推出两款促销水果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其中苹果每斤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7030e"/>
              </a:rPr>
              <a:t>香蕉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斤苹果和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斤香蕉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共花去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一个篮球的价格为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一个足球的价格为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个篮球和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个足球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81ad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共花去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B37A33-F08D-B58A-3CF4-536B40D054C9}"/>
              </a:ext>
            </a:extLst>
          </p:cNvPr>
          <p:cNvSpPr txBox="1"/>
          <p:nvPr/>
        </p:nvSpPr>
        <p:spPr>
          <a:xfrm>
            <a:off x="450108" y="2386335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某水果超市推出两款促销水果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其中苹果每斤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7030e"/>
              </a:rPr>
              <a:t>香蕉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3921F9-64C7-8DC2-FA4E-0D9007CBC365}"/>
              </a:ext>
            </a:extLst>
          </p:cNvPr>
          <p:cNvSpPr txBox="1"/>
          <p:nvPr/>
        </p:nvSpPr>
        <p:spPr>
          <a:xfrm>
            <a:off x="450108" y="2861823"/>
            <a:ext cx="879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斤苹果和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斤香蕉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共花去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2478F-2E8B-9F0A-ABDC-B56EBA9B8DF1}"/>
              </a:ext>
            </a:extLst>
          </p:cNvPr>
          <p:cNvSpPr txBox="1"/>
          <p:nvPr/>
        </p:nvSpPr>
        <p:spPr>
          <a:xfrm>
            <a:off x="450108" y="3337311"/>
            <a:ext cx="1130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一个篮球的价格为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一个足球的价格为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个篮球和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81ad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866581-04F2-BCE8-84A9-29FD291E4E67}"/>
              </a:ext>
            </a:extLst>
          </p:cNvPr>
          <p:cNvSpPr txBox="1"/>
          <p:nvPr/>
        </p:nvSpPr>
        <p:spPr>
          <a:xfrm>
            <a:off x="450108" y="3812799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共花去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用字母表示数的书写规则</a:t>
            </a:r>
          </a:p>
        </p:txBody>
      </p:sp>
      <p:sp>
        <p:nvSpPr>
          <p:cNvPr id="11957" name="yt_shape_11957"/>
          <p:cNvSpPr txBox="1"/>
          <p:nvPr/>
        </p:nvSpPr>
        <p:spPr>
          <a:xfrm>
            <a:off x="540000" y="1389434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符合代数式书写规则的是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58" name="yt_table_11958" title="H_99.9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0613668"/>
                  </p:ext>
                </p:extLst>
              </p:nvPr>
            </p:nvGraphicFramePr>
            <p:xfrm>
              <a:off x="540056" y="1868737"/>
              <a:ext cx="4707256" cy="1346582"/>
            </p:xfrm>
            <a:graphic>
              <a:graphicData uri="http://schemas.openxmlformats.org/drawingml/2006/table">
                <a:tbl>
                  <a:tblPr/>
                  <a:tblGrid>
                    <a:gridCol w="2800668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958" name="yt_table_11958" descr="{&quot;rangeId&quot;:5,&quot;type&quot;:&quot;Option&quot;}" title="H_99.9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0613668"/>
                  </p:ext>
                </p:extLst>
              </p:nvPr>
            </p:nvGraphicFramePr>
            <p:xfrm>
              <a:off x="540056" y="1868737"/>
              <a:ext cx="4707256" cy="1268985"/>
            </p:xfrm>
            <a:graphic>
              <a:graphicData uri="http://schemas.openxmlformats.org/drawingml/2006/table">
                <a:tbl>
                  <a:tblPr/>
                  <a:tblGrid>
                    <a:gridCol w="2800668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1906588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6334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043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965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r="-6804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959" name="yt_shape_11959"/>
          <p:cNvSpPr txBox="1"/>
          <p:nvPr/>
        </p:nvSpPr>
        <p:spPr>
          <a:xfrm>
            <a:off x="540000" y="3188230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下列各式是一些不规范的书写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请将规范写法写在横线处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60" name="yt_shape_11960"/>
              <p:cNvSpPr txBox="1"/>
              <p:nvPr/>
            </p:nvSpPr>
            <p:spPr>
              <a:xfrm>
                <a:off x="540000" y="3667533"/>
                <a:ext cx="661719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363835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960" name="yt_shape_119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7533"/>
                <a:ext cx="6617196" cy="641201"/>
              </a:xfrm>
              <a:prstGeom prst="rect">
                <a:avLst/>
              </a:prstGeom>
              <a:blipFill>
                <a:blip r:embed="rId3"/>
                <a:stretch>
                  <a:fillRect l="-28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62" name="yt_shape_11962"/>
              <p:cNvSpPr txBox="1"/>
              <p:nvPr/>
            </p:nvSpPr>
            <p:spPr>
              <a:xfrm>
                <a:off x="540000" y="4359522"/>
                <a:ext cx="765594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363835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962" name="yt_shape_11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9522"/>
                <a:ext cx="7655942" cy="642292"/>
              </a:xfrm>
              <a:prstGeom prst="rect">
                <a:avLst/>
              </a:prstGeom>
              <a:blipFill>
                <a:blip r:embed="rId4"/>
                <a:stretch>
                  <a:fillRect l="-247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64" name="yt_shape_11964"/>
          <p:cNvSpPr txBox="1"/>
          <p:nvPr/>
        </p:nvSpPr>
        <p:spPr>
          <a:xfrm>
            <a:off x="540000" y="5052602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65" name="yt_shape_11965"/>
              <p:cNvSpPr txBox="1"/>
              <p:nvPr/>
            </p:nvSpPr>
            <p:spPr>
              <a:xfrm>
                <a:off x="540000" y="5531905"/>
                <a:ext cx="390170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965" name="yt_shape_11965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31905"/>
                <a:ext cx="3901709" cy="639855"/>
              </a:xfrm>
              <a:prstGeom prst="rect">
                <a:avLst/>
              </a:prstGeom>
              <a:blipFill>
                <a:blip r:embed="rId5"/>
                <a:stretch>
                  <a:fillRect l="-484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1657191728">
            <a:extLst>
              <a:ext uri="{FF2B5EF4-FFF2-40B4-BE49-F238E27FC236}">
                <a16:creationId xmlns:a16="http://schemas.microsoft.com/office/drawing/2014/main" id="{F50B57B4-48B4-C2FF-8648-0F71C9642D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18E3CD-5B61-948B-5473-639B8A470BFB}"/>
              </a:ext>
            </a:extLst>
          </p:cNvPr>
          <p:cNvSpPr txBox="1"/>
          <p:nvPr/>
        </p:nvSpPr>
        <p:spPr>
          <a:xfrm>
            <a:off x="6622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B54549-6F57-2DB5-AAF7-19CF0519D05E}"/>
                  </a:ext>
                </a:extLst>
              </p:cNvPr>
              <p:cNvSpPr txBox="1"/>
              <p:nvPr/>
            </p:nvSpPr>
            <p:spPr>
              <a:xfrm>
                <a:off x="2445477" y="3573016"/>
                <a:ext cx="8611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B54549-6F57-2DB5-AAF7-19CF0519D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5477" y="3573016"/>
                <a:ext cx="861124" cy="728612"/>
              </a:xfrm>
              <a:prstGeom prst="rect">
                <a:avLst/>
              </a:prstGeom>
              <a:blipFill>
                <a:blip r:embed="rId7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437B4DC-0498-C18D-D03E-B6078EC364CD}"/>
              </a:ext>
            </a:extLst>
          </p:cNvPr>
          <p:cNvCxnSpPr/>
          <p:nvPr/>
        </p:nvCxnSpPr>
        <p:spPr>
          <a:xfrm>
            <a:off x="2183063" y="4321583"/>
            <a:ext cx="1033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0D6FB7C-8960-11E9-A921-B90C7E56EC6C}"/>
              </a:ext>
            </a:extLst>
          </p:cNvPr>
          <p:cNvSpPr txBox="1"/>
          <p:nvPr/>
        </p:nvSpPr>
        <p:spPr>
          <a:xfrm>
            <a:off x="6126889" y="3592980"/>
            <a:ext cx="1056387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525386F-47ED-4479-2522-F4FC75930EA3}"/>
                  </a:ext>
                </a:extLst>
              </p:cNvPr>
              <p:cNvSpPr txBox="1"/>
              <p:nvPr/>
            </p:nvSpPr>
            <p:spPr>
              <a:xfrm>
                <a:off x="2889977" y="4149080"/>
                <a:ext cx="87287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525386F-47ED-4479-2522-F4FC75930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977" y="4149080"/>
                <a:ext cx="872871" cy="7296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78F665F-0B8E-E6B6-0D92-740606DAFDE4}"/>
              </a:ext>
            </a:extLst>
          </p:cNvPr>
          <p:cNvSpPr txBox="1"/>
          <p:nvPr/>
        </p:nvSpPr>
        <p:spPr>
          <a:xfrm>
            <a:off x="7022239" y="4312716"/>
            <a:ext cx="1189737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465204-81E4-C7EA-AA9F-2B04F4307A67}"/>
              </a:ext>
            </a:extLst>
          </p:cNvPr>
          <p:cNvSpPr txBox="1"/>
          <p:nvPr/>
        </p:nvSpPr>
        <p:spPr>
          <a:xfrm>
            <a:off x="3118577" y="5005796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E8C7237-F2B0-864F-521F-345E6F2248F6}"/>
                  </a:ext>
                </a:extLst>
              </p:cNvPr>
              <p:cNvSpPr txBox="1"/>
              <p:nvPr/>
            </p:nvSpPr>
            <p:spPr>
              <a:xfrm>
                <a:off x="2915377" y="5457352"/>
                <a:ext cx="157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" name="文本框 9" descr="{'rangeId': 6, 'mathAnswerShape': 1}">
                <a:extLst>
                  <a:ext uri="{FF2B5EF4-FFF2-40B4-BE49-F238E27FC236}">
                    <a16:creationId xmlns:a16="http://schemas.microsoft.com/office/drawing/2014/main" id="{CE8C7237-F2B0-864F-521F-345E6F2248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377" y="5457352"/>
                <a:ext cx="1578674" cy="727279"/>
              </a:xfrm>
              <a:prstGeom prst="rect">
                <a:avLst/>
              </a:prstGeom>
              <a:blipFill>
                <a:blip r:embed="rId9"/>
                <a:stretch>
                  <a:fillRect l="-579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BD66AEC-9842-9546-42DF-4E3CFA244A24}"/>
              </a:ext>
            </a:extLst>
          </p:cNvPr>
          <p:cNvCxnSpPr/>
          <p:nvPr/>
        </p:nvCxnSpPr>
        <p:spPr>
          <a:xfrm>
            <a:off x="2700588" y="6184622"/>
            <a:ext cx="1703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000" y="764704"/>
            <a:ext cx="7352975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用含字母的式子表示实际问题中的数量关系</a:t>
            </a:r>
          </a:p>
        </p:txBody>
      </p:sp>
      <p:sp>
        <p:nvSpPr>
          <p:cNvPr id="11968" name="yt_shape_11968"/>
          <p:cNvSpPr txBox="1"/>
          <p:nvPr/>
        </p:nvSpPr>
        <p:spPr>
          <a:xfrm>
            <a:off x="540000" y="1197596"/>
            <a:ext cx="6647654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9" name="yt_table_119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656861"/>
              </p:ext>
            </p:extLst>
          </p:nvPr>
        </p:nvGraphicFramePr>
        <p:xfrm>
          <a:off x="540056" y="1621512"/>
          <a:ext cx="6029643" cy="804672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1387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sp>
        <p:nvSpPr>
          <p:cNvPr id="11971" name="yt_shape_11971"/>
          <p:cNvSpPr txBox="1"/>
          <p:nvPr/>
        </p:nvSpPr>
        <p:spPr>
          <a:xfrm>
            <a:off x="540119" y="2476984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回收废纸用于造纸可以节约木材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每回收一吨废纸可以节约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875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那么回收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吨废纸可以节约木材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972" name="yt_table_11972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0570309"/>
                  </p:ext>
                </p:extLst>
              </p:nvPr>
            </p:nvGraphicFramePr>
            <p:xfrm>
              <a:off x="540056" y="3307164"/>
              <a:ext cx="5591493" cy="1109473"/>
            </p:xfrm>
            <a:graphic>
              <a:graphicData uri="http://schemas.openxmlformats.org/drawingml/2006/table">
                <a:tbl>
                  <a:tblPr/>
                  <a:tblGrid>
                    <a:gridCol w="347218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2119313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46820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49682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972" name="yt_table_11972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0570309"/>
                  </p:ext>
                </p:extLst>
              </p:nvPr>
            </p:nvGraphicFramePr>
            <p:xfrm>
              <a:off x="540056" y="3307164"/>
              <a:ext cx="5591493" cy="1109473"/>
            </p:xfrm>
            <a:graphic>
              <a:graphicData uri="http://schemas.openxmlformats.org/drawingml/2006/table">
                <a:tbl>
                  <a:tblPr/>
                  <a:tblGrid>
                    <a:gridCol w="347218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2119313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53829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793" t="-6742" b="-123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57118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064" r="-61053" b="-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973" name="yt_shape_11973"/>
          <p:cNvSpPr txBox="1"/>
          <p:nvPr/>
        </p:nvSpPr>
        <p:spPr>
          <a:xfrm>
            <a:off x="540000" y="4467437"/>
            <a:ext cx="10118154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在三个连续自然数中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则最大的自然数为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74" name="yt_shape_11974"/>
          <p:cNvSpPr txBox="1"/>
          <p:nvPr/>
        </p:nvSpPr>
        <p:spPr>
          <a:xfrm>
            <a:off x="540000" y="4891353"/>
            <a:ext cx="6408806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的正方体的表面积是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11975">
            <a:extLst>
              <a:ext uri="{FF2B5EF4-FFF2-40B4-BE49-F238E27FC236}">
                <a16:creationId xmlns:a16="http://schemas.microsoft.com/office/drawing/2014/main" id="{3E3ADAF0-189B-7B80-8F14-CBD119F1BE28}"/>
              </a:ext>
            </a:extLst>
          </p:cNvPr>
          <p:cNvSpPr txBox="1"/>
          <p:nvPr/>
        </p:nvSpPr>
        <p:spPr>
          <a:xfrm>
            <a:off x="540119" y="5315268"/>
            <a:ext cx="11492915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老河口马拉松于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点整鸣枪开赛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d3b3,isEnd"/>
              </a:rPr>
              <a:t>公里健康跑项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公里的速度跑了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1995,isEnd"/>
              </a:rPr>
              <a:t>此时他离健康跑终点的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4" name="yt_shape_1721657191793">
            <a:extLst>
              <a:ext uri="{FF2B5EF4-FFF2-40B4-BE49-F238E27FC236}">
                <a16:creationId xmlns:a16="http://schemas.microsoft.com/office/drawing/2014/main" id="{1DEBC9A2-CAFB-C450-29B3-728F36D852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871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78EF2C2-17B6-7323-894F-CD32D7E89AB8}"/>
              </a:ext>
            </a:extLst>
          </p:cNvPr>
          <p:cNvSpPr txBox="1"/>
          <p:nvPr/>
        </p:nvSpPr>
        <p:spPr>
          <a:xfrm>
            <a:off x="6203089" y="1150790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748150-342F-8BB2-78CD-967AE5AC5A21}"/>
              </a:ext>
            </a:extLst>
          </p:cNvPr>
          <p:cNvSpPr txBox="1"/>
          <p:nvPr/>
        </p:nvSpPr>
        <p:spPr>
          <a:xfrm>
            <a:off x="6184158" y="2832514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0F7C64-90F7-9854-FEF5-8EE6324AC357}"/>
              </a:ext>
            </a:extLst>
          </p:cNvPr>
          <p:cNvSpPr txBox="1"/>
          <p:nvPr/>
        </p:nvSpPr>
        <p:spPr>
          <a:xfrm>
            <a:off x="9355864" y="4420631"/>
            <a:ext cx="1142112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5E737B-0642-EAB0-1999-252C3198F8FD}"/>
              </a:ext>
            </a:extLst>
          </p:cNvPr>
          <p:cNvSpPr txBox="1"/>
          <p:nvPr/>
        </p:nvSpPr>
        <p:spPr>
          <a:xfrm>
            <a:off x="5412514" y="4844547"/>
            <a:ext cx="938911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5EA5B0-92EC-75DF-6381-E4431F31C1A0}"/>
              </a:ext>
            </a:extLst>
          </p:cNvPr>
          <p:cNvSpPr txBox="1"/>
          <p:nvPr/>
        </p:nvSpPr>
        <p:spPr>
          <a:xfrm>
            <a:off x="1669308" y="6073134"/>
            <a:ext cx="2391474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6" name="yt_shape_11976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77" name="yt_shape_11977"/>
              <p:cNvSpPr txBox="1"/>
              <p:nvPr/>
            </p:nvSpPr>
            <p:spPr>
              <a:xfrm>
                <a:off x="540000" y="1389434"/>
                <a:ext cx="4675575" cy="6061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977" name="yt_shape_1197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4675575" cy="606128"/>
              </a:xfrm>
              <a:prstGeom prst="rect">
                <a:avLst/>
              </a:prstGeom>
              <a:blipFill>
                <a:blip r:embed="rId2"/>
                <a:stretch>
                  <a:fillRect l="-4042" r="-2868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79" name="yt_table_119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416030"/>
              </p:ext>
            </p:extLst>
          </p:nvPr>
        </p:nvGraphicFramePr>
        <p:xfrm>
          <a:off x="540056" y="2046350"/>
          <a:ext cx="4313238" cy="1901952"/>
        </p:xfrm>
        <a:graphic>
          <a:graphicData uri="http://schemas.openxmlformats.org/drawingml/2006/table">
            <a:tbl>
              <a:tblPr/>
              <a:tblGrid>
                <a:gridCol w="4313238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的和所得的商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11981" name="yt_shape_11981"/>
          <p:cNvSpPr txBox="1"/>
          <p:nvPr/>
        </p:nvSpPr>
        <p:spPr>
          <a:xfrm>
            <a:off x="540000" y="3998670"/>
            <a:ext cx="71556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下列解释不合理的是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2" name="yt_table_119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222829"/>
              </p:ext>
            </p:extLst>
          </p:nvPr>
        </p:nvGraphicFramePr>
        <p:xfrm>
          <a:off x="540056" y="4477973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家鸡的市场价为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千克家鸡需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家鸡的市场价为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千克的家鸡共需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正三角形的边长为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则这个正三角形的周长为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小明考试时第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题所用时间是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那么他完成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道题所用时间是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pic>
        <p:nvPicPr>
          <p:cNvPr id="3" name="yt_shape_1721657191853">
            <a:extLst>
              <a:ext uri="{FF2B5EF4-FFF2-40B4-BE49-F238E27FC236}">
                <a16:creationId xmlns:a16="http://schemas.microsoft.com/office/drawing/2014/main" id="{C328C87D-EEB7-A3AB-5D0D-9C4999424D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E498E9-56AD-FF07-BB7B-1170BFA391C9}"/>
              </a:ext>
            </a:extLst>
          </p:cNvPr>
          <p:cNvSpPr txBox="1"/>
          <p:nvPr/>
        </p:nvSpPr>
        <p:spPr>
          <a:xfrm>
            <a:off x="4250083" y="1342628"/>
            <a:ext cx="400748" cy="69387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A1384E-75AC-42C7-BF91-1A27788D3B9C}"/>
              </a:ext>
            </a:extLst>
          </p:cNvPr>
          <p:cNvSpPr txBox="1"/>
          <p:nvPr/>
        </p:nvSpPr>
        <p:spPr>
          <a:xfrm>
            <a:off x="6706136" y="39518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58477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【易错点】用字母表示数书写不规范而出错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书写规范的是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86" name="yt_table_11986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731691"/>
                  </p:ext>
                </p:extLst>
              </p:nvPr>
            </p:nvGraphicFramePr>
            <p:xfrm>
              <a:off x="540056" y="1858606"/>
              <a:ext cx="4507231" cy="1346327"/>
            </p:xfrm>
            <a:graphic>
              <a:graphicData uri="http://schemas.openxmlformats.org/drawingml/2006/table">
                <a:tbl>
                  <a:tblPr/>
                  <a:tblGrid>
                    <a:gridCol w="2705418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801813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986" name="yt_table_11986" descr="{&quot;rangeId&quot;:15,&quot;type&quot;:&quot;Option&quot;}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731691"/>
                  </p:ext>
                </p:extLst>
              </p:nvPr>
            </p:nvGraphicFramePr>
            <p:xfrm>
              <a:off x="540056" y="1858606"/>
              <a:ext cx="4507231" cy="1268667"/>
            </p:xfrm>
            <a:graphic>
              <a:graphicData uri="http://schemas.openxmlformats.org/drawingml/2006/table">
                <a:tbl>
                  <a:tblPr/>
                  <a:tblGrid>
                    <a:gridCol w="2705418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801813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66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000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08F476-3FD8-A336-78DD-909E28B9AC18}"/>
              </a:ext>
            </a:extLst>
          </p:cNvPr>
          <p:cNvSpPr txBox="1"/>
          <p:nvPr/>
        </p:nvSpPr>
        <p:spPr>
          <a:xfrm>
            <a:off x="5250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87" name="yt_image_11987" title="H_41.8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0" name="yt_shape_1199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某品牌汽车去年销售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预计今年销售量增长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a432"/>
              </a:rPr>
              <a:t>那么今年可销售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1" name="yt_table_119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37283"/>
              </p:ext>
            </p:extLst>
          </p:nvPr>
        </p:nvGraphicFramePr>
        <p:xfrm>
          <a:off x="540056" y="2441600"/>
          <a:ext cx="5534343" cy="950976"/>
        </p:xfrm>
        <a:graphic>
          <a:graphicData uri="http://schemas.openxmlformats.org/drawingml/2006/table">
            <a:tbl>
              <a:tblPr/>
              <a:tblGrid>
                <a:gridCol w="312769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993" name="yt_shape_11993"/>
              <p:cNvSpPr txBox="1"/>
              <p:nvPr/>
            </p:nvSpPr>
            <p:spPr>
              <a:xfrm>
                <a:off x="540000" y="3443154"/>
                <a:ext cx="6550191" cy="7032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设某数为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993" name="yt_shape_1199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3154"/>
                <a:ext cx="6550191" cy="703269"/>
              </a:xfrm>
              <a:prstGeom prst="rect">
                <a:avLst/>
              </a:prstGeom>
              <a:blipFill>
                <a:blip r:embed="rId3"/>
                <a:stretch>
                  <a:fillRect l="-2886" r="-1862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95" name="yt_table_119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622006"/>
              </p:ext>
            </p:extLst>
          </p:nvPr>
        </p:nvGraphicFramePr>
        <p:xfrm>
          <a:off x="540056" y="4197211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倍的平方减去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某数的平方的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115B149-8522-F175-D7B4-EC048B8CAF3F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62F0F2-03E1-6D3B-7A11-F493D47C39E3}"/>
              </a:ext>
            </a:extLst>
          </p:cNvPr>
          <p:cNvSpPr txBox="1"/>
          <p:nvPr/>
        </p:nvSpPr>
        <p:spPr>
          <a:xfrm>
            <a:off x="6106569" y="3396349"/>
            <a:ext cx="400748" cy="7900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7" name="yt_shape_11997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经过两轮传染后有若干人被传染上流感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8017"/>
              </a:rPr>
              <a:t>假设在每轮的传染中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平均一人传染了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则第二轮被传染上流感的人数是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8" name="yt_table_119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737248"/>
              </p:ext>
            </p:extLst>
          </p:nvPr>
        </p:nvGraphicFramePr>
        <p:xfrm>
          <a:off x="540056" y="1859435"/>
          <a:ext cx="6121718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47491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00" name="yt_shape_12000"/>
              <p:cNvSpPr txBox="1"/>
              <p:nvPr/>
            </p:nvSpPr>
            <p:spPr>
              <a:xfrm>
                <a:off x="540120" y="2860989"/>
                <a:ext cx="11492915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某商店举办促销活动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促销的方法是将原价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元的衣服以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f0a1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能正确表达该商店促销方法的是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2000" name="yt_shape_12000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60989"/>
                <a:ext cx="11492915" cy="1108509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02" name="yt_table_120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742587"/>
              </p:ext>
            </p:extLst>
          </p:nvPr>
        </p:nvGraphicFramePr>
        <p:xfrm>
          <a:off x="540056" y="4020286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5A9A0C7-2CCC-47E4-4345-96B3C13C4FEC}"/>
              </a:ext>
            </a:extLst>
          </p:cNvPr>
          <p:cNvSpPr txBox="1"/>
          <p:nvPr/>
        </p:nvSpPr>
        <p:spPr>
          <a:xfrm>
            <a:off x="83860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261C48-4B6B-B894-8AE1-52382D421312}"/>
              </a:ext>
            </a:extLst>
          </p:cNvPr>
          <p:cNvSpPr txBox="1"/>
          <p:nvPr/>
        </p:nvSpPr>
        <p:spPr>
          <a:xfrm>
            <a:off x="7460508" y="348760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05" name="yt_shape_12005"/>
              <p:cNvSpPr txBox="1"/>
              <p:nvPr/>
            </p:nvSpPr>
            <p:spPr>
              <a:xfrm>
                <a:off x="540119" y="900000"/>
                <a:ext cx="11492915" cy="3030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一条河的水流速度是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小船在这条河流中顺水行驶的速度为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f32d,isEnd"/>
                  </a:rPr>
                  <a:t>则小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船在静水中的速度为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逆水行驶的速度为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在一项居民住房节能改造工程中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某社区计划用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天完成建筑面积为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3f62,isEnd"/>
                  </a:rPr>
                  <a:t>平方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米的居民住房节能改造任务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若实际比计划提前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天完成改造任务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cbe7,isEnd"/>
                  </a:rPr>
                  <a:t>则代数式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表示的意义为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2005" name="yt_shape_120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0638"/>
              </a:xfrm>
              <a:prstGeom prst="rect">
                <a:avLst/>
              </a:prstGeom>
              <a:blipFill>
                <a:blip r:embed="rId2"/>
                <a:stretch>
                  <a:fillRect l="-1645" t="-1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904A5C-7007-9989-94FA-0B0884CA81C4}"/>
              </a:ext>
            </a:extLst>
          </p:cNvPr>
          <p:cNvSpPr txBox="1"/>
          <p:nvPr/>
        </p:nvSpPr>
        <p:spPr>
          <a:xfrm>
            <a:off x="3498108" y="132868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F7DE62-B3A1-B69C-DB5F-579F1A687DA5}"/>
              </a:ext>
            </a:extLst>
          </p:cNvPr>
          <p:cNvSpPr txBox="1"/>
          <p:nvPr/>
        </p:nvSpPr>
        <p:spPr>
          <a:xfrm>
            <a:off x="8773371" y="132868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E9870C-C250-339F-8B44-21CDFF46825C}"/>
              </a:ext>
            </a:extLst>
          </p:cNvPr>
          <p:cNvSpPr txBox="1"/>
          <p:nvPr/>
        </p:nvSpPr>
        <p:spPr>
          <a:xfrm>
            <a:off x="3802908" y="2755146"/>
            <a:ext cx="38376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实际每天完成的建造任务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8" name="yt_shape_12008"/>
          <p:cNvSpPr txBox="1"/>
          <p:nvPr/>
        </p:nvSpPr>
        <p:spPr>
          <a:xfrm>
            <a:off x="407368" y="1375717"/>
            <a:ext cx="477053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橘子有多少千克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苹果与橘子一共有多少千克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苹果比橘子少多少千克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D76123-B33C-EF0E-32B9-B0665EBEE4CA}"/>
              </a:ext>
            </a:extLst>
          </p:cNvPr>
          <p:cNvSpPr txBox="1"/>
          <p:nvPr/>
        </p:nvSpPr>
        <p:spPr>
          <a:xfrm>
            <a:off x="317357" y="1804399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F2C090-F120-6B88-A2AC-58939D203932}"/>
              </a:ext>
            </a:extLst>
          </p:cNvPr>
          <p:cNvSpPr txBox="1"/>
          <p:nvPr/>
        </p:nvSpPr>
        <p:spPr>
          <a:xfrm>
            <a:off x="317357" y="2755375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153943-9D94-5395-6C82-A2FD2D17B53D}"/>
              </a:ext>
            </a:extLst>
          </p:cNvPr>
          <p:cNvSpPr txBox="1"/>
          <p:nvPr/>
        </p:nvSpPr>
        <p:spPr>
          <a:xfrm>
            <a:off x="317357" y="3706351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E150F9-0BAD-8A42-13F8-986483D8D84B}"/>
              </a:ext>
            </a:extLst>
          </p:cNvPr>
          <p:cNvSpPr txBox="1"/>
          <p:nvPr/>
        </p:nvSpPr>
        <p:spPr>
          <a:xfrm>
            <a:off x="317357" y="4657327"/>
            <a:ext cx="372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836712"/>
            <a:ext cx="11652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苹果有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筐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每筐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zh-CN" altLang="zh-CN" sz="15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橘子有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筐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每筐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zh-CN" altLang="zh-CN" sz="15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用含有字母的式子表示数量关系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1190</Words>
  <Application>Microsoft Office PowerPoint</Application>
  <PresentationFormat>宽屏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,isEnd</vt:lpstr>
      <vt:lpstr>_⨹_1_281ad</vt:lpstr>
      <vt:lpstr>_⨹_1_ac9e1</vt:lpstr>
      <vt:lpstr>_⨹_1_bf0a1</vt:lpstr>
      <vt:lpstr>_⨹_10_51995,isEnd</vt:lpstr>
      <vt:lpstr>_⨹_13_367c6</vt:lpstr>
      <vt:lpstr>_⨹_13_dcd9b</vt:lpstr>
      <vt:lpstr>_⨹_2_0f32d,isEnd</vt:lpstr>
      <vt:lpstr>_⨹_2_23f62,isEnd</vt:lpstr>
      <vt:lpstr>_⨹_2_7030e</vt:lpstr>
      <vt:lpstr>_⨹_3_68754</vt:lpstr>
      <vt:lpstr>_⨹_4_4cbe7,isEnd</vt:lpstr>
      <vt:lpstr>_⨹_6_0d3b3,isEnd</vt:lpstr>
      <vt:lpstr>_⨹_7_da432</vt:lpstr>
      <vt:lpstr>_⨹_9_78017</vt:lpstr>
      <vt:lpstr>Finished</vt:lpstr>
      <vt:lpstr>IsAddLine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12</cp:revision>
  <dcterms:created xsi:type="dcterms:W3CDTF">2024-07-22T14:01:11Z</dcterms:created>
  <dcterms:modified xsi:type="dcterms:W3CDTF">2024-07-23T15:03:55Z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