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8" r:id="rId5"/>
    <p:sldId id="310" r:id="rId6"/>
    <p:sldId id="325" r:id="rId7"/>
    <p:sldId id="311" r:id="rId8"/>
    <p:sldId id="313" r:id="rId9"/>
    <p:sldId id="317" r:id="rId10"/>
    <p:sldId id="319" r:id="rId11"/>
    <p:sldId id="326" r:id="rId12"/>
    <p:sldId id="321" r:id="rId13"/>
    <p:sldId id="322" r:id="rId14"/>
    <p:sldId id="327" r:id="rId15"/>
    <p:sldId id="324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67" y="331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7" name="yt_shape_11257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256" name="yt_image_11256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59" name="yt_shape_11259"/>
          <p:cNvSpPr txBox="1"/>
          <p:nvPr/>
        </p:nvSpPr>
        <p:spPr>
          <a:xfrm>
            <a:off x="540000" y="1482165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多个有理数相乘</a:t>
            </a:r>
          </a:p>
        </p:txBody>
      </p:sp>
      <p:sp>
        <p:nvSpPr>
          <p:cNvPr id="11260" name="yt_shape_11260"/>
          <p:cNvSpPr txBox="1"/>
          <p:nvPr/>
        </p:nvSpPr>
        <p:spPr>
          <a:xfrm>
            <a:off x="540000" y="1971599"/>
            <a:ext cx="75148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几个不为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的有理数相乘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它们的积的符号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61" name="yt_table_1126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9602128"/>
              </p:ext>
            </p:extLst>
          </p:nvPr>
        </p:nvGraphicFramePr>
        <p:xfrm>
          <a:off x="540056" y="2463152"/>
          <a:ext cx="3776663" cy="1901952"/>
        </p:xfrm>
        <a:graphic>
          <a:graphicData uri="http://schemas.openxmlformats.org/drawingml/2006/table">
            <a:tbl>
              <a:tblPr/>
              <a:tblGrid>
                <a:gridCol w="3776663">
                  <a:extLst>
                    <a:ext uri="{9D8B030D-6E8A-4147-A177-3AD203B41FA5}">
                      <a16:colId xmlns:a16="http://schemas.microsoft.com/office/drawing/2014/main" val="102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由因数的个数决定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由正因数的个数决定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由负因数的个数决定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由负因数的大小决定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3"/>
                  </a:ext>
                </a:extLst>
              </a:tr>
            </a:tbl>
          </a:graphicData>
        </a:graphic>
      </p:graphicFrame>
      <p:pic>
        <p:nvPicPr>
          <p:cNvPr id="3" name="yt_shape_1721657094733">
            <a:extLst>
              <a:ext uri="{FF2B5EF4-FFF2-40B4-BE49-F238E27FC236}">
                <a16:creationId xmlns:a16="http://schemas.microsoft.com/office/drawing/2014/main" id="{A397E077-1C6A-8CC2-7E8D-E76C62D59B7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5D8EF3C-4311-A914-A129-2F071D85AC25}"/>
              </a:ext>
            </a:extLst>
          </p:cNvPr>
          <p:cNvSpPr txBox="1"/>
          <p:nvPr/>
        </p:nvSpPr>
        <p:spPr>
          <a:xfrm>
            <a:off x="70793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25" name="yt_shape_11325"/>
              <p:cNvSpPr txBox="1"/>
              <p:nvPr/>
            </p:nvSpPr>
            <p:spPr>
              <a:xfrm>
                <a:off x="540000" y="900000"/>
                <a:ext cx="8843768" cy="45739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325" name="yt_shape_11325" descr="{&quot;rangeId&quot;:2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843768" cy="4573944"/>
              </a:xfrm>
              <a:prstGeom prst="rect">
                <a:avLst/>
              </a:prstGeom>
              <a:blipFill>
                <a:blip r:embed="rId2"/>
                <a:stretch>
                  <a:fillRect l="-2138" r="-1172" b="-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ACDFDFA-9254-BCB4-FA0E-C33D95B396DC}"/>
                  </a:ext>
                </a:extLst>
              </p:cNvPr>
              <p:cNvSpPr txBox="1"/>
              <p:nvPr/>
            </p:nvSpPr>
            <p:spPr>
              <a:xfrm>
                <a:off x="449989" y="1527056"/>
                <a:ext cx="5737923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3}">
                <a:extLst>
                  <a:ext uri="{FF2B5EF4-FFF2-40B4-BE49-F238E27FC236}">
                    <a16:creationId xmlns:a16="http://schemas.microsoft.com/office/drawing/2014/main" id="{DACDFDFA-9254-BCB4-FA0E-C33D95B396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7056"/>
                <a:ext cx="5737923" cy="767474"/>
              </a:xfrm>
              <a:prstGeom prst="rect">
                <a:avLst/>
              </a:prstGeom>
              <a:blipFill>
                <a:blip r:embed="rId3"/>
                <a:stretch>
                  <a:fillRect l="-1700" r="-1700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202C926C-FFD8-F534-3AC6-3B62DD3942DA}"/>
              </a:ext>
            </a:extLst>
          </p:cNvPr>
          <p:cNvSpPr txBox="1"/>
          <p:nvPr/>
        </p:nvSpPr>
        <p:spPr>
          <a:xfrm>
            <a:off x="1631504" y="2136199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9C02540-ECC2-462E-1505-97F2A22C35B2}"/>
                  </a:ext>
                </a:extLst>
              </p:cNvPr>
              <p:cNvSpPr txBox="1"/>
              <p:nvPr/>
            </p:nvSpPr>
            <p:spPr>
              <a:xfrm>
                <a:off x="449989" y="3384495"/>
                <a:ext cx="5575998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23}">
                <a:extLst>
                  <a:ext uri="{FF2B5EF4-FFF2-40B4-BE49-F238E27FC236}">
                    <a16:creationId xmlns:a16="http://schemas.microsoft.com/office/drawing/2014/main" id="{89C02540-ECC2-462E-1505-97F2A22C35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84495"/>
                <a:ext cx="5575998" cy="772808"/>
              </a:xfrm>
              <a:prstGeom prst="rect">
                <a:avLst/>
              </a:prstGeom>
              <a:blipFill>
                <a:blip r:embed="rId4"/>
                <a:stretch>
                  <a:fillRect l="-1749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C1DA946-08BA-A345-B601-3824D662FE6F}"/>
                  </a:ext>
                </a:extLst>
              </p:cNvPr>
              <p:cNvSpPr txBox="1"/>
              <p:nvPr/>
            </p:nvSpPr>
            <p:spPr>
              <a:xfrm>
                <a:off x="1662257" y="4063691"/>
                <a:ext cx="3137599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C1DA946-08BA-A345-B601-3824D662FE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2257" y="4063691"/>
                <a:ext cx="3137599" cy="772808"/>
              </a:xfrm>
              <a:prstGeom prst="rect">
                <a:avLst/>
              </a:prstGeom>
              <a:blipFill>
                <a:blip r:embed="rId5"/>
                <a:stretch>
                  <a:fillRect l="-3113" r="-3113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5DCD665-5DB6-D7D3-EB7A-733A2E9C87A0}"/>
                  </a:ext>
                </a:extLst>
              </p:cNvPr>
              <p:cNvSpPr txBox="1"/>
              <p:nvPr/>
            </p:nvSpPr>
            <p:spPr>
              <a:xfrm>
                <a:off x="1662257" y="4742887"/>
                <a:ext cx="1294512" cy="7336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5DCD665-5DB6-D7D3-EB7A-733A2E9C87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2257" y="4742887"/>
                <a:ext cx="1294512" cy="733628"/>
              </a:xfrm>
              <a:prstGeom prst="rect">
                <a:avLst/>
              </a:prstGeom>
              <a:blipFill>
                <a:blip r:embed="rId6"/>
                <a:stretch>
                  <a:fillRect l="-7547" r="-7547" b="-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3" name="yt_shape_11333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新定义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现定义一种新运算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a*b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cd771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576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914FBD3-DF0F-C35B-91F4-97571F57447D}"/>
              </a:ext>
            </a:extLst>
          </p:cNvPr>
          <p:cNvSpPr txBox="1"/>
          <p:nvPr/>
        </p:nvSpPr>
        <p:spPr>
          <a:xfrm>
            <a:off x="450108" y="1804170"/>
            <a:ext cx="627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*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B3653BA-55BF-F28F-DA43-06545FE893E6}"/>
              </a:ext>
            </a:extLst>
          </p:cNvPr>
          <p:cNvSpPr txBox="1"/>
          <p:nvPr/>
        </p:nvSpPr>
        <p:spPr>
          <a:xfrm>
            <a:off x="450108" y="2755146"/>
            <a:ext cx="10848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*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*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*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*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cd771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26C7CA7-6B23-A481-4E4B-966DDA7CB3BE}"/>
              </a:ext>
            </a:extLst>
          </p:cNvPr>
          <p:cNvSpPr txBox="1"/>
          <p:nvPr/>
        </p:nvSpPr>
        <p:spPr>
          <a:xfrm>
            <a:off x="450108" y="3230634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576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9" name="yt_shape_11339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338" name="yt_image_11338" title="H_41.85">
            <a:extLst>
              <a:ext uri="">
                <a16:creationId xmlns="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341" name="yt_shape_11341"/>
              <p:cNvSpPr txBox="1"/>
              <p:nvPr/>
            </p:nvSpPr>
            <p:spPr>
              <a:xfrm>
                <a:off x="540000" y="1431377"/>
                <a:ext cx="5873403" cy="364740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运算能力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观察下列各式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×…×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1341" name="yt_shape_11341" descr="{&quot;rangeId&quot;:25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31377"/>
                <a:ext cx="5873403" cy="3647409"/>
              </a:xfrm>
              <a:prstGeom prst="rect">
                <a:avLst/>
              </a:prstGeom>
              <a:blipFill>
                <a:blip r:embed="rId3"/>
                <a:stretch>
                  <a:fillRect l="-3219" t="-1505" r="-2181" b="-18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8DA974B-CCAC-3794-34DD-F4F45D68E0C4}"/>
                  </a:ext>
                </a:extLst>
              </p:cNvPr>
              <p:cNvSpPr txBox="1"/>
              <p:nvPr/>
            </p:nvSpPr>
            <p:spPr>
              <a:xfrm>
                <a:off x="5331552" y="4360181"/>
                <a:ext cx="789685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2" name="文本框 1" descr="{'rangeId': 25, 'hasSerialNum': 1}">
                <a:extLst>
                  <a:ext uri="{FF2B5EF4-FFF2-40B4-BE49-F238E27FC236}">
                    <a16:creationId xmlns:a16="http://schemas.microsoft.com/office/drawing/2014/main" id="{E8DA974B-CCAC-3794-34DD-F4F45D68E0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1552" y="4360181"/>
                <a:ext cx="789685" cy="73013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7A2F38C6-AFE3-6E4B-AE7A-32D50A2B760C}"/>
              </a:ext>
            </a:extLst>
          </p:cNvPr>
          <p:cNvCxnSpPr/>
          <p:nvPr/>
        </p:nvCxnSpPr>
        <p:spPr>
          <a:xfrm>
            <a:off x="5069138" y="5062561"/>
            <a:ext cx="96208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355" name="yt_shape_11355"/>
              <p:cNvSpPr txBox="1"/>
              <p:nvPr/>
            </p:nvSpPr>
            <p:spPr>
              <a:xfrm>
                <a:off x="573867" y="2185876"/>
                <a:ext cx="7248779" cy="13240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×…×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355" name="yt_shape_113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867" y="2185876"/>
                <a:ext cx="7248779" cy="1324080"/>
              </a:xfrm>
              <a:prstGeom prst="rect">
                <a:avLst/>
              </a:prstGeom>
              <a:blipFill>
                <a:blip r:embed="rId2"/>
                <a:stretch>
                  <a:fillRect l="-2523" r="-1598" b="-5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D10DD7C-A035-6A25-55AB-1828D548D9B2}"/>
                  </a:ext>
                </a:extLst>
              </p:cNvPr>
              <p:cNvSpPr txBox="1"/>
              <p:nvPr/>
            </p:nvSpPr>
            <p:spPr>
              <a:xfrm>
                <a:off x="483856" y="2139070"/>
                <a:ext cx="7358762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×…×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D10DD7C-A035-6A25-55AB-1828D548D9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856" y="2139070"/>
                <a:ext cx="7358762" cy="769316"/>
              </a:xfrm>
              <a:prstGeom prst="rect">
                <a:avLst/>
              </a:prstGeom>
              <a:blipFill>
                <a:blip r:embed="rId3"/>
                <a:stretch>
                  <a:fillRect l="-1242" r="-124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64530FE-AE88-C71E-CFAC-FCCF8D186C39}"/>
                  </a:ext>
                </a:extLst>
              </p:cNvPr>
              <p:cNvSpPr txBox="1"/>
              <p:nvPr/>
            </p:nvSpPr>
            <p:spPr>
              <a:xfrm>
                <a:off x="2423592" y="2795655"/>
                <a:ext cx="1423099" cy="7291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64530FE-AE88-C71E-CFAC-FCCF8D186C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23592" y="2795655"/>
                <a:ext cx="1423099" cy="729183"/>
              </a:xfrm>
              <a:prstGeom prst="rect">
                <a:avLst/>
              </a:prstGeom>
              <a:blipFill>
                <a:blip r:embed="rId4"/>
                <a:stretch>
                  <a:fillRect l="-6867" r="-6867" b="-25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1352"/>
              <p:cNvSpPr txBox="1"/>
              <p:nvPr/>
            </p:nvSpPr>
            <p:spPr>
              <a:xfrm>
                <a:off x="479376" y="1052736"/>
                <a:ext cx="10627909" cy="112210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根据上面的规律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99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）×…×（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13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052736"/>
                <a:ext cx="10627909" cy="1122102"/>
              </a:xfrm>
              <a:prstGeom prst="rect">
                <a:avLst/>
              </a:prstGeom>
              <a:blipFill>
                <a:blip r:embed="rId5"/>
                <a:stretch>
                  <a:fillRect l="-1779" t="-4891" r="-746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57" name="yt_shape_11357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多个有理数相乘的口诀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多个有理数相乘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负号当家起作用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6_633f8"/>
              </a:rPr>
              <a:t>奇负偶正现规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一因数为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必得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3" name="yt_shape_11263"/>
          <p:cNvSpPr txBox="1"/>
          <p:nvPr/>
        </p:nvSpPr>
        <p:spPr>
          <a:xfrm>
            <a:off x="540000" y="900000"/>
            <a:ext cx="55319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积为负数的是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64" name="yt_table_1126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7450971"/>
              </p:ext>
            </p:extLst>
          </p:nvPr>
        </p:nvGraphicFramePr>
        <p:xfrm>
          <a:off x="540056" y="1379303"/>
          <a:ext cx="4919663" cy="1901952"/>
        </p:xfrm>
        <a:graphic>
          <a:graphicData uri="http://schemas.openxmlformats.org/drawingml/2006/table">
            <a:tbl>
              <a:tblPr/>
              <a:tblGrid>
                <a:gridCol w="4919663">
                  <a:extLst>
                    <a:ext uri="{9D8B030D-6E8A-4147-A177-3AD203B41FA5}">
                      <a16:colId xmlns:a16="http://schemas.microsoft.com/office/drawing/2014/main" val="102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7"/>
                  </a:ext>
                </a:extLst>
              </a:tr>
            </a:tbl>
          </a:graphicData>
        </a:graphic>
      </p:graphicFrame>
      <p:sp>
        <p:nvSpPr>
          <p:cNvPr id="11266" name="yt_shape_11266"/>
          <p:cNvSpPr txBox="1"/>
          <p:nvPr/>
        </p:nvSpPr>
        <p:spPr>
          <a:xfrm>
            <a:off x="540000" y="3331623"/>
            <a:ext cx="736098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67" name="yt_table_1126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1866682"/>
              </p:ext>
            </p:extLst>
          </p:nvPr>
        </p:nvGraphicFramePr>
        <p:xfrm>
          <a:off x="540056" y="3810926"/>
          <a:ext cx="88766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290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291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292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2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8"/>
                  </a:ext>
                </a:extLst>
              </a:tr>
            </a:tbl>
          </a:graphicData>
        </a:graphic>
      </p:graphicFrame>
      <p:sp>
        <p:nvSpPr>
          <p:cNvPr id="11269" name="yt_shape_11269"/>
          <p:cNvSpPr txBox="1"/>
          <p:nvPr/>
        </p:nvSpPr>
        <p:spPr>
          <a:xfrm>
            <a:off x="540000" y="4337097"/>
            <a:ext cx="81865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的积是一个负数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的值可以是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70" name="yt_table_1127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8496307"/>
              </p:ext>
            </p:extLst>
          </p:nvPr>
        </p:nvGraphicFramePr>
        <p:xfrm>
          <a:off x="540056" y="4816400"/>
          <a:ext cx="87242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294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295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296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2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7EC80BC-99EC-157D-7357-AA03CE8E51C2}"/>
              </a:ext>
            </a:extLst>
          </p:cNvPr>
          <p:cNvSpPr txBox="1"/>
          <p:nvPr/>
        </p:nvSpPr>
        <p:spPr>
          <a:xfrm>
            <a:off x="50981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488F1E3-9F4C-6D1C-558D-4DDF099B1E72}"/>
              </a:ext>
            </a:extLst>
          </p:cNvPr>
          <p:cNvSpPr txBox="1"/>
          <p:nvPr/>
        </p:nvSpPr>
        <p:spPr>
          <a:xfrm>
            <a:off x="6926989" y="328481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E9EB19F-02ED-854D-406A-4FD5E908D170}"/>
              </a:ext>
            </a:extLst>
          </p:cNvPr>
          <p:cNvSpPr txBox="1"/>
          <p:nvPr/>
        </p:nvSpPr>
        <p:spPr>
          <a:xfrm>
            <a:off x="7727089" y="429029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2" name="yt_shape_11272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数形结合思想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在数轴上的对应点的位置如图所示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eb57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11273" name="yt_image_11273" title="H_33.21">
            <a:extLst>
              <a:ext uri="">
                <a16:creationId xmlns="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1736" y="2011799"/>
            <a:ext cx="4208526" cy="421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75" name="yt_shape_11275"/>
          <p:cNvSpPr txBox="1"/>
          <p:nvPr/>
        </p:nvSpPr>
        <p:spPr>
          <a:xfrm>
            <a:off x="540000" y="2484261"/>
            <a:ext cx="65402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注重过程学习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根据如图所示的程序计算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1276" name="yt_image_11276" title="H_28.89">
            <a:extLst>
              <a:ext uri="">
                <a16:creationId xmlns="" xmlns:m="http://schemas.openxmlformats.org/officeDocument/2006/math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04906" y="3115928"/>
            <a:ext cx="3782187" cy="366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278" name="yt_shape_11278"/>
              <p:cNvSpPr txBox="1"/>
              <p:nvPr/>
            </p:nvSpPr>
            <p:spPr>
              <a:xfrm>
                <a:off x="540000" y="3533538"/>
                <a:ext cx="6227667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当输入的数据为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输出的结果为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1278" name="yt_shape_112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33538"/>
                <a:ext cx="6227667" cy="642163"/>
              </a:xfrm>
              <a:prstGeom prst="rect">
                <a:avLst/>
              </a:prstGeom>
              <a:blipFill>
                <a:blip r:embed="rId4"/>
                <a:stretch>
                  <a:fillRect l="-3036" r="-2057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05C6F66-9D37-5FFA-6BF6-D34AF01A5379}"/>
              </a:ext>
            </a:extLst>
          </p:cNvPr>
          <p:cNvSpPr txBox="1"/>
          <p:nvPr/>
        </p:nvSpPr>
        <p:spPr>
          <a:xfrm>
            <a:off x="1242272" y="1328682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6506428-F8C8-E1DC-3FF2-19E83E58BB1F}"/>
              </a:ext>
            </a:extLst>
          </p:cNvPr>
          <p:cNvSpPr txBox="1"/>
          <p:nvPr/>
        </p:nvSpPr>
        <p:spPr>
          <a:xfrm>
            <a:off x="3301259" y="132868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8F6EBB3-5273-964B-A711-094A7EB80586}"/>
              </a:ext>
            </a:extLst>
          </p:cNvPr>
          <p:cNvSpPr txBox="1"/>
          <p:nvPr/>
        </p:nvSpPr>
        <p:spPr>
          <a:xfrm>
            <a:off x="5855427" y="3486733"/>
            <a:ext cx="789685" cy="7295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80" name="yt_shape_11280"/>
              <p:cNvSpPr txBox="1"/>
              <p:nvPr/>
            </p:nvSpPr>
            <p:spPr>
              <a:xfrm>
                <a:off x="540000" y="900000"/>
                <a:ext cx="5612114" cy="43150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280" name="yt_shape_11280" descr="{&quot;rangeId&quot;:2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612114" cy="4315092"/>
              </a:xfrm>
              <a:prstGeom prst="rect">
                <a:avLst/>
              </a:prstGeom>
              <a:blipFill>
                <a:blip r:embed="rId2"/>
                <a:stretch>
                  <a:fillRect l="-3370" t="-1273" r="-2391" b="-35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461536D-7773-8686-4C5D-5EFB3BA11A84}"/>
                  </a:ext>
                </a:extLst>
              </p:cNvPr>
              <p:cNvSpPr txBox="1"/>
              <p:nvPr/>
            </p:nvSpPr>
            <p:spPr>
              <a:xfrm>
                <a:off x="449989" y="2003560"/>
                <a:ext cx="4213923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9, 'hasSerialNum': 1}">
                <a:extLst>
                  <a:ext uri="{FF2B5EF4-FFF2-40B4-BE49-F238E27FC236}">
                    <a16:creationId xmlns:a16="http://schemas.microsoft.com/office/drawing/2014/main" id="{1461536D-7773-8686-4C5D-5EFB3BA11A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3560"/>
                <a:ext cx="4213923" cy="768490"/>
              </a:xfrm>
              <a:prstGeom prst="rect">
                <a:avLst/>
              </a:prstGeom>
              <a:blipFill>
                <a:blip r:embed="rId3"/>
                <a:stretch>
                  <a:fillRect l="-2315" r="-231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CAEFDA2-CD7A-3BBE-EE4E-A4C38F724325}"/>
                  </a:ext>
                </a:extLst>
              </p:cNvPr>
              <p:cNvSpPr txBox="1"/>
              <p:nvPr/>
            </p:nvSpPr>
            <p:spPr>
              <a:xfrm>
                <a:off x="1689716" y="2678438"/>
                <a:ext cx="1165924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CAEFDA2-CD7A-3BBE-EE4E-A4C38F7243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9716" y="2678438"/>
                <a:ext cx="1165924" cy="768490"/>
              </a:xfrm>
              <a:prstGeom prst="rect">
                <a:avLst/>
              </a:prstGeom>
              <a:blipFill>
                <a:blip r:embed="rId4"/>
                <a:stretch>
                  <a:fillRect l="-7853" r="-89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96553C1-DA52-3C91-97D7-7B40C4099910}"/>
                  </a:ext>
                </a:extLst>
              </p:cNvPr>
              <p:cNvSpPr txBox="1"/>
              <p:nvPr/>
            </p:nvSpPr>
            <p:spPr>
              <a:xfrm>
                <a:off x="449989" y="4027750"/>
                <a:ext cx="4366323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29, 'hasSerialNum': 1}">
                <a:extLst>
                  <a:ext uri="{FF2B5EF4-FFF2-40B4-BE49-F238E27FC236}">
                    <a16:creationId xmlns:a16="http://schemas.microsoft.com/office/drawing/2014/main" id="{796553C1-DA52-3C91-97D7-7B40C40999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27750"/>
                <a:ext cx="4366323" cy="768045"/>
              </a:xfrm>
              <a:prstGeom prst="rect">
                <a:avLst/>
              </a:prstGeom>
              <a:blipFill>
                <a:blip r:embed="rId5"/>
                <a:stretch>
                  <a:fillRect l="-2235" r="-223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2B5B119-3EC5-E9CB-361C-8914649C1CB2}"/>
              </a:ext>
            </a:extLst>
          </p:cNvPr>
          <p:cNvSpPr txBox="1"/>
          <p:nvPr/>
        </p:nvSpPr>
        <p:spPr>
          <a:xfrm>
            <a:off x="1608753" y="4702183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89" name="yt_shape_11289"/>
              <p:cNvSpPr txBox="1"/>
              <p:nvPr/>
            </p:nvSpPr>
            <p:spPr>
              <a:xfrm>
                <a:off x="540000" y="900000"/>
                <a:ext cx="6689332" cy="439081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289" name="yt_shape_11289" descr="{&quot;rangeId&quot;:3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689332" cy="4390817"/>
              </a:xfrm>
              <a:prstGeom prst="rect">
                <a:avLst/>
              </a:prstGeom>
              <a:blipFill>
                <a:blip r:embed="rId2"/>
                <a:stretch>
                  <a:fillRect l="-2826" t="-1250" r="-1823" b="-3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93B55AB-69B0-891F-6644-54CBDC84EAA1}"/>
              </a:ext>
            </a:extLst>
          </p:cNvPr>
          <p:cNvSpPr txBox="1"/>
          <p:nvPr/>
        </p:nvSpPr>
        <p:spPr>
          <a:xfrm>
            <a:off x="449989" y="1328682"/>
            <a:ext cx="444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ED2C885-4370-1D9B-39B1-318F8B673B75}"/>
              </a:ext>
            </a:extLst>
          </p:cNvPr>
          <p:cNvSpPr txBox="1"/>
          <p:nvPr/>
        </p:nvSpPr>
        <p:spPr>
          <a:xfrm>
            <a:off x="1683031" y="1827964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C81C315-059F-8178-70F5-E9B1D90BE597}"/>
                  </a:ext>
                </a:extLst>
              </p:cNvPr>
              <p:cNvSpPr txBox="1"/>
              <p:nvPr/>
            </p:nvSpPr>
            <p:spPr>
              <a:xfrm>
                <a:off x="449989" y="2954600"/>
                <a:ext cx="3442398" cy="76855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31}">
                <a:extLst>
                  <a:ext uri="{FF2B5EF4-FFF2-40B4-BE49-F238E27FC236}">
                    <a16:creationId xmlns:a16="http://schemas.microsoft.com/office/drawing/2014/main" id="{8C81C315-059F-8178-70F5-E9B1D90BE5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54600"/>
                <a:ext cx="3442398" cy="768553"/>
              </a:xfrm>
              <a:prstGeom prst="rect">
                <a:avLst/>
              </a:prstGeom>
              <a:blipFill>
                <a:blip r:embed="rId3"/>
                <a:stretch>
                  <a:fillRect l="-2832" r="-265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0601F5E-66C8-8BF8-8ED2-25FFB4250380}"/>
              </a:ext>
            </a:extLst>
          </p:cNvPr>
          <p:cNvSpPr txBox="1"/>
          <p:nvPr/>
        </p:nvSpPr>
        <p:spPr>
          <a:xfrm>
            <a:off x="1669188" y="371158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B7D0A41-FDFB-E7B6-EEFF-295FDC9FEC44}"/>
              </a:ext>
            </a:extLst>
          </p:cNvPr>
          <p:cNvSpPr txBox="1"/>
          <p:nvPr/>
        </p:nvSpPr>
        <p:spPr>
          <a:xfrm>
            <a:off x="449989" y="4777177"/>
            <a:ext cx="20088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98" name="yt_shape_11298"/>
              <p:cNvSpPr txBox="1"/>
              <p:nvPr/>
            </p:nvSpPr>
            <p:spPr>
              <a:xfrm>
                <a:off x="540000" y="900000"/>
                <a:ext cx="6155531" cy="294497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【易错点】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多个有理数相乘时误用符号法则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298" name="yt_shape_11298" descr="{&quot;rangeId&quot;:9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155531" cy="2944973"/>
              </a:xfrm>
              <a:prstGeom prst="rect">
                <a:avLst/>
              </a:prstGeom>
              <a:blipFill>
                <a:blip r:embed="rId2"/>
                <a:stretch>
                  <a:fillRect l="-3072" t="-1863" r="-2081" b="-53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D9F4026-6B5F-726B-DF4F-FEE5ECD7A1B5}"/>
                  </a:ext>
                </a:extLst>
              </p:cNvPr>
              <p:cNvSpPr txBox="1"/>
              <p:nvPr/>
            </p:nvSpPr>
            <p:spPr>
              <a:xfrm>
                <a:off x="449989" y="2000893"/>
                <a:ext cx="6114161" cy="76582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9, 'pageBreak': True}">
                <a:extLst>
                  <a:ext uri="{FF2B5EF4-FFF2-40B4-BE49-F238E27FC236}">
                    <a16:creationId xmlns:a16="http://schemas.microsoft.com/office/drawing/2014/main" id="{BD9F4026-6B5F-726B-DF4F-FEE5ECD7A1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0893"/>
                <a:ext cx="6114161" cy="765823"/>
              </a:xfrm>
              <a:prstGeom prst="rect">
                <a:avLst/>
              </a:prstGeom>
              <a:blipFill>
                <a:blip r:embed="rId3"/>
                <a:stretch>
                  <a:fillRect l="-159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42A7792-EB7B-8BF6-79B3-9747580E6218}"/>
                  </a:ext>
                </a:extLst>
              </p:cNvPr>
              <p:cNvSpPr txBox="1"/>
              <p:nvPr/>
            </p:nvSpPr>
            <p:spPr>
              <a:xfrm>
                <a:off x="1661687" y="2673104"/>
                <a:ext cx="3066161" cy="76582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42A7792-EB7B-8BF6-79B3-9747580E62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1687" y="2673104"/>
                <a:ext cx="3066161" cy="765823"/>
              </a:xfrm>
              <a:prstGeom prst="rect">
                <a:avLst/>
              </a:prstGeom>
              <a:blipFill>
                <a:blip r:embed="rId4"/>
                <a:stretch>
                  <a:fillRect l="-3181" r="-2982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EB804CE4-E499-919B-9EAB-41E50D0FB9C9}"/>
              </a:ext>
            </a:extLst>
          </p:cNvPr>
          <p:cNvSpPr txBox="1"/>
          <p:nvPr/>
        </p:nvSpPr>
        <p:spPr>
          <a:xfrm>
            <a:off x="1661687" y="334531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4" name="yt_shape_11304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303" name="yt_image_11303" title="H_41.85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06" name="yt_shape_11306"/>
          <p:cNvSpPr txBox="1"/>
          <p:nvPr/>
        </p:nvSpPr>
        <p:spPr>
          <a:xfrm>
            <a:off x="540000" y="1482165"/>
            <a:ext cx="436177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07" name="yt_table_1130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1072867"/>
              </p:ext>
            </p:extLst>
          </p:nvPr>
        </p:nvGraphicFramePr>
        <p:xfrm>
          <a:off x="540056" y="1961468"/>
          <a:ext cx="4578350" cy="1901952"/>
        </p:xfrm>
        <a:graphic>
          <a:graphicData uri="http://schemas.openxmlformats.org/drawingml/2006/table">
            <a:tbl>
              <a:tblPr/>
              <a:tblGrid>
                <a:gridCol w="4578350">
                  <a:extLst>
                    <a:ext uri="{9D8B030D-6E8A-4147-A177-3AD203B41FA5}">
                      <a16:colId xmlns:a16="http://schemas.microsoft.com/office/drawing/2014/main" val="102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中至少有一个为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中最多有一个为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3"/>
                  </a:ext>
                </a:extLst>
              </a:tr>
            </a:tbl>
          </a:graphicData>
        </a:graphic>
      </p:graphicFrame>
      <p:sp>
        <p:nvSpPr>
          <p:cNvPr id="11309" name="yt_shape_11309"/>
          <p:cNvSpPr txBox="1"/>
          <p:nvPr/>
        </p:nvSpPr>
        <p:spPr>
          <a:xfrm>
            <a:off x="540000" y="3913788"/>
            <a:ext cx="101902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那么这四个数中负因数有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10" name="yt_table_1131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5540802"/>
              </p:ext>
            </p:extLst>
          </p:nvPr>
        </p:nvGraphicFramePr>
        <p:xfrm>
          <a:off x="540056" y="4393091"/>
          <a:ext cx="4370706" cy="950976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299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3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5"/>
                  </a:ext>
                </a:extLst>
              </a:tr>
            </a:tbl>
          </a:graphicData>
        </a:graphic>
      </p:graphicFrame>
      <p:sp>
        <p:nvSpPr>
          <p:cNvPr id="11312" name="yt_shape_11312"/>
          <p:cNvSpPr txBox="1"/>
          <p:nvPr/>
        </p:nvSpPr>
        <p:spPr>
          <a:xfrm>
            <a:off x="540120" y="539464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中任取三个数相乘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所得的积最大值是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06647,isEnd"/>
              </a:rPr>
              <a:t>最小值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5D440D8-C444-FF9F-4FD0-F1260D7CB5A5}"/>
              </a:ext>
            </a:extLst>
          </p:cNvPr>
          <p:cNvSpPr txBox="1"/>
          <p:nvPr/>
        </p:nvSpPr>
        <p:spPr>
          <a:xfrm>
            <a:off x="3956777" y="143535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C5A90EC-3D02-63AD-48D1-F67CAA8B7CF2}"/>
              </a:ext>
            </a:extLst>
          </p:cNvPr>
          <p:cNvSpPr txBox="1"/>
          <p:nvPr/>
        </p:nvSpPr>
        <p:spPr>
          <a:xfrm>
            <a:off x="9711464" y="38669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565996A-142A-2107-234B-5772607208D3}"/>
              </a:ext>
            </a:extLst>
          </p:cNvPr>
          <p:cNvSpPr txBox="1"/>
          <p:nvPr/>
        </p:nvSpPr>
        <p:spPr>
          <a:xfrm>
            <a:off x="9659006" y="534783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474D265-3D2F-8257-0DF8-F5816A087CD0}"/>
              </a:ext>
            </a:extLst>
          </p:cNvPr>
          <p:cNvSpPr txBox="1"/>
          <p:nvPr/>
        </p:nvSpPr>
        <p:spPr>
          <a:xfrm>
            <a:off x="1059709" y="582332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3" name="yt_shape_11313"/>
          <p:cNvSpPr txBox="1"/>
          <p:nvPr/>
        </p:nvSpPr>
        <p:spPr>
          <a:xfrm>
            <a:off x="540000" y="900000"/>
            <a:ext cx="66941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绝对值小于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的所有整数的乘积等于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4643CFE-77F5-BD75-47BB-76166B17C222}"/>
              </a:ext>
            </a:extLst>
          </p:cNvPr>
          <p:cNvSpPr txBox="1"/>
          <p:nvPr/>
        </p:nvSpPr>
        <p:spPr>
          <a:xfrm>
            <a:off x="6469789" y="85319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3788" y="1421783"/>
            <a:ext cx="8962571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黑体" pitchFamily="24"/>
                <a:sym typeface=",isEnd"/>
              </a:rPr>
              <a:t>【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黑体" pitchFamily="24"/>
                <a:sym typeface=",isEnd"/>
              </a:rPr>
              <a:t>变式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黑体" pitchFamily="24"/>
                <a:sym typeface=",isEnd"/>
              </a:rPr>
              <a:t>】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黑体" pitchFamily="24"/>
                <a:sym typeface=",isEnd"/>
              </a:rPr>
              <a:t>变条件</a:t>
            </a:r>
          </a:p>
          <a:p>
            <a:pPr lvl="0" hangingPunct="0">
              <a:lnSpc>
                <a:spcPct val="129999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绝对值小于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5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而大于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8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的所有整数的乘积等于</a:t>
            </a:r>
            <a:r>
              <a:rPr lang="zh-CN" altLang="en-US"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en-US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lang="zh-CN" altLang="en-US"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en-US" sz="100" spc="-100" dirty="0">
                <a:solidFill>
                  <a:srgbClr val="000000"/>
                </a:solidFill>
                <a:latin typeface="Times New Roman"/>
              </a:rPr>
              <a:t>⁠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.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A461FF4-1E5D-6040-9A55-C5DE6370376C}"/>
              </a:ext>
            </a:extLst>
          </p:cNvPr>
          <p:cNvSpPr txBox="1"/>
          <p:nvPr/>
        </p:nvSpPr>
        <p:spPr>
          <a:xfrm>
            <a:off x="7234140" y="189267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314" name="yt_shape_11314"/>
              <p:cNvSpPr txBox="1"/>
              <p:nvPr/>
            </p:nvSpPr>
            <p:spPr>
              <a:xfrm>
                <a:off x="551384" y="548680"/>
                <a:ext cx="8002191" cy="53065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sym typeface=",isEnd"/>
                </a:endParaRP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,isEnd"/>
                  </a:rPr>
                  <a:t> 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,isEnd"/>
                  </a:rPr>
                  <a:t> 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1314" name="yt_shape_113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548680"/>
                <a:ext cx="8002191" cy="5306581"/>
              </a:xfrm>
              <a:prstGeom prst="rect">
                <a:avLst/>
              </a:prstGeom>
              <a:blipFill>
                <a:blip r:embed="rId2"/>
                <a:stretch>
                  <a:fillRect l="-22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7A2C78B-679C-B41C-BE70-D2E6F4D5C165}"/>
                  </a:ext>
                </a:extLst>
              </p:cNvPr>
              <p:cNvSpPr txBox="1"/>
              <p:nvPr/>
            </p:nvSpPr>
            <p:spPr>
              <a:xfrm>
                <a:off x="449989" y="2135133"/>
                <a:ext cx="3442398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7A2C78B-679C-B41C-BE70-D2E6F4D5C1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35133"/>
                <a:ext cx="3442398" cy="775792"/>
              </a:xfrm>
              <a:prstGeom prst="rect">
                <a:avLst/>
              </a:prstGeom>
              <a:blipFill>
                <a:blip r:embed="rId3"/>
                <a:stretch>
                  <a:fillRect l="-2832" b="-1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AE8B22A-31A9-2EA7-FA72-E28CE9A845CB}"/>
                  </a:ext>
                </a:extLst>
              </p:cNvPr>
              <p:cNvSpPr txBox="1"/>
              <p:nvPr/>
            </p:nvSpPr>
            <p:spPr>
              <a:xfrm>
                <a:off x="1631504" y="2773745"/>
                <a:ext cx="861124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AE8B22A-31A9-2EA7-FA72-E28CE9A845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773745"/>
                <a:ext cx="861124" cy="769316"/>
              </a:xfrm>
              <a:prstGeom prst="rect">
                <a:avLst/>
              </a:prstGeom>
              <a:blipFill>
                <a:blip r:embed="rId4"/>
                <a:stretch>
                  <a:fillRect l="-11348" r="-113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0384654-8778-936E-1A11-E162B5EED35F}"/>
                  </a:ext>
                </a:extLst>
              </p:cNvPr>
              <p:cNvSpPr txBox="1"/>
              <p:nvPr/>
            </p:nvSpPr>
            <p:spPr>
              <a:xfrm>
                <a:off x="449989" y="4175197"/>
                <a:ext cx="3899598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0384654-8778-936E-1A11-E162B5EED3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75197"/>
                <a:ext cx="3899598" cy="775793"/>
              </a:xfrm>
              <a:prstGeom prst="rect">
                <a:avLst/>
              </a:prstGeom>
              <a:blipFill>
                <a:blip r:embed="rId5"/>
                <a:stretch>
                  <a:fillRect l="-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C643AE81-13DF-286D-1136-AB502603C702}"/>
              </a:ext>
            </a:extLst>
          </p:cNvPr>
          <p:cNvSpPr txBox="1"/>
          <p:nvPr/>
        </p:nvSpPr>
        <p:spPr>
          <a:xfrm>
            <a:off x="1651768" y="4885143"/>
            <a:ext cx="789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878</Words>
  <Application>Microsoft Office PowerPoint</Application>
  <PresentationFormat>宽屏</PresentationFormat>
  <Paragraphs>138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3" baseType="lpstr">
      <vt:lpstr>,isEnd</vt:lpstr>
      <vt:lpstr>_⨹_1_4eb57,isEnd</vt:lpstr>
      <vt:lpstr>_⨹_1_cd771</vt:lpstr>
      <vt:lpstr>_⨹_3_06647,isEnd</vt:lpstr>
      <vt:lpstr>_⨹_6_633f8</vt:lpstr>
      <vt:lpstr>Finished</vt:lpstr>
      <vt:lpstr>IsAddLine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10</cp:revision>
  <dcterms:created xsi:type="dcterms:W3CDTF">2024-07-22T14:01:11Z</dcterms:created>
  <dcterms:modified xsi:type="dcterms:W3CDTF">2024-07-23T14:42:46Z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