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8" name="yt_shape_1208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87" name="yt_image_1208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0" name="yt_shape_1209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成正比例关系</a:t>
            </a:r>
          </a:p>
        </p:txBody>
      </p:sp>
      <p:sp>
        <p:nvSpPr>
          <p:cNvPr id="12091" name="yt_shape_12091"/>
          <p:cNvSpPr txBox="1"/>
          <p:nvPr/>
        </p:nvSpPr>
        <p:spPr>
          <a:xfrm>
            <a:off x="540000" y="1971599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下面选项中的两个量成正比例关系的是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2" name="yt_table_1209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582244"/>
              </p:ext>
            </p:extLst>
          </p:nvPr>
        </p:nvGraphicFramePr>
        <p:xfrm>
          <a:off x="540056" y="2450902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煤的总数量一定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使用天数与每天平均用煤量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圆柱体积一定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圆柱的底面积和高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小麦每公顷产量一定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小麦的总产量与公顷数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书的总页数一定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未读的页数与已读的页数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pic>
        <p:nvPicPr>
          <p:cNvPr id="3" name="yt_shape_1721657208083">
            <a:extLst>
              <a:ext uri="{FF2B5EF4-FFF2-40B4-BE49-F238E27FC236}">
                <a16:creationId xmlns:a16="http://schemas.microsoft.com/office/drawing/2014/main" id="{EC33FE9D-B0DE-D7E4-DC3B-B07F37E8CC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A61516-FED1-C2B2-4C1E-90D024842183}"/>
              </a:ext>
            </a:extLst>
          </p:cNvPr>
          <p:cNvSpPr txBox="1"/>
          <p:nvPr/>
        </p:nvSpPr>
        <p:spPr>
          <a:xfrm>
            <a:off x="6622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4" name="yt_shape_12094"/>
          <p:cNvSpPr txBox="1"/>
          <p:nvPr/>
        </p:nvSpPr>
        <p:spPr>
          <a:xfrm>
            <a:off x="540000" y="900000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下列两个量之间的关系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5" name="yt_table_12095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211665"/>
              </p:ext>
            </p:extLst>
          </p:nvPr>
        </p:nvGraphicFramePr>
        <p:xfrm>
          <a:off x="540056" y="1379303"/>
          <a:ext cx="11111864" cy="2377440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正方形的面积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随边长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的三角形的一边上的高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随着边长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正方形的周长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随着边长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水箱以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5L/min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的流量往外放水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水箱中的剩水量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随着放水时间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46a14"/>
                        </a:rPr>
                        <a:t> 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min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2731EB8-64F1-3D96-39EF-67CFD530A0BA}"/>
              </a:ext>
            </a:extLst>
          </p:cNvPr>
          <p:cNvSpPr txBox="1"/>
          <p:nvPr/>
        </p:nvSpPr>
        <p:spPr>
          <a:xfrm>
            <a:off x="7231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7" name="yt_shape_12097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成反比例关系</a:t>
            </a:r>
          </a:p>
        </p:txBody>
      </p:sp>
      <p:sp>
        <p:nvSpPr>
          <p:cNvPr id="12098" name="yt_shape_12098"/>
          <p:cNvSpPr txBox="1"/>
          <p:nvPr/>
        </p:nvSpPr>
        <p:spPr>
          <a:xfrm>
            <a:off x="540000" y="1389434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下列数量关系中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9" name="yt_table_12099" title="H_222.87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572502"/>
              </p:ext>
            </p:extLst>
          </p:nvPr>
        </p:nvGraphicFramePr>
        <p:xfrm>
          <a:off x="540056" y="1868737"/>
          <a:ext cx="11111864" cy="1850835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橘子的单价一定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购买橘子的数量与总价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圆柱的体积一定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它的底面积与高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学校计划种植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棵树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已植的棵数与未植的棵数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小明上学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已经走的路程与剩下的</a:t>
                      </a:r>
                      <a:r>
                        <a:rPr lang="zh-CN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路程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sym typeface=",isEnd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pic>
        <p:nvPicPr>
          <p:cNvPr id="3" name="yt_shape_1721657208146">
            <a:extLst>
              <a:ext uri="{FF2B5EF4-FFF2-40B4-BE49-F238E27FC236}">
                <a16:creationId xmlns:a16="http://schemas.microsoft.com/office/drawing/2014/main" id="{7BB115B9-61BE-B58D-EE58-89D414E98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8E077C-256B-7907-982B-FD97B75D483D}"/>
              </a:ext>
            </a:extLst>
          </p:cNvPr>
          <p:cNvSpPr txBox="1"/>
          <p:nvPr/>
        </p:nvSpPr>
        <p:spPr>
          <a:xfrm>
            <a:off x="6317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989208-B6C7-BAE2-24C5-FF21E46873E0}"/>
              </a:ext>
            </a:extLst>
          </p:cNvPr>
          <p:cNvSpPr txBox="1"/>
          <p:nvPr/>
        </p:nvSpPr>
        <p:spPr>
          <a:xfrm>
            <a:off x="4583832" y="444407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13032" y="3759731"/>
                <a:ext cx="11238888" cy="1252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rt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已知圆锥的体积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V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en-US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sh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，（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dirty="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1_d4249,isEnd"/>
                  </a:rPr>
                  <a:t>表</a:t>
                </a:r>
                <a:r>
                  <a:rPr lang="zh-CN" altLang="en-US" sz="2400" dirty="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示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圆锥的底面积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表示圆锥的高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若圆锥的体积不变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关于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en-US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成</a:t>
                </a: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  <a:ea typeface="宋体"/>
                  </a:rPr>
                  <a:t> </a:t>
                </a:r>
                <a:r>
                  <a:rPr lang="zh-CN" altLang="en-US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  <a:ea typeface="宋体"/>
                  </a:rPr>
                  <a:t>             </a:t>
                </a:r>
                <a:r>
                  <a:rPr lang="zh-CN" altLang="en-US"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  <a:ea typeface="宋体"/>
                  </a:rPr>
                  <a:t> </a:t>
                </a:r>
                <a:r>
                  <a:rPr lang="zh-CN" altLang="en-US" sz="100" spc="-100" dirty="0">
                    <a:solidFill>
                      <a:srgbClr val="000000"/>
                    </a:solidFill>
                    <a:latin typeface="Times New Roman"/>
                    <a:ea typeface="宋体"/>
                  </a:rPr>
                  <a:t>⁠</a:t>
                </a:r>
                <a:r>
                  <a:rPr lang="zh-CN" altLang="en-US" sz="2400" dirty="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1_bb2f2,isEnd"/>
                  </a:rPr>
                  <a:t>比</a:t>
                </a:r>
                <a:r>
                  <a:rPr lang="zh-CN" altLang="en-US" sz="2400" dirty="0" smtClean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例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关系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032" y="3759731"/>
                <a:ext cx="11238888" cy="1252907"/>
              </a:xfrm>
              <a:prstGeom prst="rect">
                <a:avLst/>
              </a:prstGeom>
              <a:blipFill>
                <a:blip r:embed="rId3"/>
                <a:stretch>
                  <a:fillRect l="-868" b="-6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0" name="yt_shape_1210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则长方形的长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满足的关系式为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93fe,isEnd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45F305-10D4-6C3D-84F0-09C7F1939E81}"/>
              </a:ext>
            </a:extLst>
          </p:cNvPr>
          <p:cNvSpPr txBox="1"/>
          <p:nvPr/>
        </p:nvSpPr>
        <p:spPr>
          <a:xfrm>
            <a:off x="9111507" y="764704"/>
            <a:ext cx="156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6B762A-6EA0-0D59-79AA-FBEA05CEC25F}"/>
              </a:ext>
            </a:extLst>
          </p:cNvPr>
          <p:cNvSpPr txBox="1"/>
          <p:nvPr/>
        </p:nvSpPr>
        <p:spPr>
          <a:xfrm>
            <a:off x="15946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340E4F-E72F-43D6-CBEE-1895F5C64230}"/>
              </a:ext>
            </a:extLst>
          </p:cNvPr>
          <p:cNvSpPr txBox="1"/>
          <p:nvPr/>
        </p:nvSpPr>
        <p:spPr>
          <a:xfrm>
            <a:off x="555709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01" name="yt_image_1210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4" name="yt_shape_12104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一段工程施工需要运送土石方总量为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设土石方日平均运送量为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951b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完成运送任务所需要的时间为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则两个量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ffc"/>
              </a:rPr>
              <a:t>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5" name="yt_table_121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784149"/>
              </p:ext>
            </p:extLst>
          </p:nvPr>
        </p:nvGraphicFramePr>
        <p:xfrm>
          <a:off x="540056" y="2921731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反比例关系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不成比例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C5E9107-CD78-C1C9-C9F0-9F08203F8CDD}"/>
              </a:ext>
            </a:extLst>
          </p:cNvPr>
          <p:cNvSpPr txBox="1"/>
          <p:nvPr/>
        </p:nvSpPr>
        <p:spPr>
          <a:xfrm>
            <a:off x="1059709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在加油站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加油机显示器上显示的某一种油的单价为每升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总价从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08b,isEnd"/>
              </a:rPr>
              <a:t>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元开始随着加油量的变化而变化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则总价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与加油量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5f4,isEnd"/>
              </a:rPr>
              <a:t>之间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比例关系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已知经过闭合电路的电流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与电路的电阻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0d4,isEnd"/>
              </a:rPr>
              <a:t>由表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2109" name="yt_table_1210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25514"/>
              </p:ext>
            </p:extLst>
          </p:nvPr>
        </p:nvGraphicFramePr>
        <p:xfrm>
          <a:off x="2999656" y="3429000"/>
          <a:ext cx="570001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00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0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9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145DD16-2B96-D2BF-2CC7-D9BCF4351AE9}"/>
              </a:ext>
            </a:extLst>
          </p:cNvPr>
          <p:cNvSpPr txBox="1"/>
          <p:nvPr/>
        </p:nvSpPr>
        <p:spPr>
          <a:xfrm>
            <a:off x="1120033" y="1804170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63FBD3-9B4A-BEE5-7821-83E082D80F6E}"/>
              </a:ext>
            </a:extLst>
          </p:cNvPr>
          <p:cNvSpPr txBox="1"/>
          <p:nvPr/>
        </p:nvSpPr>
        <p:spPr>
          <a:xfrm>
            <a:off x="3213946" y="27551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11" name="yt_image_1211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4" name="yt_shape_12114"/>
          <p:cNvSpPr txBox="1"/>
          <p:nvPr/>
        </p:nvSpPr>
        <p:spPr>
          <a:xfrm>
            <a:off x="540119" y="143137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一艘轮船从甲地驶往乙地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轮船的速度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与航行时间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cf73"/>
              </a:rPr>
              <a:t>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115" name="yt_table_1211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130646"/>
              </p:ext>
            </p:extLst>
          </p:nvPr>
        </p:nvGraphicFramePr>
        <p:xfrm>
          <a:off x="540000" y="2526696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03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速度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km/h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航行时间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117" name="yt_shape_12117"/>
          <p:cNvSpPr txBox="1"/>
          <p:nvPr/>
        </p:nvSpPr>
        <p:spPr>
          <a:xfrm>
            <a:off x="540000" y="3717032"/>
            <a:ext cx="96629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乙两地相距多少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甲、乙两地相距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300km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航行时间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是怎样随轮船的速度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航行时间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随轮船的速度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轮船的速度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与航行时间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之间成什么比例关系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轮船的速度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与航行时间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之间成反比例关系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AE8D9F-4052-A773-3E97-13C92A9300FF}"/>
              </a:ext>
            </a:extLst>
          </p:cNvPr>
          <p:cNvSpPr txBox="1"/>
          <p:nvPr/>
        </p:nvSpPr>
        <p:spPr>
          <a:xfrm>
            <a:off x="449989" y="4145714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甲、乙两地相距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FABE16-8828-EC81-3238-AC25404A75A5}"/>
              </a:ext>
            </a:extLst>
          </p:cNvPr>
          <p:cNvSpPr txBox="1"/>
          <p:nvPr/>
        </p:nvSpPr>
        <p:spPr>
          <a:xfrm>
            <a:off x="449989" y="5096690"/>
            <a:ext cx="913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航行时间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随轮船的速度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86B8DB-FF63-75A4-4872-F8E5647E480D}"/>
              </a:ext>
            </a:extLst>
          </p:cNvPr>
          <p:cNvSpPr txBox="1"/>
          <p:nvPr/>
        </p:nvSpPr>
        <p:spPr>
          <a:xfrm>
            <a:off x="449989" y="6047666"/>
            <a:ext cx="9597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轮船的速度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与航行时间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之间成反比例关系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730</Words>
  <Application>Microsoft Office PowerPoint</Application>
  <PresentationFormat>宽屏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1" baseType="lpstr">
      <vt:lpstr>,isEnd</vt:lpstr>
      <vt:lpstr>_⨹_1_46a14</vt:lpstr>
      <vt:lpstr>_⨹_1_5308b,isEnd</vt:lpstr>
      <vt:lpstr>_⨹_1_893fe,isEnd</vt:lpstr>
      <vt:lpstr>_⨹_1_97ffc</vt:lpstr>
      <vt:lpstr>_⨹_1_a951b</vt:lpstr>
      <vt:lpstr>_⨹_1_bb2f2,isEnd</vt:lpstr>
      <vt:lpstr>_⨹_1_d4249,isEnd</vt:lpstr>
      <vt:lpstr>_⨹_2_550d4,isEnd</vt:lpstr>
      <vt:lpstr>_⨹_2_ba5f4,isEnd</vt:lpstr>
      <vt:lpstr>_⨹_5_ccf73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