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36" r:id="rId5"/>
    <p:sldId id="311" r:id="rId6"/>
    <p:sldId id="312" r:id="rId7"/>
    <p:sldId id="316" r:id="rId8"/>
    <p:sldId id="318" r:id="rId9"/>
    <p:sldId id="321" r:id="rId10"/>
    <p:sldId id="322" r:id="rId11"/>
    <p:sldId id="337" r:id="rId12"/>
    <p:sldId id="323" r:id="rId13"/>
    <p:sldId id="329" r:id="rId14"/>
    <p:sldId id="334" r:id="rId15"/>
    <p:sldId id="338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9" name="yt_shape_1167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78" name="yt_image_11678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1" name="yt_shape_11681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有理数的混合运算</a:t>
            </a:r>
          </a:p>
        </p:txBody>
      </p:sp>
      <p:sp>
        <p:nvSpPr>
          <p:cNvPr id="11682" name="yt_shape_11682"/>
          <p:cNvSpPr txBox="1"/>
          <p:nvPr/>
        </p:nvSpPr>
        <p:spPr>
          <a:xfrm>
            <a:off x="540000" y="1971599"/>
            <a:ext cx="57884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83" name="yt_table_116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710430"/>
              </p:ext>
            </p:extLst>
          </p:nvPr>
        </p:nvGraphicFramePr>
        <p:xfrm>
          <a:off x="540056" y="2450902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sp>
        <p:nvSpPr>
          <p:cNvPr id="11685" name="yt_shape_11685"/>
          <p:cNvSpPr txBox="1"/>
          <p:nvPr/>
        </p:nvSpPr>
        <p:spPr>
          <a:xfrm>
            <a:off x="540000" y="2977073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86" name="yt_table_116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606383"/>
              </p:ext>
            </p:extLst>
          </p:nvPr>
        </p:nvGraphicFramePr>
        <p:xfrm>
          <a:off x="540056" y="3456376"/>
          <a:ext cx="754602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  <a:gridCol w="2717800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sp>
        <p:nvSpPr>
          <p:cNvPr id="11688" name="yt_shape_11688"/>
          <p:cNvSpPr txBox="1"/>
          <p:nvPr/>
        </p:nvSpPr>
        <p:spPr>
          <a:xfrm>
            <a:off x="540119" y="445793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1af1"/>
              </a:rPr>
              <a:t>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89" name="yt_table_116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35055"/>
              </p:ext>
            </p:extLst>
          </p:nvPr>
        </p:nvGraphicFramePr>
        <p:xfrm>
          <a:off x="540056" y="5417365"/>
          <a:ext cx="7091998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263775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pic>
        <p:nvPicPr>
          <p:cNvPr id="3" name="yt_shape_1721657153063">
            <a:extLst>
              <a:ext uri="{FF2B5EF4-FFF2-40B4-BE49-F238E27FC236}">
                <a16:creationId xmlns:a16="http://schemas.microsoft.com/office/drawing/2014/main" id="{9DEC5BC4-E35F-5F4B-990C-0D7A1D7D0C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62BCFA-BE2C-D1B8-C1E5-D04A8AD10704}"/>
              </a:ext>
            </a:extLst>
          </p:cNvPr>
          <p:cNvSpPr txBox="1"/>
          <p:nvPr/>
        </p:nvSpPr>
        <p:spPr>
          <a:xfrm>
            <a:off x="5352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59DC6A-07FB-D25C-A127-B2F7EDFBCFCD}"/>
              </a:ext>
            </a:extLst>
          </p:cNvPr>
          <p:cNvSpPr txBox="1"/>
          <p:nvPr/>
        </p:nvSpPr>
        <p:spPr>
          <a:xfrm>
            <a:off x="5555389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862A78-39F8-E34F-9752-E2762C5110FF}"/>
              </a:ext>
            </a:extLst>
          </p:cNvPr>
          <p:cNvSpPr txBox="1"/>
          <p:nvPr/>
        </p:nvSpPr>
        <p:spPr>
          <a:xfrm>
            <a:off x="1059708" y="48866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7" name="yt_shape_11737"/>
              <p:cNvSpPr txBox="1"/>
              <p:nvPr/>
            </p:nvSpPr>
            <p:spPr>
              <a:xfrm>
                <a:off x="540000" y="900000"/>
                <a:ext cx="7946471" cy="30201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  <m:d>
                      <m:dPr>
                        <m:begChr m:val=""/>
                        <m:endChr m:val="]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37" name="yt_shape_11737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46471" cy="3020122"/>
              </a:xfrm>
              <a:prstGeom prst="rect">
                <a:avLst/>
              </a:prstGeom>
              <a:blipFill>
                <a:blip r:embed="rId2"/>
                <a:stretch>
                  <a:fillRect l="-2379" r="-1381" b="-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C3EE55-ED53-A197-E73B-02B604E38877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6617336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A1C3EE55-ED53-A197-E73B-02B604E38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6617336" cy="801700"/>
              </a:xfrm>
              <a:prstGeom prst="rect">
                <a:avLst/>
              </a:prstGeom>
              <a:blipFill>
                <a:blip r:embed="rId3"/>
                <a:stretch>
                  <a:fillRect l="-1475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E106FE-39C8-90CE-F7D2-2F359ABBD0FC}"/>
                  </a:ext>
                </a:extLst>
              </p:cNvPr>
              <p:cNvSpPr txBox="1"/>
              <p:nvPr/>
            </p:nvSpPr>
            <p:spPr>
              <a:xfrm>
                <a:off x="1631504" y="2269371"/>
                <a:ext cx="24327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E106FE-39C8-90CE-F7D2-2F359ABBD0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69371"/>
                <a:ext cx="2432749" cy="768490"/>
              </a:xfrm>
              <a:prstGeom prst="rect">
                <a:avLst/>
              </a:prstGeom>
              <a:blipFill>
                <a:blip r:embed="rId4"/>
                <a:stretch>
                  <a:fillRect l="-4010" r="-375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036AA23-5DFE-1445-46BB-54ABA8778420}"/>
              </a:ext>
            </a:extLst>
          </p:cNvPr>
          <p:cNvSpPr txBox="1"/>
          <p:nvPr/>
        </p:nvSpPr>
        <p:spPr>
          <a:xfrm>
            <a:off x="1631504" y="294424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DE2064-CF06-5BF7-1CA5-8985897AAFD0}"/>
              </a:ext>
            </a:extLst>
          </p:cNvPr>
          <p:cNvSpPr txBox="1"/>
          <p:nvPr/>
        </p:nvSpPr>
        <p:spPr>
          <a:xfrm>
            <a:off x="1631504" y="341973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1" name="yt_shape_11741"/>
          <p:cNvSpPr txBox="1"/>
          <p:nvPr/>
        </p:nvSpPr>
        <p:spPr>
          <a:xfrm>
            <a:off x="551384" y="755984"/>
            <a:ext cx="607858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观察下面三行数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745"/>
              <p:cNvSpPr txBox="1"/>
              <p:nvPr/>
            </p:nvSpPr>
            <p:spPr>
              <a:xfrm>
                <a:off x="551384" y="2708920"/>
                <a:ext cx="11492915" cy="37223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行数是按什么规律排列的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行数是按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e08f6"/>
                  </a:rPr>
                  <a:t>，…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排列的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行数与第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行数分别有什么关系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行数是第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行相应的数加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行数是第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行相应的数的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取每行数的第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求这三个数的和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1704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7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708920"/>
                <a:ext cx="11492915" cy="3722301"/>
              </a:xfrm>
              <a:prstGeom prst="rect">
                <a:avLst/>
              </a:prstGeom>
              <a:blipFill>
                <a:blip r:embed="rId2"/>
                <a:stretch>
                  <a:fillRect l="-1591" t="-1309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9502E7A-D258-F85B-65FA-26721619F1AB}"/>
              </a:ext>
            </a:extLst>
          </p:cNvPr>
          <p:cNvSpPr txBox="1"/>
          <p:nvPr/>
        </p:nvSpPr>
        <p:spPr>
          <a:xfrm>
            <a:off x="461373" y="313760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行数是按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e08f6"/>
              </a:rPr>
              <a:t>，…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83EEF7-785E-B28E-AA85-88918C1C71D3}"/>
              </a:ext>
            </a:extLst>
          </p:cNvPr>
          <p:cNvSpPr txBox="1"/>
          <p:nvPr/>
        </p:nvSpPr>
        <p:spPr>
          <a:xfrm>
            <a:off x="461373" y="3613090"/>
            <a:ext cx="132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排列的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11DDDB-329A-D3F9-5310-1C7B9A25641E}"/>
                  </a:ext>
                </a:extLst>
              </p:cNvPr>
              <p:cNvSpPr txBox="1"/>
              <p:nvPr/>
            </p:nvSpPr>
            <p:spPr>
              <a:xfrm>
                <a:off x="461373" y="4564066"/>
                <a:ext cx="103099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行数是第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行相应的数加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行数是第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行相应的数的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11DDDB-329A-D3F9-5310-1C7B9A256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564066"/>
                <a:ext cx="10309923" cy="767474"/>
              </a:xfrm>
              <a:prstGeom prst="rect">
                <a:avLst/>
              </a:prstGeom>
              <a:blipFill>
                <a:blip r:embed="rId3"/>
                <a:stretch>
                  <a:fillRect l="-946" r="-9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4340A3-6AC6-194B-BDC0-15182EB6B094}"/>
                  </a:ext>
                </a:extLst>
              </p:cNvPr>
              <p:cNvSpPr txBox="1"/>
              <p:nvPr/>
            </p:nvSpPr>
            <p:spPr>
              <a:xfrm>
                <a:off x="461373" y="5713416"/>
                <a:ext cx="102083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729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1704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4340A3-6AC6-194B-BDC0-15182EB6B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713416"/>
                <a:ext cx="10208323" cy="728612"/>
              </a:xfrm>
              <a:prstGeom prst="rect">
                <a:avLst/>
              </a:prstGeom>
              <a:blipFill>
                <a:blip r:embed="rId4"/>
                <a:stretch>
                  <a:fillRect l="-956" r="-95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4" name="yt_shape_1175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53" name="yt_image_11753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6" name="yt_shape_11756"/>
          <p:cNvSpPr txBox="1"/>
          <p:nvPr/>
        </p:nvSpPr>
        <p:spPr>
          <a:xfrm>
            <a:off x="540119" y="1482165"/>
            <a:ext cx="11492915" cy="27389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3790,isEnd"/>
              </a:rPr>
              <a:t>我们采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用如下的方法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.②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请你根据上述材料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66" name="yt_shape_11766"/>
              <p:cNvSpPr txBox="1"/>
              <p:nvPr/>
            </p:nvSpPr>
            <p:spPr>
              <a:xfrm>
                <a:off x="509701" y="1481184"/>
                <a:ext cx="6662080" cy="24200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.②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66" name="yt_shape_117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701" y="1481184"/>
                <a:ext cx="6662080" cy="2420021"/>
              </a:xfrm>
              <a:prstGeom prst="rect">
                <a:avLst/>
              </a:prstGeom>
              <a:blipFill>
                <a:blip r:embed="rId2"/>
                <a:stretch>
                  <a:fillRect l="-2839" t="-2267" r="-2106" b="-3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A9BAE1-FBD6-33B2-FE8B-61FE13F8C166}"/>
              </a:ext>
            </a:extLst>
          </p:cNvPr>
          <p:cNvSpPr txBox="1"/>
          <p:nvPr/>
        </p:nvSpPr>
        <p:spPr>
          <a:xfrm>
            <a:off x="419690" y="1434378"/>
            <a:ext cx="6777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30A862-570A-0D5F-CCF0-45689C1EDA5F}"/>
              </a:ext>
            </a:extLst>
          </p:cNvPr>
          <p:cNvSpPr txBox="1"/>
          <p:nvPr/>
        </p:nvSpPr>
        <p:spPr>
          <a:xfrm>
            <a:off x="419690" y="1909866"/>
            <a:ext cx="581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.②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AB5F67-3DB5-8A29-96C7-E21BD65E03DB}"/>
                  </a:ext>
                </a:extLst>
              </p:cNvPr>
              <p:cNvSpPr txBox="1"/>
              <p:nvPr/>
            </p:nvSpPr>
            <p:spPr>
              <a:xfrm>
                <a:off x="419690" y="2385354"/>
                <a:ext cx="6463093" cy="8378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AB5F67-3DB5-8A29-96C7-E21BD65E03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690" y="2385354"/>
                <a:ext cx="6463093" cy="837896"/>
              </a:xfrm>
              <a:prstGeom prst="rect">
                <a:avLst/>
              </a:prstGeom>
              <a:blipFill>
                <a:blip r:embed="rId3"/>
                <a:stretch>
                  <a:fillRect l="-1509" r="-1509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AFF5E6-6F41-CDEB-18D7-50E652695608}"/>
                  </a:ext>
                </a:extLst>
              </p:cNvPr>
              <p:cNvSpPr txBox="1"/>
              <p:nvPr/>
            </p:nvSpPr>
            <p:spPr>
              <a:xfrm>
                <a:off x="419690" y="3129638"/>
                <a:ext cx="5104193" cy="7949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AFF5E6-6F41-CDEB-18D7-50E6526956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690" y="3129638"/>
                <a:ext cx="5104193" cy="794969"/>
              </a:xfrm>
              <a:prstGeom prst="rect">
                <a:avLst/>
              </a:prstGeom>
              <a:blipFill>
                <a:blip r:embed="rId4"/>
                <a:stretch>
                  <a:fillRect l="-1912" r="-1912" b="-4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263352" y="908720"/>
            <a:ext cx="541686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＋…＋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368" y="980728"/>
            <a:ext cx="936104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已知一组按规律排列的数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…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lvl="0" hangingPunct="0">
              <a:lnSpc>
                <a:spcPct val="129999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它的第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200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个数是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lang="zh-CN" altLang="en-US"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lvl="0" hangingPunct="0">
              <a:lnSpc>
                <a:spcPct val="129999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这列数中前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200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个数的和为</a:t>
            </a:r>
            <a:r>
              <a:rPr lang="zh-CN" altLang="en-US" sz="3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lang="zh-CN" altLang="en-US"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DBBD0A-1326-E6F0-0A9D-B2B23CE9E487}"/>
              </a:ext>
            </a:extLst>
          </p:cNvPr>
          <p:cNvSpPr txBox="1"/>
          <p:nvPr/>
        </p:nvSpPr>
        <p:spPr>
          <a:xfrm>
            <a:off x="3244999" y="142362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BF346E-6912-99B9-80D6-11ACE43F34B3}"/>
                  </a:ext>
                </a:extLst>
              </p:cNvPr>
              <p:cNvSpPr txBox="1"/>
              <p:nvPr/>
            </p:nvSpPr>
            <p:spPr>
              <a:xfrm>
                <a:off x="4511824" y="1772816"/>
                <a:ext cx="1289432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200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BF346E-6912-99B9-80D6-11ACE43F3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1824" y="1772816"/>
                <a:ext cx="1289432" cy="792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28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1" name="yt_shape_11691"/>
              <p:cNvSpPr txBox="1"/>
              <p:nvPr/>
            </p:nvSpPr>
            <p:spPr>
              <a:xfrm>
                <a:off x="540119" y="900000"/>
                <a:ext cx="11492915" cy="51454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应该先算乘方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最后算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d402,isEnd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正确的结果为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4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4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91" name="yt_shape_116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45448"/>
              </a:xfrm>
              <a:prstGeom prst="rect">
                <a:avLst/>
              </a:prstGeom>
              <a:blipFill>
                <a:blip r:embed="rId2"/>
                <a:stretch>
                  <a:fillRect l="-1645" t="-1066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2DE8A57-68FB-68E2-342B-C7C6D1BEA297}"/>
              </a:ext>
            </a:extLst>
          </p:cNvPr>
          <p:cNvSpPr txBox="1"/>
          <p:nvPr/>
        </p:nvSpPr>
        <p:spPr>
          <a:xfrm>
            <a:off x="7943107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791003-8BFD-AEDE-6AA9-A908BD50B657}"/>
              </a:ext>
            </a:extLst>
          </p:cNvPr>
          <p:cNvSpPr txBox="1"/>
          <p:nvPr/>
        </p:nvSpPr>
        <p:spPr>
          <a:xfrm>
            <a:off x="10381507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5121FB-AB22-B9CC-7512-50D4A59630BD}"/>
              </a:ext>
            </a:extLst>
          </p:cNvPr>
          <p:cNvSpPr txBox="1"/>
          <p:nvPr/>
        </p:nvSpPr>
        <p:spPr>
          <a:xfrm>
            <a:off x="25837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5F7341-9AD2-8CDC-6C97-6B0CA87A5E7D}"/>
              </a:ext>
            </a:extLst>
          </p:cNvPr>
          <p:cNvSpPr txBox="1"/>
          <p:nvPr/>
        </p:nvSpPr>
        <p:spPr>
          <a:xfrm>
            <a:off x="450108" y="295110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F7587E-2526-9EB1-E315-88FA96589B77}"/>
              </a:ext>
            </a:extLst>
          </p:cNvPr>
          <p:cNvSpPr txBox="1"/>
          <p:nvPr/>
        </p:nvSpPr>
        <p:spPr>
          <a:xfrm>
            <a:off x="1689145" y="350265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F2110D-D3F9-4864-0C15-52085AF41E94}"/>
              </a:ext>
            </a:extLst>
          </p:cNvPr>
          <p:cNvSpPr txBox="1"/>
          <p:nvPr/>
        </p:nvSpPr>
        <p:spPr>
          <a:xfrm>
            <a:off x="450108" y="457353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1AF48E-4D1C-EE14-9ACD-840CC660408F}"/>
              </a:ext>
            </a:extLst>
          </p:cNvPr>
          <p:cNvSpPr txBox="1"/>
          <p:nvPr/>
        </p:nvSpPr>
        <p:spPr>
          <a:xfrm>
            <a:off x="1631504" y="504902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C63673-BFC2-919A-D8A6-0D3E5DB77C5E}"/>
              </a:ext>
            </a:extLst>
          </p:cNvPr>
          <p:cNvSpPr txBox="1"/>
          <p:nvPr/>
        </p:nvSpPr>
        <p:spPr>
          <a:xfrm>
            <a:off x="1631504" y="552450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9" name="yt_shape_11699"/>
              <p:cNvSpPr txBox="1"/>
              <p:nvPr/>
            </p:nvSpPr>
            <p:spPr>
              <a:xfrm>
                <a:off x="540000" y="900000"/>
                <a:ext cx="6073779" cy="53512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99" name="yt_shape_1169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73779" cy="5351209"/>
              </a:xfrm>
              <a:prstGeom prst="rect">
                <a:avLst/>
              </a:prstGeom>
              <a:blipFill>
                <a:blip r:embed="rId2"/>
                <a:stretch>
                  <a:fillRect l="-3112" t="-1026" r="-2209" b="-2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4056178-228E-1A82-8F39-F30DB0B2A185}"/>
              </a:ext>
            </a:extLst>
          </p:cNvPr>
          <p:cNvSpPr txBox="1"/>
          <p:nvPr/>
        </p:nvSpPr>
        <p:spPr>
          <a:xfrm>
            <a:off x="449989" y="132868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797E88-AC68-217D-BD5C-929872E22CFC}"/>
              </a:ext>
            </a:extLst>
          </p:cNvPr>
          <p:cNvSpPr txBox="1"/>
          <p:nvPr/>
        </p:nvSpPr>
        <p:spPr>
          <a:xfrm>
            <a:off x="1663993" y="180417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D5F59F-94EA-6310-CEC0-592872ABF1CF}"/>
              </a:ext>
            </a:extLst>
          </p:cNvPr>
          <p:cNvSpPr txBox="1"/>
          <p:nvPr/>
        </p:nvSpPr>
        <p:spPr>
          <a:xfrm>
            <a:off x="1663993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63DAD5-F96E-4309-BA0E-4D5E386680EC}"/>
              </a:ext>
            </a:extLst>
          </p:cNvPr>
          <p:cNvSpPr txBox="1"/>
          <p:nvPr/>
        </p:nvSpPr>
        <p:spPr>
          <a:xfrm>
            <a:off x="1663993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CA4EA4-B8C5-BABB-653A-667D56105364}"/>
                  </a:ext>
                </a:extLst>
              </p:cNvPr>
              <p:cNvSpPr txBox="1"/>
              <p:nvPr/>
            </p:nvSpPr>
            <p:spPr>
              <a:xfrm>
                <a:off x="449989" y="3904496"/>
                <a:ext cx="50473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1}">
                <a:extLst>
                  <a:ext uri="{FF2B5EF4-FFF2-40B4-BE49-F238E27FC236}">
                    <a16:creationId xmlns:a16="http://schemas.microsoft.com/office/drawing/2014/main" id="{AFCA4EA4-B8C5-BABB-653A-667D561053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4496"/>
                <a:ext cx="5047361" cy="767474"/>
              </a:xfrm>
              <a:prstGeom prst="rect">
                <a:avLst/>
              </a:prstGeom>
              <a:blipFill>
                <a:blip r:embed="rId3"/>
                <a:stretch>
                  <a:fillRect l="-1932" r="-181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D6BFADB-888E-3605-A273-B2D3F56F473B}"/>
                  </a:ext>
                </a:extLst>
              </p:cNvPr>
              <p:cNvSpPr txBox="1"/>
              <p:nvPr/>
            </p:nvSpPr>
            <p:spPr>
              <a:xfrm>
                <a:off x="1631504" y="4578358"/>
                <a:ext cx="28423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D6BFADB-888E-3605-A273-B2D3F56F4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578358"/>
                <a:ext cx="2842324" cy="768046"/>
              </a:xfrm>
              <a:prstGeom prst="rect">
                <a:avLst/>
              </a:prstGeom>
              <a:blipFill>
                <a:blip r:embed="rId4"/>
                <a:stretch>
                  <a:fillRect l="-3433" r="-343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166BD06-2654-BA59-763C-F23F1C5900E8}"/>
              </a:ext>
            </a:extLst>
          </p:cNvPr>
          <p:cNvSpPr txBox="1"/>
          <p:nvPr/>
        </p:nvSpPr>
        <p:spPr>
          <a:xfrm>
            <a:off x="1631504" y="525279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CCE03B-6254-7A21-744F-D805DEE1DE40}"/>
              </a:ext>
            </a:extLst>
          </p:cNvPr>
          <p:cNvSpPr txBox="1"/>
          <p:nvPr/>
        </p:nvSpPr>
        <p:spPr>
          <a:xfrm>
            <a:off x="1631504" y="5728280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05" name="yt_shape_11705"/>
              <p:cNvSpPr txBox="1"/>
              <p:nvPr/>
            </p:nvSpPr>
            <p:spPr>
              <a:xfrm>
                <a:off x="540119" y="900000"/>
                <a:ext cx="11492915" cy="3435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条件开放型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”“×”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两个运算符号中选一个自己想要的运算符号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080e"/>
                  </a:rPr>
                  <a:t>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□</a:t>
                </a:r>
                <a:r>
                  <a:rPr lang="en-US" altLang="zh-CN" sz="1500" b="0" i="1" dirty="0" smtClean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“□”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并计算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添加运算符号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添加运算符号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“×”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05" name="yt_shape_117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35299"/>
              </a:xfrm>
              <a:prstGeom prst="rect">
                <a:avLst/>
              </a:prstGeom>
              <a:blipFill>
                <a:blip r:embed="rId2"/>
                <a:stretch>
                  <a:fillRect l="-1645" t="-1599" b="-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B02B31-FFF3-D652-075D-DFD17CA33BAF}"/>
              </a:ext>
            </a:extLst>
          </p:cNvPr>
          <p:cNvSpPr txBox="1"/>
          <p:nvPr/>
        </p:nvSpPr>
        <p:spPr>
          <a:xfrm>
            <a:off x="450108" y="2000131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添加运算符号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FD1BE9-9429-9859-A9F7-877201D0AFDA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3096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6, 'hasSerialNum': 1, 'pageBreak': True}">
                <a:extLst>
                  <a:ext uri="{FF2B5EF4-FFF2-40B4-BE49-F238E27FC236}">
                    <a16:creationId xmlns:a16="http://schemas.microsoft.com/office/drawing/2014/main" id="{99FD1BE9-9429-9859-A9F7-877201D0A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3096324" cy="765061"/>
              </a:xfrm>
              <a:prstGeom prst="rect">
                <a:avLst/>
              </a:prstGeom>
              <a:blipFill>
                <a:blip r:embed="rId3"/>
                <a:stretch>
                  <a:fillRect l="-3150" r="-295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DB5931F-40F3-116F-3E26-E142A244DE92}"/>
              </a:ext>
            </a:extLst>
          </p:cNvPr>
          <p:cNvSpPr txBox="1"/>
          <p:nvPr/>
        </p:nvSpPr>
        <p:spPr>
          <a:xfrm>
            <a:off x="450108" y="314706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添加运算符号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“×”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215080-CF04-C32C-CF78-FA2EDB249455}"/>
                  </a:ext>
                </a:extLst>
              </p:cNvPr>
              <p:cNvSpPr txBox="1"/>
              <p:nvPr/>
            </p:nvSpPr>
            <p:spPr>
              <a:xfrm>
                <a:off x="450108" y="3622556"/>
                <a:ext cx="30963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6, 'hasSerialNum': 1, 'pageBreak': True}">
                <a:extLst>
                  <a:ext uri="{FF2B5EF4-FFF2-40B4-BE49-F238E27FC236}">
                    <a16:creationId xmlns:a16="http://schemas.microsoft.com/office/drawing/2014/main" id="{BA215080-CF04-C32C-CF78-FA2EDB2494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2556"/>
                <a:ext cx="3096324" cy="726326"/>
              </a:xfrm>
              <a:prstGeom prst="rect">
                <a:avLst/>
              </a:prstGeom>
              <a:blipFill>
                <a:blip r:embed="rId4"/>
                <a:stretch>
                  <a:fillRect l="-3150" r="-295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1" name="yt_shape_11711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有理数的规律探究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12" name="yt_shape_11712"/>
              <p:cNvSpPr txBox="1"/>
              <p:nvPr/>
            </p:nvSpPr>
            <p:spPr>
              <a:xfrm>
                <a:off x="540119" y="1389434"/>
                <a:ext cx="11111999" cy="13301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观察下列数据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按规律在横线上填上适当的数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35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2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sz="32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712" name="yt_shape_117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330108"/>
              </a:xfrm>
              <a:prstGeom prst="rect">
                <a:avLst/>
              </a:prstGeom>
              <a:blipFill>
                <a:blip r:embed="rId2"/>
                <a:stretch>
                  <a:fillRect l="-1701" b="-7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14" name="yt_shape_11714"/>
          <p:cNvSpPr txBox="1"/>
          <p:nvPr/>
        </p:nvSpPr>
        <p:spPr>
          <a:xfrm>
            <a:off x="540119" y="277033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的个位上的数是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的个位上的数是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04dd,isEnd"/>
              </a:rPr>
              <a:t>的个位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的个位上的数是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153140">
            <a:extLst>
              <a:ext uri="{FF2B5EF4-FFF2-40B4-BE49-F238E27FC236}">
                <a16:creationId xmlns:a16="http://schemas.microsoft.com/office/drawing/2014/main" id="{525786A6-848F-B379-DBD6-98A23C4D16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8B6E46-92A3-4F08-D5BD-C666163963A9}"/>
                  </a:ext>
                </a:extLst>
              </p:cNvPr>
              <p:cNvSpPr txBox="1"/>
              <p:nvPr/>
            </p:nvSpPr>
            <p:spPr>
              <a:xfrm>
                <a:off x="695400" y="1861627"/>
                <a:ext cx="1030652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+mn-cs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  <a:sym typeface="_⨹_1_3e8d7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8B6E46-92A3-4F08-D5BD-C666163963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861627"/>
                <a:ext cx="1030652" cy="775285"/>
              </a:xfrm>
              <a:prstGeom prst="rect">
                <a:avLst/>
              </a:prstGeom>
              <a:blipFill>
                <a:blip r:embed="rId4"/>
                <a:stretch>
                  <a:fillRect l="-8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D10A568-DBAE-D5A0-63C1-B315E5DF5BEF}"/>
              </a:ext>
            </a:extLst>
          </p:cNvPr>
          <p:cNvSpPr txBox="1"/>
          <p:nvPr/>
        </p:nvSpPr>
        <p:spPr>
          <a:xfrm>
            <a:off x="5733308" y="319901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15" name="yt_shape_11715"/>
              <p:cNvSpPr txBox="1"/>
              <p:nvPr/>
            </p:nvSpPr>
            <p:spPr>
              <a:xfrm>
                <a:off x="540000" y="900000"/>
                <a:ext cx="8002191" cy="29426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对有理数混合运算的运算顺序理解不透而出错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15" name="yt_shape_11715" descr="{&quot;rangeId&quot;: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2191" cy="2942665"/>
              </a:xfrm>
              <a:prstGeom prst="rect">
                <a:avLst/>
              </a:prstGeom>
              <a:blipFill>
                <a:blip r:embed="rId2"/>
                <a:stretch>
                  <a:fillRect l="-2363" t="-1867" r="-1372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1BF82C8-5C53-C2D2-1F81-4EDC702AE0D7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4590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pageBreak': True}">
                <a:extLst>
                  <a:ext uri="{FF2B5EF4-FFF2-40B4-BE49-F238E27FC236}">
                    <a16:creationId xmlns:a16="http://schemas.microsoft.com/office/drawing/2014/main" id="{B1BF82C8-5C53-C2D2-1F81-4EDC702AE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4590161" cy="765061"/>
              </a:xfrm>
              <a:prstGeom prst="rect">
                <a:avLst/>
              </a:prstGeom>
              <a:blipFill>
                <a:blip r:embed="rId3"/>
                <a:stretch>
                  <a:fillRect l="-2125" r="-19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2AAADF-AEE1-FFC0-D202-138E23A07EBB}"/>
                  </a:ext>
                </a:extLst>
              </p:cNvPr>
              <p:cNvSpPr txBox="1"/>
              <p:nvPr/>
            </p:nvSpPr>
            <p:spPr>
              <a:xfrm>
                <a:off x="1639412" y="2671580"/>
                <a:ext cx="2080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2AAADF-AEE1-FFC0-D202-138E23A07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9412" y="2671580"/>
                <a:ext cx="2080324" cy="765061"/>
              </a:xfrm>
              <a:prstGeom prst="rect">
                <a:avLst/>
              </a:prstGeom>
              <a:blipFill>
                <a:blip r:embed="rId4"/>
                <a:stretch>
                  <a:fillRect l="-4692" r="-469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C5856B9-5A67-B745-6869-230E8792EEAE}"/>
              </a:ext>
            </a:extLst>
          </p:cNvPr>
          <p:cNvSpPr txBox="1"/>
          <p:nvPr/>
        </p:nvSpPr>
        <p:spPr>
          <a:xfrm>
            <a:off x="1639412" y="334302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1" name="yt_shape_1172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20" name="yt_image_11720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3" name="yt_shape_11723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ad3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4" name="yt_table_117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08144"/>
              </p:ext>
            </p:extLst>
          </p:nvPr>
        </p:nvGraphicFramePr>
        <p:xfrm>
          <a:off x="540056" y="2441600"/>
          <a:ext cx="57092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</a:tbl>
          </a:graphicData>
        </a:graphic>
      </p:graphicFrame>
      <p:sp>
        <p:nvSpPr>
          <p:cNvPr id="11726" name="yt_shape_11726"/>
          <p:cNvSpPr txBox="1"/>
          <p:nvPr/>
        </p:nvSpPr>
        <p:spPr>
          <a:xfrm>
            <a:off x="540119" y="344315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定义新运算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对于任意有理数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7ca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根据新定义计算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6d54"/>
              </a:rPr>
              <a:t>的结果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6d54"/>
              </a:rPr>
              <a:t>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7" name="yt_table_117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206932"/>
              </p:ext>
            </p:extLst>
          </p:nvPr>
        </p:nvGraphicFramePr>
        <p:xfrm>
          <a:off x="540000" y="4426244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9740A1B-FF05-AB5B-9085-15093B49409F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897261-73FD-B325-F643-F41D183EC83D}"/>
              </a:ext>
            </a:extLst>
          </p:cNvPr>
          <p:cNvSpPr txBox="1"/>
          <p:nvPr/>
        </p:nvSpPr>
        <p:spPr>
          <a:xfrm>
            <a:off x="10416480" y="3878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9" name="yt_shape_1172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程序题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按图所示的程序进行计算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若第一次输入的数是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c121,isEnd"/>
              </a:rPr>
              <a:t>而结果不大于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应把结果作为输入的数再进行第二次运算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直到结果大于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f234,isEnd"/>
              </a:rPr>
              <a:t>则最后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730" name="yt_image_11730" title="H_104.4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1424" y="2491930"/>
            <a:ext cx="4629150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2BF0FD-3623-3305-0282-5E6B2924C8E0}"/>
              </a:ext>
            </a:extLst>
          </p:cNvPr>
          <p:cNvSpPr txBox="1"/>
          <p:nvPr/>
        </p:nvSpPr>
        <p:spPr>
          <a:xfrm>
            <a:off x="2583709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2" name="yt_shape_11732"/>
              <p:cNvSpPr txBox="1"/>
              <p:nvPr/>
            </p:nvSpPr>
            <p:spPr>
              <a:xfrm>
                <a:off x="540000" y="900000"/>
                <a:ext cx="6176371" cy="31620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32" name="yt_shape_11732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76371" cy="3162084"/>
              </a:xfrm>
              <a:prstGeom prst="rect">
                <a:avLst/>
              </a:prstGeom>
              <a:blipFill>
                <a:blip r:embed="rId2"/>
                <a:stretch>
                  <a:fillRect l="-3060" t="-1737" r="-2073" b="-1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3F3EA46-EAE7-BE75-3120-39B9B2A879EE}"/>
                  </a:ext>
                </a:extLst>
              </p:cNvPr>
              <p:cNvSpPr txBox="1"/>
              <p:nvPr/>
            </p:nvSpPr>
            <p:spPr>
              <a:xfrm>
                <a:off x="449989" y="2002544"/>
                <a:ext cx="45901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33F3EA46-EAE7-BE75-3120-39B9B2A879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544"/>
                <a:ext cx="4590161" cy="767474"/>
              </a:xfrm>
              <a:prstGeom prst="rect">
                <a:avLst/>
              </a:prstGeom>
              <a:blipFill>
                <a:blip r:embed="rId3"/>
                <a:stretch>
                  <a:fillRect l="-2125" r="-19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14C58C-0CA6-0DF3-0845-F0D0498B427E}"/>
                  </a:ext>
                </a:extLst>
              </p:cNvPr>
              <p:cNvSpPr txBox="1"/>
              <p:nvPr/>
            </p:nvSpPr>
            <p:spPr>
              <a:xfrm>
                <a:off x="1672948" y="2676406"/>
                <a:ext cx="1470724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14C58C-0CA6-0DF3-0845-F0D0498B42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948" y="2676406"/>
                <a:ext cx="1470724" cy="766331"/>
              </a:xfrm>
              <a:prstGeom prst="rect">
                <a:avLst/>
              </a:prstGeom>
              <a:blipFill>
                <a:blip r:embed="rId4"/>
                <a:stretch>
                  <a:fillRect l="-619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A064639-8E8F-C9D3-81A8-75BF76116403}"/>
                  </a:ext>
                </a:extLst>
              </p:cNvPr>
              <p:cNvSpPr txBox="1"/>
              <p:nvPr/>
            </p:nvSpPr>
            <p:spPr>
              <a:xfrm>
                <a:off x="1672948" y="3349125"/>
                <a:ext cx="8611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A064639-8E8F-C9D3-81A8-75BF761164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948" y="3349125"/>
                <a:ext cx="861124" cy="729184"/>
              </a:xfrm>
              <a:prstGeom prst="rect">
                <a:avLst/>
              </a:prstGeom>
              <a:blipFill>
                <a:blip r:embed="rId5"/>
                <a:stretch>
                  <a:fillRect l="-10563" r="-11268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1135</Words>
  <Application>Microsoft Office PowerPoint</Application>
  <PresentationFormat>宽屏</PresentationFormat>
  <Paragraphs>149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0" baseType="lpstr">
      <vt:lpstr>,isEnd</vt:lpstr>
      <vt:lpstr>_⨹_1_007ca</vt:lpstr>
      <vt:lpstr>_⨹_1_3080e</vt:lpstr>
      <vt:lpstr>_⨹_1_3e8d7</vt:lpstr>
      <vt:lpstr>_⨹_1_ad402,isEnd</vt:lpstr>
      <vt:lpstr>_⨹_2_e08f6</vt:lpstr>
      <vt:lpstr>_⨹_3_0f234,isEnd</vt:lpstr>
      <vt:lpstr>_⨹_3_a3790,isEnd</vt:lpstr>
      <vt:lpstr>_⨹_3_d04dd,isEnd</vt:lpstr>
      <vt:lpstr>_⨹_4_d6d54</vt:lpstr>
      <vt:lpstr>_⨹_4_ead34</vt:lpstr>
      <vt:lpstr>_⨹_6_ec121,isEnd</vt:lpstr>
      <vt:lpstr>_⨹_6_f1af1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2024-07-23T14:57:18Z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