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5" r:id="rId6"/>
    <p:sldId id="316" r:id="rId7"/>
    <p:sldId id="318" r:id="rId8"/>
    <p:sldId id="319" r:id="rId9"/>
    <p:sldId id="321" r:id="rId10"/>
    <p:sldId id="322" r:id="rId11"/>
    <p:sldId id="326" r:id="rId12"/>
    <p:sldId id="327" r:id="rId13"/>
    <p:sldId id="328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11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2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69" name="yt_image_1246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2" name="yt_shape_12472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</a:t>
            </a:r>
          </a:p>
        </p:txBody>
      </p:sp>
      <p:sp>
        <p:nvSpPr>
          <p:cNvPr id="12473" name="yt_shape_12473"/>
          <p:cNvSpPr txBox="1"/>
          <p:nvPr/>
        </p:nvSpPr>
        <p:spPr>
          <a:xfrm>
            <a:off x="540000" y="1971599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74" name="yt_table_12474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9336964"/>
                  </p:ext>
                </p:extLst>
              </p:nvPr>
            </p:nvGraphicFramePr>
            <p:xfrm>
              <a:off x="540056" y="2450902"/>
              <a:ext cx="6549073" cy="1060451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  <a:gridCol w="233045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474" name="yt_table_12474" descr="{&quot;rangeId&quot;:2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9336964"/>
                  </p:ext>
                </p:extLst>
              </p:nvPr>
            </p:nvGraphicFramePr>
            <p:xfrm>
              <a:off x="540056" y="2450902"/>
              <a:ext cx="6549073" cy="1060451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  <a:gridCol w="2330450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8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55347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75" name="yt_shape_12475"/>
          <p:cNvSpPr txBox="1"/>
          <p:nvPr/>
        </p:nvSpPr>
        <p:spPr>
          <a:xfrm>
            <a:off x="540119" y="3561907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的值不能等于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6" name="yt_table_124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234494"/>
              </p:ext>
            </p:extLst>
          </p:nvPr>
        </p:nvGraphicFramePr>
        <p:xfrm>
          <a:off x="540056" y="4041210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</a:tbl>
          </a:graphicData>
        </a:graphic>
      </p:graphicFrame>
      <p:sp>
        <p:nvSpPr>
          <p:cNvPr id="12478" name="yt_shape_12478"/>
          <p:cNvSpPr txBox="1"/>
          <p:nvPr/>
        </p:nvSpPr>
        <p:spPr>
          <a:xfrm>
            <a:off x="540119" y="45673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已知方程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bbd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556025">
            <a:extLst>
              <a:ext uri="{FF2B5EF4-FFF2-40B4-BE49-F238E27FC236}">
                <a16:creationId xmlns:a16="http://schemas.microsoft.com/office/drawing/2014/main" id="{A9026216-E6D3-8B1F-70C5-5730F0CD22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70312A-1761-85F4-C70F-040E43F3B5F0}"/>
              </a:ext>
            </a:extLst>
          </p:cNvPr>
          <p:cNvSpPr txBox="1"/>
          <p:nvPr/>
        </p:nvSpPr>
        <p:spPr>
          <a:xfrm>
            <a:off x="4793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A18FC0-4DD4-DE54-9FCB-5F1B9A8C45C4}"/>
              </a:ext>
            </a:extLst>
          </p:cNvPr>
          <p:cNvSpPr txBox="1"/>
          <p:nvPr/>
        </p:nvSpPr>
        <p:spPr>
          <a:xfrm>
            <a:off x="10743457" y="35151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6C8820-66AD-B41A-BA63-A663822ACCE1}"/>
              </a:ext>
            </a:extLst>
          </p:cNvPr>
          <p:cNvSpPr txBox="1"/>
          <p:nvPr/>
        </p:nvSpPr>
        <p:spPr>
          <a:xfrm>
            <a:off x="1059708" y="499606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28" name="yt_shape_12528"/>
              <p:cNvSpPr txBox="1"/>
              <p:nvPr/>
            </p:nvSpPr>
            <p:spPr>
              <a:xfrm>
                <a:off x="540000" y="900000"/>
                <a:ext cx="5543184" cy="55456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28" name="yt_shape_12528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43184" cy="5545685"/>
              </a:xfrm>
              <a:prstGeom prst="rect">
                <a:avLst/>
              </a:prstGeom>
              <a:blipFill>
                <a:blip r:embed="rId2"/>
                <a:stretch>
                  <a:fillRect l="-3410" t="-990" r="-2420" b="-2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3F6A68-2BEA-C0E0-71B4-28081D67AAEF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4474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pageBreak': True}">
                <a:extLst>
                  <a:ext uri="{FF2B5EF4-FFF2-40B4-BE49-F238E27FC236}">
                    <a16:creationId xmlns:a16="http://schemas.microsoft.com/office/drawing/2014/main" id="{BC3F6A68-2BEA-C0E0-71B4-28081D67AA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4474273" cy="765061"/>
              </a:xfrm>
              <a:prstGeom prst="rect">
                <a:avLst/>
              </a:prstGeom>
              <a:blipFill>
                <a:blip r:embed="rId3"/>
                <a:stretch>
                  <a:fillRect l="-2180" r="-20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1AEBA9A-64CC-2379-1273-0F6D37C17A5E}"/>
                  </a:ext>
                </a:extLst>
              </p:cNvPr>
              <p:cNvSpPr txBox="1"/>
              <p:nvPr/>
            </p:nvSpPr>
            <p:spPr>
              <a:xfrm>
                <a:off x="449989" y="2671580"/>
                <a:ext cx="37868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pageBreak': True}">
                <a:extLst>
                  <a:ext uri="{FF2B5EF4-FFF2-40B4-BE49-F238E27FC236}">
                    <a16:creationId xmlns:a16="http://schemas.microsoft.com/office/drawing/2014/main" id="{D1AEBA9A-64CC-2379-1273-0F6D37C17A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80"/>
                <a:ext cx="3786886" cy="766077"/>
              </a:xfrm>
              <a:prstGeom prst="rect">
                <a:avLst/>
              </a:prstGeom>
              <a:blipFill>
                <a:blip r:embed="rId4"/>
                <a:stretch>
                  <a:fillRect l="-2576" r="-25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946FCE-C154-7BBC-9DB1-3C3B81D40B79}"/>
                  </a:ext>
                </a:extLst>
              </p:cNvPr>
              <p:cNvSpPr txBox="1"/>
              <p:nvPr/>
            </p:nvSpPr>
            <p:spPr>
              <a:xfrm>
                <a:off x="449989" y="3344045"/>
                <a:ext cx="37535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pageBreak': True}">
                <a:extLst>
                  <a:ext uri="{FF2B5EF4-FFF2-40B4-BE49-F238E27FC236}">
                    <a16:creationId xmlns:a16="http://schemas.microsoft.com/office/drawing/2014/main" id="{D2946FCE-C154-7BBC-9DB1-3C3B81D40B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44045"/>
                <a:ext cx="3753548" cy="768490"/>
              </a:xfrm>
              <a:prstGeom prst="rect">
                <a:avLst/>
              </a:prstGeom>
              <a:blipFill>
                <a:blip r:embed="rId5"/>
                <a:stretch>
                  <a:fillRect l="-2597" r="-24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0C96348-9C06-D8A1-3E47-AC89ED6611ED}"/>
              </a:ext>
            </a:extLst>
          </p:cNvPr>
          <p:cNvSpPr txBox="1"/>
          <p:nvPr/>
        </p:nvSpPr>
        <p:spPr>
          <a:xfrm>
            <a:off x="449989" y="4494411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D5B40F-2DA0-F717-6B73-3E40814B81D7}"/>
              </a:ext>
            </a:extLst>
          </p:cNvPr>
          <p:cNvSpPr txBox="1"/>
          <p:nvPr/>
        </p:nvSpPr>
        <p:spPr>
          <a:xfrm>
            <a:off x="449989" y="4969899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AA46C8-7574-90AE-B122-75B3715DDD3E}"/>
              </a:ext>
            </a:extLst>
          </p:cNvPr>
          <p:cNvSpPr txBox="1"/>
          <p:nvPr/>
        </p:nvSpPr>
        <p:spPr>
          <a:xfrm>
            <a:off x="449989" y="5445387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822590E-AED3-4A10-A467-5549FCEA7523}"/>
              </a:ext>
            </a:extLst>
          </p:cNvPr>
          <p:cNvSpPr txBox="1"/>
          <p:nvPr/>
        </p:nvSpPr>
        <p:spPr>
          <a:xfrm>
            <a:off x="449989" y="5920875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35" name="yt_shape_12535"/>
              <p:cNvSpPr txBox="1"/>
              <p:nvPr/>
            </p:nvSpPr>
            <p:spPr>
              <a:xfrm>
                <a:off x="540000" y="900000"/>
                <a:ext cx="7235955" cy="37217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的值比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35" name="yt_shape_12535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35955" cy="3721788"/>
              </a:xfrm>
              <a:prstGeom prst="rect">
                <a:avLst/>
              </a:prstGeom>
              <a:blipFill>
                <a:blip r:embed="rId2"/>
                <a:stretch>
                  <a:fillRect l="-2612" t="-1475" r="-1601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E9638B-1EC2-9DBD-F6B4-9FA0BE6C1A40}"/>
              </a:ext>
            </a:extLst>
          </p:cNvPr>
          <p:cNvSpPr txBox="1"/>
          <p:nvPr/>
        </p:nvSpPr>
        <p:spPr>
          <a:xfrm>
            <a:off x="449989" y="1804170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4CB52A-B3E8-F9E1-3F56-EF0E8BF2C595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1829499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BB4CB52A-B3E8-F9E1-3F56-EF0E8BF2C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1829499" cy="768300"/>
              </a:xfrm>
              <a:prstGeom prst="rect">
                <a:avLst/>
              </a:prstGeom>
              <a:blipFill>
                <a:blip r:embed="rId3"/>
                <a:stretch>
                  <a:fillRect l="-5333" r="-50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8D1787F-1412-BB79-D371-9233F7D1240D}"/>
              </a:ext>
            </a:extLst>
          </p:cNvPr>
          <p:cNvSpPr txBox="1"/>
          <p:nvPr/>
        </p:nvSpPr>
        <p:spPr>
          <a:xfrm>
            <a:off x="449989" y="3429834"/>
            <a:ext cx="734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D1BE8F2-046A-1B30-6BAC-6CF381BDEDA1}"/>
                  </a:ext>
                </a:extLst>
              </p:cNvPr>
              <p:cNvSpPr txBox="1"/>
              <p:nvPr/>
            </p:nvSpPr>
            <p:spPr>
              <a:xfrm>
                <a:off x="449989" y="3905322"/>
                <a:ext cx="1829499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hasSerialNum': 1}">
                <a:extLst>
                  <a:ext uri="{FF2B5EF4-FFF2-40B4-BE49-F238E27FC236}">
                    <a16:creationId xmlns:a16="http://schemas.microsoft.com/office/drawing/2014/main" id="{2D1BE8F2-046A-1B30-6BAC-6CF381BDE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5322"/>
                <a:ext cx="1829499" cy="727278"/>
              </a:xfrm>
              <a:prstGeom prst="rect">
                <a:avLst/>
              </a:prstGeom>
              <a:blipFill>
                <a:blip r:embed="rId4"/>
                <a:stretch>
                  <a:fillRect l="-5333" r="-50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3" name="yt_shape_1254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42" name="yt_image_1254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45" name="yt_shape_12545"/>
              <p:cNvSpPr txBox="1"/>
              <p:nvPr/>
            </p:nvSpPr>
            <p:spPr>
              <a:xfrm>
                <a:off x="540119" y="1431377"/>
                <a:ext cx="11492915" cy="51794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算法统宗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中记载了一个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李白沽酒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的故事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c560"/>
                  </a:rPr>
                  <a:t>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今携一壶酒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游春郊外走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逢朋加一倍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入店饮半斗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相逢三处店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bfa0"/>
                  </a:rPr>
                  <a:t>饮尽壶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试问能算士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如何知原有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古代一斗是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译文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06f7"/>
                  </a:rPr>
                  <a:t>李白在郊外春游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做出这样一条约定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遇见朋友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先到酒店里将壶里的酒增加一倍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4009"/>
                  </a:rPr>
                  <a:t>再喝掉其中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按照这样的约定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个店里遇到朋友后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李白正好喝光了壶中的酒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3ef7"/>
                  </a:rPr>
                  <a:t>请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问壶中原有多少升酒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设壶中原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2[2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壶中原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545" name="yt_shape_12545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179495"/>
              </a:xfrm>
              <a:prstGeom prst="rect">
                <a:avLst/>
              </a:prstGeom>
              <a:blipFill>
                <a:blip r:embed="rId3"/>
                <a:stretch>
                  <a:fillRect l="-1645" t="-1060" b="-1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7ABCFF-5061-D2FE-ECDF-BD97F22F3B1F}"/>
              </a:ext>
            </a:extLst>
          </p:cNvPr>
          <p:cNvSpPr txBox="1"/>
          <p:nvPr/>
        </p:nvSpPr>
        <p:spPr>
          <a:xfrm>
            <a:off x="450108" y="4237499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设壶中原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C7F413-9C33-2CA7-4179-8FB6461DCA06}"/>
              </a:ext>
            </a:extLst>
          </p:cNvPr>
          <p:cNvSpPr txBox="1"/>
          <p:nvPr/>
        </p:nvSpPr>
        <p:spPr>
          <a:xfrm>
            <a:off x="450108" y="4712988"/>
            <a:ext cx="564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2[2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63416D5-0123-7302-2A1D-EE2569D4CAFD}"/>
                  </a:ext>
                </a:extLst>
              </p:cNvPr>
              <p:cNvSpPr txBox="1"/>
              <p:nvPr/>
            </p:nvSpPr>
            <p:spPr>
              <a:xfrm>
                <a:off x="450108" y="5188475"/>
                <a:ext cx="1829499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B63416D5-0123-7302-2A1D-EE2569D4C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88475"/>
                <a:ext cx="1829499" cy="776047"/>
              </a:xfrm>
              <a:prstGeom prst="rect">
                <a:avLst/>
              </a:prstGeom>
              <a:blipFill>
                <a:blip r:embed="rId4"/>
                <a:stretch>
                  <a:fillRect l="-5333" r="-500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F9E07B-310C-1182-2965-220CB32DD5A4}"/>
                  </a:ext>
                </a:extLst>
              </p:cNvPr>
              <p:cNvSpPr txBox="1"/>
              <p:nvPr/>
            </p:nvSpPr>
            <p:spPr>
              <a:xfrm>
                <a:off x="450108" y="5870910"/>
                <a:ext cx="3004249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壶中原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8BF9E07B-310C-1182-2965-220CB32DD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70910"/>
                <a:ext cx="3004249" cy="736676"/>
              </a:xfrm>
              <a:prstGeom prst="rect">
                <a:avLst/>
              </a:prstGeom>
              <a:blipFill>
                <a:blip r:embed="rId5"/>
                <a:stretch>
                  <a:fillRect l="-3245" r="-304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1" name="yt_shape_12551"/>
          <p:cNvSpPr txBox="1"/>
          <p:nvPr/>
        </p:nvSpPr>
        <p:spPr>
          <a:xfrm>
            <a:off x="540000" y="900000"/>
            <a:ext cx="9848850" cy="23325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移项要注意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一变符号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二变位置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去括号必须做到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两注意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括号外的乘数是负数时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原括号内各项都要改变符号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乘数与括号内多项式相乘时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乘数应乘括号内每一项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不要漏乘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9" name="yt_shape_12479"/>
          <p:cNvSpPr txBox="1"/>
          <p:nvPr/>
        </p:nvSpPr>
        <p:spPr>
          <a:xfrm>
            <a:off x="540000" y="900000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移项</a:t>
            </a:r>
          </a:p>
        </p:txBody>
      </p:sp>
      <p:sp>
        <p:nvSpPr>
          <p:cNvPr id="12480" name="yt_shape_12480"/>
          <p:cNvSpPr txBox="1"/>
          <p:nvPr/>
        </p:nvSpPr>
        <p:spPr>
          <a:xfrm>
            <a:off x="540000" y="1389434"/>
            <a:ext cx="10288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滁州市沙河镇中学单元卷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1" name="yt_table_124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73941"/>
              </p:ext>
            </p:extLst>
          </p:nvPr>
        </p:nvGraphicFramePr>
        <p:xfrm>
          <a:off x="540056" y="1868737"/>
          <a:ext cx="7542530" cy="950976"/>
        </p:xfrm>
        <a:graphic>
          <a:graphicData uri="http://schemas.openxmlformats.org/drawingml/2006/table">
            <a:tbl>
              <a:tblPr/>
              <a:tblGrid>
                <a:gridCol w="4237355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3305175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sp>
        <p:nvSpPr>
          <p:cNvPr id="12483" name="yt_shape_12483"/>
          <p:cNvSpPr txBox="1"/>
          <p:nvPr/>
        </p:nvSpPr>
        <p:spPr>
          <a:xfrm>
            <a:off x="540119" y="28702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117e,isEnd"/>
              </a:rPr>
              <a:t>这种变形的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556095">
            <a:extLst>
              <a:ext uri="{FF2B5EF4-FFF2-40B4-BE49-F238E27FC236}">
                <a16:creationId xmlns:a16="http://schemas.microsoft.com/office/drawing/2014/main" id="{42894CDB-57D2-267B-9DC6-181EF1EF56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5551C7-9971-7C46-7045-EF236247B7BB}"/>
              </a:ext>
            </a:extLst>
          </p:cNvPr>
          <p:cNvSpPr txBox="1"/>
          <p:nvPr/>
        </p:nvSpPr>
        <p:spPr>
          <a:xfrm>
            <a:off x="98257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451A59-222B-7DF8-D05B-6390E88BF9AC}"/>
              </a:ext>
            </a:extLst>
          </p:cNvPr>
          <p:cNvSpPr txBox="1"/>
          <p:nvPr/>
        </p:nvSpPr>
        <p:spPr>
          <a:xfrm>
            <a:off x="5993658" y="2823485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FDD3AE8-C6AE-A24C-B747-0245ED8E9735}"/>
              </a:ext>
            </a:extLst>
          </p:cNvPr>
          <p:cNvSpPr txBox="1"/>
          <p:nvPr/>
        </p:nvSpPr>
        <p:spPr>
          <a:xfrm>
            <a:off x="8984507" y="282348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59D65C-2E46-8032-6EB7-B232F83CA14D}"/>
              </a:ext>
            </a:extLst>
          </p:cNvPr>
          <p:cNvSpPr txBox="1"/>
          <p:nvPr/>
        </p:nvSpPr>
        <p:spPr>
          <a:xfrm>
            <a:off x="1669308" y="3298973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4" name="yt_shape_12484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用移项解一元一次方程</a:t>
            </a:r>
          </a:p>
        </p:txBody>
      </p:sp>
      <p:sp>
        <p:nvSpPr>
          <p:cNvPr id="12485" name="yt_shape_12485"/>
          <p:cNvSpPr txBox="1"/>
          <p:nvPr/>
        </p:nvSpPr>
        <p:spPr>
          <a:xfrm>
            <a:off x="540000" y="1389434"/>
            <a:ext cx="5927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486" name="yt_shape_12486"/>
          <p:cNvSpPr txBox="1"/>
          <p:nvPr/>
        </p:nvSpPr>
        <p:spPr>
          <a:xfrm>
            <a:off x="540000" y="1868737"/>
            <a:ext cx="55431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487" name="yt_shape_12487"/>
          <p:cNvSpPr txBox="1"/>
          <p:nvPr/>
        </p:nvSpPr>
        <p:spPr>
          <a:xfrm>
            <a:off x="540000" y="2348040"/>
            <a:ext cx="4695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488" name="yt_shape_12488"/>
          <p:cNvSpPr txBox="1"/>
          <p:nvPr/>
        </p:nvSpPr>
        <p:spPr>
          <a:xfrm>
            <a:off x="540000" y="2858516"/>
            <a:ext cx="5974392" cy="6491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方程两边都除以</a:t>
            </a:r>
            <a:r>
              <a:rPr sz="3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3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556166">
            <a:extLst>
              <a:ext uri="{FF2B5EF4-FFF2-40B4-BE49-F238E27FC236}">
                <a16:creationId xmlns:a16="http://schemas.microsoft.com/office/drawing/2014/main" id="{6C50135F-0D30-CD45-AC9D-FD28A3EC10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B315D3-9471-9B4B-7066-5A1AE72164CD}"/>
              </a:ext>
            </a:extLst>
          </p:cNvPr>
          <p:cNvSpPr txBox="1"/>
          <p:nvPr/>
        </p:nvSpPr>
        <p:spPr>
          <a:xfrm>
            <a:off x="2278789" y="1821931"/>
            <a:ext cx="3536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764AE1-3B7C-066C-6F4C-CDA75AC2E678}"/>
              </a:ext>
            </a:extLst>
          </p:cNvPr>
          <p:cNvSpPr txBox="1"/>
          <p:nvPr/>
        </p:nvSpPr>
        <p:spPr>
          <a:xfrm>
            <a:off x="3193189" y="2301234"/>
            <a:ext cx="178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E06BDF-942E-9695-3C69-0D6661658443}"/>
              </a:ext>
            </a:extLst>
          </p:cNvPr>
          <p:cNvSpPr txBox="1"/>
          <p:nvPr/>
        </p:nvSpPr>
        <p:spPr>
          <a:xfrm>
            <a:off x="3193189" y="2780537"/>
            <a:ext cx="789686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3C20D0-59DB-B6D4-3449-6BC0D0FCFA6B}"/>
                  </a:ext>
                </a:extLst>
              </p:cNvPr>
              <p:cNvSpPr txBox="1"/>
              <p:nvPr/>
            </p:nvSpPr>
            <p:spPr>
              <a:xfrm>
                <a:off x="4764814" y="2636912"/>
                <a:ext cx="162947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3C20D0-59DB-B6D4-3449-6BC0D0FCFA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4814" y="2636912"/>
                <a:ext cx="1629473" cy="736486"/>
              </a:xfrm>
              <a:prstGeom prst="rect">
                <a:avLst/>
              </a:prstGeom>
              <a:blipFill>
                <a:blip r:embed="rId3"/>
                <a:stretch>
                  <a:fillRect l="-599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0" name="yt_shape_12490"/>
              <p:cNvSpPr txBox="1"/>
              <p:nvPr/>
            </p:nvSpPr>
            <p:spPr>
              <a:xfrm>
                <a:off x="540000" y="900000"/>
                <a:ext cx="4847481" cy="50851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0" name="yt_shape_12490" descr="{&quot;rangeId&quot;:9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47481" cy="5085175"/>
              </a:xfrm>
              <a:prstGeom prst="rect">
                <a:avLst/>
              </a:prstGeom>
              <a:blipFill>
                <a:blip r:embed="rId2"/>
                <a:stretch>
                  <a:fillRect l="-3899" t="-1079" r="-2767" b="-1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F2E549-C370-561B-311A-527B1330279B}"/>
              </a:ext>
            </a:extLst>
          </p:cNvPr>
          <p:cNvSpPr txBox="1"/>
          <p:nvPr/>
        </p:nvSpPr>
        <p:spPr>
          <a:xfrm>
            <a:off x="449989" y="180417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4C3B86-FCD8-521B-6A51-CCF6E051701A}"/>
              </a:ext>
            </a:extLst>
          </p:cNvPr>
          <p:cNvSpPr txBox="1"/>
          <p:nvPr/>
        </p:nvSpPr>
        <p:spPr>
          <a:xfrm>
            <a:off x="449989" y="2279658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613241-4CCF-4D17-456D-90F2C11DC206}"/>
              </a:ext>
            </a:extLst>
          </p:cNvPr>
          <p:cNvSpPr txBox="1"/>
          <p:nvPr/>
        </p:nvSpPr>
        <p:spPr>
          <a:xfrm>
            <a:off x="449989" y="2755146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2EE8AA-F29A-8658-7D1D-7323B1FCE73E}"/>
                  </a:ext>
                </a:extLst>
              </p:cNvPr>
              <p:cNvSpPr txBox="1"/>
              <p:nvPr/>
            </p:nvSpPr>
            <p:spPr>
              <a:xfrm>
                <a:off x="449989" y="3904496"/>
                <a:ext cx="40885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9, 'hasSerialNum': 1, 'pageBreak': True}">
                <a:extLst>
                  <a:ext uri="{FF2B5EF4-FFF2-40B4-BE49-F238E27FC236}">
                    <a16:creationId xmlns:a16="http://schemas.microsoft.com/office/drawing/2014/main" id="{6B2EE8AA-F29A-8658-7D1D-7323B1FCE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4496"/>
                <a:ext cx="4088511" cy="767474"/>
              </a:xfrm>
              <a:prstGeom prst="rect">
                <a:avLst/>
              </a:prstGeom>
              <a:blipFill>
                <a:blip r:embed="rId3"/>
                <a:stretch>
                  <a:fillRect l="-2385" r="-223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B8DA89E-209A-0B00-2CE8-585DFFE58DC6}"/>
                  </a:ext>
                </a:extLst>
              </p:cNvPr>
              <p:cNvSpPr txBox="1"/>
              <p:nvPr/>
            </p:nvSpPr>
            <p:spPr>
              <a:xfrm>
                <a:off x="449989" y="4578358"/>
                <a:ext cx="3682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hasSerialNum': 1, 'pageBreak': True}">
                <a:extLst>
                  <a:ext uri="{FF2B5EF4-FFF2-40B4-BE49-F238E27FC236}">
                    <a16:creationId xmlns:a16="http://schemas.microsoft.com/office/drawing/2014/main" id="{FB8DA89E-209A-0B00-2CE8-585DFFE58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8358"/>
                <a:ext cx="3682111" cy="768490"/>
              </a:xfrm>
              <a:prstGeom prst="rect">
                <a:avLst/>
              </a:prstGeom>
              <a:blipFill>
                <a:blip r:embed="rId4"/>
                <a:stretch>
                  <a:fillRect l="-2649" r="-24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F7CBCD3-D8C1-AD03-3ECF-9E0B9F014A38}"/>
                  </a:ext>
                </a:extLst>
              </p:cNvPr>
              <p:cNvSpPr txBox="1"/>
              <p:nvPr/>
            </p:nvSpPr>
            <p:spPr>
              <a:xfrm>
                <a:off x="449989" y="5253236"/>
                <a:ext cx="33773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9, 'hasSerialNum': 1, 'pageBreak': True}">
                <a:extLst>
                  <a:ext uri="{FF2B5EF4-FFF2-40B4-BE49-F238E27FC236}">
                    <a16:creationId xmlns:a16="http://schemas.microsoft.com/office/drawing/2014/main" id="{DF7CBCD3-D8C1-AD03-3ECF-9E0B9F014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53236"/>
                <a:ext cx="3377311" cy="729565"/>
              </a:xfrm>
              <a:prstGeom prst="rect">
                <a:avLst/>
              </a:prstGeom>
              <a:blipFill>
                <a:blip r:embed="rId5"/>
                <a:stretch>
                  <a:fillRect l="-2888" r="-28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7" name="yt_shape_12497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去括号解一元一次方程</a:t>
            </a:r>
          </a:p>
        </p:txBody>
      </p:sp>
      <p:sp>
        <p:nvSpPr>
          <p:cNvPr id="12498" name="yt_shape_12498"/>
          <p:cNvSpPr txBox="1"/>
          <p:nvPr/>
        </p:nvSpPr>
        <p:spPr>
          <a:xfrm>
            <a:off x="540000" y="1389434"/>
            <a:ext cx="83051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99" name="yt_table_124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89418"/>
              </p:ext>
            </p:extLst>
          </p:nvPr>
        </p:nvGraphicFramePr>
        <p:xfrm>
          <a:off x="540056" y="1868737"/>
          <a:ext cx="7045643" cy="950976"/>
        </p:xfrm>
        <a:graphic>
          <a:graphicData uri="http://schemas.openxmlformats.org/drawingml/2006/table">
            <a:tbl>
              <a:tblPr/>
              <a:tblGrid>
                <a:gridCol w="399764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</a:tbl>
          </a:graphicData>
        </a:graphic>
      </p:graphicFrame>
      <p:pic>
        <p:nvPicPr>
          <p:cNvPr id="3" name="yt_shape_1723613556237">
            <a:extLst>
              <a:ext uri="{FF2B5EF4-FFF2-40B4-BE49-F238E27FC236}">
                <a16:creationId xmlns:a16="http://schemas.microsoft.com/office/drawing/2014/main" id="{CCD7FCDA-FA64-739A-ABF1-8051BFE22C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874BE8-8A05-C59B-AC04-1AD3FB74257C}"/>
              </a:ext>
            </a:extLst>
          </p:cNvPr>
          <p:cNvSpPr txBox="1"/>
          <p:nvPr/>
        </p:nvSpPr>
        <p:spPr>
          <a:xfrm>
            <a:off x="7844564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01" name="yt_shape_12501"/>
              <p:cNvSpPr txBox="1"/>
              <p:nvPr/>
            </p:nvSpPr>
            <p:spPr>
              <a:xfrm>
                <a:off x="540000" y="900000"/>
                <a:ext cx="5929508" cy="5440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01" name="yt_shape_12501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29508" cy="5440207"/>
              </a:xfrm>
              <a:prstGeom prst="rect">
                <a:avLst/>
              </a:prstGeom>
              <a:blipFill>
                <a:blip r:embed="rId2"/>
                <a:stretch>
                  <a:fillRect l="-3189" t="-1009" r="-2263" b="-1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50D6A2-DC4F-A627-5EB3-D48B4BDD4DEC}"/>
              </a:ext>
            </a:extLst>
          </p:cNvPr>
          <p:cNvSpPr txBox="1"/>
          <p:nvPr/>
        </p:nvSpPr>
        <p:spPr>
          <a:xfrm>
            <a:off x="449989" y="1804170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C8843B-9391-F00F-6D59-23F5722C2139}"/>
              </a:ext>
            </a:extLst>
          </p:cNvPr>
          <p:cNvSpPr txBox="1"/>
          <p:nvPr/>
        </p:nvSpPr>
        <p:spPr>
          <a:xfrm>
            <a:off x="449989" y="227965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F95823-BB5B-05CD-E3BE-15B80FEF4E97}"/>
              </a:ext>
            </a:extLst>
          </p:cNvPr>
          <p:cNvSpPr txBox="1"/>
          <p:nvPr/>
        </p:nvSpPr>
        <p:spPr>
          <a:xfrm>
            <a:off x="449989" y="275514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3ADDE0-B74B-E654-B8F5-8274EB0A4139}"/>
              </a:ext>
            </a:extLst>
          </p:cNvPr>
          <p:cNvSpPr txBox="1"/>
          <p:nvPr/>
        </p:nvSpPr>
        <p:spPr>
          <a:xfrm>
            <a:off x="449989" y="3230634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D3FF04-782B-93AF-2D37-4130CA6AE5AC}"/>
              </a:ext>
            </a:extLst>
          </p:cNvPr>
          <p:cNvSpPr txBox="1"/>
          <p:nvPr/>
        </p:nvSpPr>
        <p:spPr>
          <a:xfrm>
            <a:off x="449989" y="4181610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1AABB6-B547-AC49-DE10-D2CE3B25CC6C}"/>
              </a:ext>
            </a:extLst>
          </p:cNvPr>
          <p:cNvSpPr txBox="1"/>
          <p:nvPr/>
        </p:nvSpPr>
        <p:spPr>
          <a:xfrm>
            <a:off x="449989" y="4657098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BDE13E-0E27-CD4E-1878-4B751388793B}"/>
              </a:ext>
            </a:extLst>
          </p:cNvPr>
          <p:cNvSpPr txBox="1"/>
          <p:nvPr/>
        </p:nvSpPr>
        <p:spPr>
          <a:xfrm>
            <a:off x="449989" y="513258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6230423-3337-2AC7-A624-EC05D5457AA8}"/>
                  </a:ext>
                </a:extLst>
              </p:cNvPr>
              <p:cNvSpPr txBox="1"/>
              <p:nvPr/>
            </p:nvSpPr>
            <p:spPr>
              <a:xfrm>
                <a:off x="449989" y="5608074"/>
                <a:ext cx="38345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2, 'hasSerialNum': 1}">
                <a:extLst>
                  <a:ext uri="{FF2B5EF4-FFF2-40B4-BE49-F238E27FC236}">
                    <a16:creationId xmlns:a16="http://schemas.microsoft.com/office/drawing/2014/main" id="{06230423-3337-2AC7-A624-EC05D5457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8074"/>
                <a:ext cx="3834511" cy="726326"/>
              </a:xfrm>
              <a:prstGeom prst="rect">
                <a:avLst/>
              </a:prstGeom>
              <a:blipFill>
                <a:blip r:embed="rId3"/>
                <a:stretch>
                  <a:fillRect l="-2544" r="-238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7" name="yt_shape_12507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去括号时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漏乘某些项或弄错符号而出错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3E7728-DE73-A74E-89DA-1BC7D2476C94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去括号时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漏乘某些项或弄错符号而出错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08" name="yt_shape_12508"/>
          <p:cNvSpPr txBox="1"/>
          <p:nvPr/>
        </p:nvSpPr>
        <p:spPr>
          <a:xfrm>
            <a:off x="540000" y="1367522"/>
            <a:ext cx="10310515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两边同除以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第四步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以上解方程正确吗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请指出错误的步骤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并给出正确的解答过程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不正确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错在第一步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改正如下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A3CF6F-4D4F-2EC9-BD92-6E4385FC7EDC}"/>
              </a:ext>
            </a:extLst>
          </p:cNvPr>
          <p:cNvSpPr txBox="1"/>
          <p:nvPr/>
        </p:nvSpPr>
        <p:spPr>
          <a:xfrm>
            <a:off x="449989" y="4173644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错在第一步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改正如下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14C980-7AB6-D9B9-0E0F-92E98384F6F0}"/>
              </a:ext>
            </a:extLst>
          </p:cNvPr>
          <p:cNvSpPr txBox="1"/>
          <p:nvPr/>
        </p:nvSpPr>
        <p:spPr>
          <a:xfrm>
            <a:off x="449989" y="4649132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D94775-72EF-788A-8DF9-A661435DD60C}"/>
              </a:ext>
            </a:extLst>
          </p:cNvPr>
          <p:cNvSpPr txBox="1"/>
          <p:nvPr/>
        </p:nvSpPr>
        <p:spPr>
          <a:xfrm>
            <a:off x="449989" y="5124620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AFEFFC-99D2-601E-99AB-5BB5CB034677}"/>
              </a:ext>
            </a:extLst>
          </p:cNvPr>
          <p:cNvSpPr txBox="1"/>
          <p:nvPr/>
        </p:nvSpPr>
        <p:spPr>
          <a:xfrm>
            <a:off x="449989" y="5600108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6B0901-3CC4-6B02-45F4-FA3EB132A637}"/>
              </a:ext>
            </a:extLst>
          </p:cNvPr>
          <p:cNvSpPr txBox="1"/>
          <p:nvPr/>
        </p:nvSpPr>
        <p:spPr>
          <a:xfrm>
            <a:off x="449989" y="6075596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5" name="yt_shape_12515"/>
          <p:cNvSpPr txBox="1"/>
          <p:nvPr/>
        </p:nvSpPr>
        <p:spPr>
          <a:xfrm>
            <a:off x="540000" y="900000"/>
            <a:ext cx="569707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B389C4-949F-B7AD-8306-B17167ED756E}"/>
              </a:ext>
            </a:extLst>
          </p:cNvPr>
          <p:cNvSpPr txBox="1"/>
          <p:nvPr/>
        </p:nvSpPr>
        <p:spPr>
          <a:xfrm>
            <a:off x="449989" y="1328682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161084-85C4-7C15-3463-D499F0F626AC}"/>
              </a:ext>
            </a:extLst>
          </p:cNvPr>
          <p:cNvSpPr txBox="1"/>
          <p:nvPr/>
        </p:nvSpPr>
        <p:spPr>
          <a:xfrm>
            <a:off x="449989" y="180417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094BFC-85D8-CB56-D32C-161BB7FCA179}"/>
              </a:ext>
            </a:extLst>
          </p:cNvPr>
          <p:cNvSpPr txBox="1"/>
          <p:nvPr/>
        </p:nvSpPr>
        <p:spPr>
          <a:xfrm>
            <a:off x="449989" y="2279658"/>
            <a:ext cx="391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89806F-DB03-CE42-B64C-239BC6B0A905}"/>
              </a:ext>
            </a:extLst>
          </p:cNvPr>
          <p:cNvSpPr txBox="1"/>
          <p:nvPr/>
        </p:nvSpPr>
        <p:spPr>
          <a:xfrm>
            <a:off x="449989" y="2755146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8" name="yt_shape_125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17" name="yt_image_1251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0" name="yt_shape_12520"/>
          <p:cNvSpPr txBox="1"/>
          <p:nvPr/>
        </p:nvSpPr>
        <p:spPr>
          <a:xfrm>
            <a:off x="540000" y="1482165"/>
            <a:ext cx="109388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寿春中学单元卷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21" name="yt_table_12521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9137252"/>
                  </p:ext>
                </p:extLst>
              </p:nvPr>
            </p:nvGraphicFramePr>
            <p:xfrm>
              <a:off x="540056" y="1961468"/>
              <a:ext cx="8428991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21" name="yt_table_12521" descr="{&quot;rangeId&quot;:17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9137252"/>
                  </p:ext>
                </p:extLst>
              </p:nvPr>
            </p:nvGraphicFramePr>
            <p:xfrm>
              <a:off x="540056" y="1961468"/>
              <a:ext cx="8428991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9005" r="-1452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3227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522" name="yt_shape_12522"/>
          <p:cNvSpPr txBox="1"/>
          <p:nvPr/>
        </p:nvSpPr>
        <p:spPr>
          <a:xfrm>
            <a:off x="540120" y="26448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小冉的年龄比妈妈小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今年妈妈的年龄正好是小冉的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2c08"/>
              </a:rPr>
              <a:t>小冉今年的年龄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3" name="yt_table_125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141721"/>
              </p:ext>
            </p:extLst>
          </p:nvPr>
        </p:nvGraphicFramePr>
        <p:xfrm>
          <a:off x="540056" y="3604265"/>
          <a:ext cx="8919529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25" name="yt_shape_12525"/>
              <p:cNvSpPr txBox="1"/>
              <p:nvPr/>
            </p:nvSpPr>
            <p:spPr>
              <a:xfrm>
                <a:off x="540119" y="4130436"/>
                <a:ext cx="11492915" cy="20681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某同学解方程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把处数字看错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2e83,isEnd"/>
                  </a:rPr>
                  <a:t>他把处看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成了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某同学在解关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误将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3e2a0,isEnd"/>
                  </a:rPr>
                  <a:t>得到方程的解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525" name="yt_shape_125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30436"/>
                <a:ext cx="11492915" cy="2068195"/>
              </a:xfrm>
              <a:prstGeom prst="rect">
                <a:avLst/>
              </a:prstGeom>
              <a:blipFill>
                <a:blip r:embed="rId4"/>
                <a:stretch>
                  <a:fillRect l="-164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DC85AE-A966-384A-A027-A838EB77A69C}"/>
              </a:ext>
            </a:extLst>
          </p:cNvPr>
          <p:cNvSpPr txBox="1"/>
          <p:nvPr/>
        </p:nvSpPr>
        <p:spPr>
          <a:xfrm>
            <a:off x="104702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62597E-BA74-D154-5D96-184A778939E1}"/>
              </a:ext>
            </a:extLst>
          </p:cNvPr>
          <p:cNvSpPr txBox="1"/>
          <p:nvPr/>
        </p:nvSpPr>
        <p:spPr>
          <a:xfrm>
            <a:off x="1364509" y="30735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84835C-E2B5-345F-A883-6883629DD2A4}"/>
              </a:ext>
            </a:extLst>
          </p:cNvPr>
          <p:cNvSpPr txBox="1"/>
          <p:nvPr/>
        </p:nvSpPr>
        <p:spPr>
          <a:xfrm>
            <a:off x="1364508" y="475647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025FC1-5D02-C550-9AF6-7982F2B9CF16}"/>
              </a:ext>
            </a:extLst>
          </p:cNvPr>
          <p:cNvSpPr txBox="1"/>
          <p:nvPr/>
        </p:nvSpPr>
        <p:spPr>
          <a:xfrm>
            <a:off x="3213946" y="570745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2112</Words>
  <Application>Microsoft Office PowerPoint</Application>
  <PresentationFormat>宽屏</PresentationFormat>
  <Paragraphs>169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