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2" r:id="rId6"/>
    <p:sldId id="318" r:id="rId7"/>
    <p:sldId id="321" r:id="rId8"/>
    <p:sldId id="334" r:id="rId9"/>
    <p:sldId id="325" r:id="rId10"/>
    <p:sldId id="327" r:id="rId11"/>
    <p:sldId id="328" r:id="rId12"/>
    <p:sldId id="332" r:id="rId13"/>
    <p:sldId id="335" r:id="rId14"/>
    <p:sldId id="336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4660"/>
  </p:normalViewPr>
  <p:slideViewPr>
    <p:cSldViewPr showGuides="1">
      <p:cViewPr varScale="1">
        <p:scale>
          <a:sx n="88" d="100"/>
          <a:sy n="88" d="100"/>
        </p:scale>
        <p:origin x="120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2" name="yt_shape_11472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71" name="yt_image_11471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74" name="yt_image_11474" title="H_278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5451" y="1634529"/>
            <a:ext cx="3881097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5" name="yt_shape_1153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34" name="yt_image_1153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37" name="yt_shape_11537"/>
          <p:cNvSpPr txBox="1"/>
          <p:nvPr/>
        </p:nvSpPr>
        <p:spPr>
          <a:xfrm>
            <a:off x="540000" y="1482165"/>
            <a:ext cx="34737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8" name="yt_table_115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413371"/>
              </p:ext>
            </p:extLst>
          </p:nvPr>
        </p:nvGraphicFramePr>
        <p:xfrm>
          <a:off x="540056" y="1961468"/>
          <a:ext cx="69440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以上选项都不正确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sp>
        <p:nvSpPr>
          <p:cNvPr id="11540" name="yt_shape_11540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数轴上表示整数的点称为整点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某数轴的单位长度是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c207"/>
              </a:rPr>
              <a:t>若在这个数轴上随意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盖住的整点的个数是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1" name="yt_table_115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640733"/>
              </p:ext>
            </p:extLst>
          </p:nvPr>
        </p:nvGraphicFramePr>
        <p:xfrm>
          <a:off x="540056" y="3922457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1543" name="yt_shape_11543"/>
          <p:cNvSpPr txBox="1"/>
          <p:nvPr/>
        </p:nvSpPr>
        <p:spPr>
          <a:xfrm>
            <a:off x="540000" y="4924011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数轴上到点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6A19C30-B58E-0DB7-3D02-1659CD61182D}"/>
              </a:ext>
            </a:extLst>
          </p:cNvPr>
          <p:cNvSpPr txBox="1"/>
          <p:nvPr/>
        </p:nvSpPr>
        <p:spPr>
          <a:xfrm>
            <a:off x="305983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7F6BF-7AA7-AAF0-58C5-B0AFFCE303F1}"/>
              </a:ext>
            </a:extLst>
          </p:cNvPr>
          <p:cNvSpPr txBox="1"/>
          <p:nvPr/>
        </p:nvSpPr>
        <p:spPr>
          <a:xfrm>
            <a:off x="9679832" y="3391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08B398-35CB-8F94-86A2-F5DC6E569373}"/>
              </a:ext>
            </a:extLst>
          </p:cNvPr>
          <p:cNvSpPr txBox="1"/>
          <p:nvPr/>
        </p:nvSpPr>
        <p:spPr>
          <a:xfrm>
            <a:off x="6774589" y="48772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5" name="yt_shape_1154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44" name="yt_image_1154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7" name="yt_shape_11547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某公司股票上周五股市收盘价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收市时的价格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63f"/>
              </a:rPr>
              <a:t>为每股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在接下来的一周交易日内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a18ab"/>
              </a:rPr>
              <a:t>老何记下该股票每日收盘价比前一天的涨跌情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记上涨为正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8" name="yt_table_1154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296786"/>
              </p:ext>
            </p:extLst>
          </p:nvPr>
        </p:nvGraphicFramePr>
        <p:xfrm>
          <a:off x="540000" y="305761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204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8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23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0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每股涨跌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550" name="yt_shape_11550"/>
          <p:cNvSpPr txBox="1"/>
          <p:nvPr/>
        </p:nvSpPr>
        <p:spPr>
          <a:xfrm>
            <a:off x="540000" y="4461222"/>
            <a:ext cx="569386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星期二收盘时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该股票每股多少元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B6C645-C48A-678F-FAC4-91089E1E7150}"/>
              </a:ext>
            </a:extLst>
          </p:cNvPr>
          <p:cNvSpPr txBox="1"/>
          <p:nvPr/>
        </p:nvSpPr>
        <p:spPr>
          <a:xfrm>
            <a:off x="449989" y="536539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64FE8C-A225-E363-EB3F-4CDCBF22A0F8}"/>
              </a:ext>
            </a:extLst>
          </p:cNvPr>
          <p:cNvSpPr txBox="1"/>
          <p:nvPr/>
        </p:nvSpPr>
        <p:spPr>
          <a:xfrm>
            <a:off x="449989" y="5840880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3" name="yt_shape_11553"/>
          <p:cNvSpPr txBox="1"/>
          <p:nvPr/>
        </p:nvSpPr>
        <p:spPr>
          <a:xfrm>
            <a:off x="540000" y="900000"/>
            <a:ext cx="8156079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本周内该股票收盘时的最高价和最低价分别是多少元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周五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本周最高价为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9D72B7-3AD7-B099-279E-ADE45C683E7A}"/>
              </a:ext>
            </a:extLst>
          </p:cNvPr>
          <p:cNvSpPr txBox="1"/>
          <p:nvPr/>
        </p:nvSpPr>
        <p:spPr>
          <a:xfrm>
            <a:off x="449989" y="1328682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9E754A-2698-063F-6A23-F44AF6DF3A72}"/>
              </a:ext>
            </a:extLst>
          </p:cNvPr>
          <p:cNvSpPr txBox="1"/>
          <p:nvPr/>
        </p:nvSpPr>
        <p:spPr>
          <a:xfrm>
            <a:off x="449989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AC9746-D154-22B1-A03E-9C0869AF4161}"/>
              </a:ext>
            </a:extLst>
          </p:cNvPr>
          <p:cNvSpPr txBox="1"/>
          <p:nvPr/>
        </p:nvSpPr>
        <p:spPr>
          <a:xfrm>
            <a:off x="449989" y="2279658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DF6D7F-4A5F-69A0-36CA-9D0560F89CE1}"/>
              </a:ext>
            </a:extLst>
          </p:cNvPr>
          <p:cNvSpPr txBox="1"/>
          <p:nvPr/>
        </p:nvSpPr>
        <p:spPr>
          <a:xfrm>
            <a:off x="449989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FFA807-AB12-1CED-4611-814D7EC527F4}"/>
              </a:ext>
            </a:extLst>
          </p:cNvPr>
          <p:cNvSpPr txBox="1"/>
          <p:nvPr/>
        </p:nvSpPr>
        <p:spPr>
          <a:xfrm>
            <a:off x="449989" y="323063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周五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D5B1DE-9755-4B2D-ED79-C7330687B2CC}"/>
              </a:ext>
            </a:extLst>
          </p:cNvPr>
          <p:cNvSpPr txBox="1"/>
          <p:nvPr/>
        </p:nvSpPr>
        <p:spPr>
          <a:xfrm>
            <a:off x="449989" y="3706122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本周最高价为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5" name="yt_shape_11555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已知老何在周一收盘时买进该公司股票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5eee1"/>
                  </a:rPr>
                  <a:t>在周四以收盘价格将全部股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票卖出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已知买入与卖出股票均需支付成交金额的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千分之三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的交易费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b38a"/>
                  </a:rPr>
                  <a:t>问老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何的收益情况如何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老何亏损了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5" name="yt_shape_11555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64E529-B6D2-046F-557C-570D05C03859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069568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2664E529-B6D2-046F-557C-570D05C03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0695687" cy="769062"/>
              </a:xfrm>
              <a:prstGeom prst="rect">
                <a:avLst/>
              </a:prstGeom>
              <a:blipFill>
                <a:blip r:embed="rId3"/>
                <a:stretch>
                  <a:fillRect l="-912" r="-9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5D2DCCE-C216-8A86-E777-8A1490D07C7A}"/>
              </a:ext>
            </a:extLst>
          </p:cNvPr>
          <p:cNvSpPr txBox="1"/>
          <p:nvPr/>
        </p:nvSpPr>
        <p:spPr>
          <a:xfrm>
            <a:off x="450108" y="2955108"/>
            <a:ext cx="3532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老何亏损了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76" name="yt_image_1147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79" name="yt_shape_11479"/>
          <p:cNvSpPr txBox="1"/>
          <p:nvPr/>
        </p:nvSpPr>
        <p:spPr>
          <a:xfrm>
            <a:off x="540000" y="1482165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有理数及其分类</a:t>
            </a:r>
          </a:p>
        </p:txBody>
      </p:sp>
      <p:sp>
        <p:nvSpPr>
          <p:cNvPr id="11480" name="yt_shape_11480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f7f7d"/>
              </a:rPr>
              <a:t>中国是最早使用正负数表示具有相反意义的量的国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若向东走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则向西走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米可记作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1" name="yt_table_114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292724"/>
              </p:ext>
            </p:extLst>
          </p:nvPr>
        </p:nvGraphicFramePr>
        <p:xfrm>
          <a:off x="540056" y="2931034"/>
          <a:ext cx="63188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</a:tbl>
          </a:graphicData>
        </a:graphic>
      </p:graphicFrame>
      <p:sp>
        <p:nvSpPr>
          <p:cNvPr id="11483" name="yt_shape_11483"/>
          <p:cNvSpPr txBox="1"/>
          <p:nvPr/>
        </p:nvSpPr>
        <p:spPr>
          <a:xfrm>
            <a:off x="540000" y="393258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4" name="yt_table_114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627593"/>
              </p:ext>
            </p:extLst>
          </p:nvPr>
        </p:nvGraphicFramePr>
        <p:xfrm>
          <a:off x="540056" y="4411891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pic>
        <p:nvPicPr>
          <p:cNvPr id="3" name="yt_shape_1723613433607">
            <a:extLst>
              <a:ext uri="{FF2B5EF4-FFF2-40B4-BE49-F238E27FC236}">
                <a16:creationId xmlns:a16="http://schemas.microsoft.com/office/drawing/2014/main" id="{6861334B-4E9F-DD55-3093-FCDF6008C9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77F2F5-D6EF-DC47-3781-7B8F23C9CDBE}"/>
              </a:ext>
            </a:extLst>
          </p:cNvPr>
          <p:cNvSpPr txBox="1"/>
          <p:nvPr/>
        </p:nvSpPr>
        <p:spPr>
          <a:xfrm>
            <a:off x="8374907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66E65D-026A-9B6B-EF2A-6989D8D0B55D}"/>
              </a:ext>
            </a:extLst>
          </p:cNvPr>
          <p:cNvSpPr txBox="1"/>
          <p:nvPr/>
        </p:nvSpPr>
        <p:spPr>
          <a:xfrm>
            <a:off x="6622189" y="38857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数轴、相反数、绝对值、倒数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000" y="1389434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年安徽省改编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8" name="yt_table_11488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98322"/>
                  </p:ext>
                </p:extLst>
              </p:nvPr>
            </p:nvGraphicFramePr>
            <p:xfrm>
              <a:off x="540056" y="1868737"/>
              <a:ext cx="8124191" cy="63506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88" name="yt_table_11488" descr="{&quot;rangeId&quot;:6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98322"/>
                  </p:ext>
                </p:extLst>
              </p:nvPr>
            </p:nvGraphicFramePr>
            <p:xfrm>
              <a:off x="540056" y="1868737"/>
              <a:ext cx="8124191" cy="63506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26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582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89" name="yt_shape_11489"/>
              <p:cNvSpPr txBox="1"/>
              <p:nvPr/>
            </p:nvSpPr>
            <p:spPr>
              <a:xfrm>
                <a:off x="540000" y="2554449"/>
                <a:ext cx="575798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烟台市中考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489" name="yt_shape_1148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4449"/>
                <a:ext cx="5757987" cy="642163"/>
              </a:xfrm>
              <a:prstGeom prst="rect">
                <a:avLst/>
              </a:prstGeom>
              <a:blipFill>
                <a:blip r:embed="rId3"/>
                <a:stretch>
                  <a:fillRect l="-3284" r="-222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1" name="yt_table_11491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7150916"/>
                  </p:ext>
                </p:extLst>
              </p:nvPr>
            </p:nvGraphicFramePr>
            <p:xfrm>
              <a:off x="540056" y="3247400"/>
              <a:ext cx="8505191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91" name="yt_table_11491" descr="{&quot;rangeId&quot;:7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87150916"/>
                  </p:ext>
                </p:extLst>
              </p:nvPr>
            </p:nvGraphicFramePr>
            <p:xfrm>
              <a:off x="540056" y="3247400"/>
              <a:ext cx="8505191" cy="63595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075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5698" r="-19011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4577" r="-6268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3968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92" name="yt_shape_11492"/>
          <p:cNvSpPr txBox="1"/>
          <p:nvPr/>
        </p:nvSpPr>
        <p:spPr>
          <a:xfrm>
            <a:off x="540119" y="3934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baf3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4" name="yt_table_114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806351"/>
              </p:ext>
            </p:extLst>
          </p:nvPr>
        </p:nvGraphicFramePr>
        <p:xfrm>
          <a:off x="540056" y="4893435"/>
          <a:ext cx="8462329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pic>
        <p:nvPicPr>
          <p:cNvPr id="11493" name="yt_image_11493_skip" title="H_22.4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2947" y="4893435"/>
            <a:ext cx="2607111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6" name="yt_shape_11496"/>
          <p:cNvSpPr txBox="1"/>
          <p:nvPr/>
        </p:nvSpPr>
        <p:spPr>
          <a:xfrm>
            <a:off x="540000" y="5419606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青海省中考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33680">
            <a:extLst>
              <a:ext uri="{FF2B5EF4-FFF2-40B4-BE49-F238E27FC236}">
                <a16:creationId xmlns:a16="http://schemas.microsoft.com/office/drawing/2014/main" id="{DD57D480-F6A9-2A08-B637-D1BE026F45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891153-8F7D-6316-5265-7521E185CD8B}"/>
              </a:ext>
            </a:extLst>
          </p:cNvPr>
          <p:cNvSpPr txBox="1"/>
          <p:nvPr/>
        </p:nvSpPr>
        <p:spPr>
          <a:xfrm>
            <a:off x="6164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5C47E1-9463-1369-95DD-7F5F5FCA1924}"/>
              </a:ext>
            </a:extLst>
          </p:cNvPr>
          <p:cNvSpPr txBox="1"/>
          <p:nvPr/>
        </p:nvSpPr>
        <p:spPr>
          <a:xfrm>
            <a:off x="5322027" y="2507643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ADED92-5A73-7E32-B7F0-137C5B440E86}"/>
              </a:ext>
            </a:extLst>
          </p:cNvPr>
          <p:cNvSpPr txBox="1"/>
          <p:nvPr/>
        </p:nvSpPr>
        <p:spPr>
          <a:xfrm>
            <a:off x="2278908" y="4362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638B87-5189-413A-42A4-08E80D21BE20}"/>
              </a:ext>
            </a:extLst>
          </p:cNvPr>
          <p:cNvSpPr txBox="1"/>
          <p:nvPr/>
        </p:nvSpPr>
        <p:spPr>
          <a:xfrm>
            <a:off x="5250589" y="53728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7" name="yt_shape_11497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98" name="yt_shape_11498"/>
              <p:cNvSpPr txBox="1"/>
              <p:nvPr/>
            </p:nvSpPr>
            <p:spPr>
              <a:xfrm>
                <a:off x="540000" y="1389434"/>
                <a:ext cx="574035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498" name="yt_shape_11498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740354" cy="641779"/>
              </a:xfrm>
              <a:prstGeom prst="rect">
                <a:avLst/>
              </a:prstGeom>
              <a:blipFill>
                <a:blip r:embed="rId2"/>
                <a:stretch>
                  <a:fillRect l="-3294" r="-223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00" name="yt_table_1150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8456098"/>
                  </p:ext>
                </p:extLst>
              </p:nvPr>
            </p:nvGraphicFramePr>
            <p:xfrm>
              <a:off x="540056" y="2082001"/>
              <a:ext cx="8167054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500" name="yt_table_11500" descr="{&quot;rangeId&quot;:11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8456098"/>
                  </p:ext>
                </p:extLst>
              </p:nvPr>
            </p:nvGraphicFramePr>
            <p:xfrm>
              <a:off x="540056" y="2082001"/>
              <a:ext cx="8167054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86567" r="-1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567" r="-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952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01" name="yt_shape_11501"/>
              <p:cNvSpPr txBox="1"/>
              <p:nvPr/>
            </p:nvSpPr>
            <p:spPr>
              <a:xfrm>
                <a:off x="540000" y="2768220"/>
                <a:ext cx="4198265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501" name="yt_shape_11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8220"/>
                <a:ext cx="4198265" cy="640816"/>
              </a:xfrm>
              <a:prstGeom prst="rect">
                <a:avLst/>
              </a:prstGeom>
              <a:blipFill>
                <a:blip r:embed="rId4"/>
                <a:stretch>
                  <a:fillRect l="-4506" r="-348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03" name="yt_shape_11503"/>
              <p:cNvSpPr txBox="1"/>
              <p:nvPr/>
            </p:nvSpPr>
            <p:spPr>
              <a:xfrm>
                <a:off x="540000" y="3459824"/>
                <a:ext cx="1109598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并将它们用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03" name="yt_shape_11503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9824"/>
                <a:ext cx="11095986" cy="638893"/>
              </a:xfrm>
              <a:prstGeom prst="rect">
                <a:avLst/>
              </a:prstGeom>
              <a:blipFill>
                <a:blip r:embed="rId5"/>
                <a:stretch>
                  <a:fillRect l="-1703" r="-65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05" name="yt_shape_11505"/>
          <p:cNvSpPr txBox="1"/>
          <p:nvPr/>
        </p:nvSpPr>
        <p:spPr>
          <a:xfrm>
            <a:off x="540000" y="4149505"/>
            <a:ext cx="446276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在数轴上表示各数如图所示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507" name="yt_shape_11507"/>
          <p:cNvSpPr txBox="1"/>
          <p:nvPr/>
        </p:nvSpPr>
        <p:spPr>
          <a:xfrm>
            <a:off x="540000" y="4764693"/>
            <a:ext cx="4692503" cy="6753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50" b="0" i="0" u="none" spc="-37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750" b="0" i="0" u="none" spc="35654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1506" name="yt_image_115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85429" y="4745106"/>
            <a:ext cx="4644466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09" name="yt_shape_11509"/>
              <p:cNvSpPr txBox="1"/>
              <p:nvPr/>
            </p:nvSpPr>
            <p:spPr>
              <a:xfrm>
                <a:off x="540000" y="5566266"/>
                <a:ext cx="640239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连接为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509" name="yt_shape_1150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66266"/>
                <a:ext cx="6402394" cy="638893"/>
              </a:xfrm>
              <a:prstGeom prst="rect">
                <a:avLst/>
              </a:prstGeom>
              <a:blipFill>
                <a:blip r:embed="rId7"/>
                <a:stretch>
                  <a:fillRect l="-2952" r="-190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33751">
            <a:extLst>
              <a:ext uri="{FF2B5EF4-FFF2-40B4-BE49-F238E27FC236}">
                <a16:creationId xmlns:a16="http://schemas.microsoft.com/office/drawing/2014/main" id="{47D8A5BE-2850-99C7-B014-EAB392B74D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DE6101-1C14-8E3A-DF51-EB4C234449E0}"/>
              </a:ext>
            </a:extLst>
          </p:cNvPr>
          <p:cNvSpPr txBox="1"/>
          <p:nvPr/>
        </p:nvSpPr>
        <p:spPr>
          <a:xfrm>
            <a:off x="5322027" y="1342628"/>
            <a:ext cx="383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C8B4AC-F19B-17E2-5990-56BED01FA618}"/>
              </a:ext>
            </a:extLst>
          </p:cNvPr>
          <p:cNvSpPr txBox="1"/>
          <p:nvPr/>
        </p:nvSpPr>
        <p:spPr>
          <a:xfrm>
            <a:off x="3188427" y="2721414"/>
            <a:ext cx="7896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53AE00-53B1-ADBA-0244-7A8287C8AEA4}"/>
              </a:ext>
            </a:extLst>
          </p:cNvPr>
          <p:cNvSpPr txBox="1"/>
          <p:nvPr/>
        </p:nvSpPr>
        <p:spPr>
          <a:xfrm>
            <a:off x="449989" y="4102699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在数轴上表示各数如图所示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390DE90-549D-BE9C-5107-1FB600063B4F}"/>
                  </a:ext>
                </a:extLst>
              </p:cNvPr>
              <p:cNvSpPr txBox="1"/>
              <p:nvPr/>
            </p:nvSpPr>
            <p:spPr>
              <a:xfrm>
                <a:off x="449989" y="5519460"/>
                <a:ext cx="65205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连接为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6390DE90-549D-BE9C-5107-1FB600063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9460"/>
                <a:ext cx="6520562" cy="726326"/>
              </a:xfrm>
              <a:prstGeom prst="rect">
                <a:avLst/>
              </a:prstGeom>
              <a:blipFill>
                <a:blip r:embed="rId9"/>
                <a:stretch>
                  <a:fillRect l="-1497" r="-149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1" name="yt_shape_11511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有理数的运算及其应用</a:t>
            </a:r>
          </a:p>
        </p:txBody>
      </p:sp>
      <p:sp>
        <p:nvSpPr>
          <p:cNvPr id="11512" name="yt_shape_11512"/>
          <p:cNvSpPr txBox="1"/>
          <p:nvPr/>
        </p:nvSpPr>
        <p:spPr>
          <a:xfrm>
            <a:off x="540000" y="1389434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13" name="yt_table_1151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804429"/>
                  </p:ext>
                </p:extLst>
              </p:nvPr>
            </p:nvGraphicFramePr>
            <p:xfrm>
              <a:off x="540056" y="1868737"/>
              <a:ext cx="80813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13" name="yt_table_11513" descr="{&quot;rangeId&quot;:14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804429"/>
                  </p:ext>
                </p:extLst>
              </p:nvPr>
            </p:nvGraphicFramePr>
            <p:xfrm>
              <a:off x="540056" y="1868737"/>
              <a:ext cx="80813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01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30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655" r="-18879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514" name="yt_shape_11514"/>
          <p:cNvSpPr txBox="1"/>
          <p:nvPr/>
        </p:nvSpPr>
        <p:spPr>
          <a:xfrm>
            <a:off x="540119" y="255438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小明家的汽车在阳光下曝晒后车内温度达到了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打开车门后经过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2103"/>
              </a:rPr>
              <a:t>降低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到室外同温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再启动空调关车门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若此时汽车内温度每分钟降低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b733"/>
              </a:rPr>
              <a:t>则降到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设定的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共用时间是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15" name="yt_table_115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06809"/>
              </p:ext>
            </p:extLst>
          </p:nvPr>
        </p:nvGraphicFramePr>
        <p:xfrm>
          <a:off x="540056" y="3993951"/>
          <a:ext cx="5996624" cy="950976"/>
        </p:xfrm>
        <a:graphic>
          <a:graphicData uri="http://schemas.openxmlformats.org/drawingml/2006/table">
            <a:tbl>
              <a:tblPr/>
              <a:tblGrid>
                <a:gridCol w="4185286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811338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10min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</a:tbl>
          </a:graphicData>
        </a:graphic>
      </p:graphicFrame>
      <p:pic>
        <p:nvPicPr>
          <p:cNvPr id="3" name="yt_shape_1723613433817">
            <a:extLst>
              <a:ext uri="{FF2B5EF4-FFF2-40B4-BE49-F238E27FC236}">
                <a16:creationId xmlns:a16="http://schemas.microsoft.com/office/drawing/2014/main" id="{D53393F7-453B-F9A3-C9A5-038CE82A8B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6A287A-C2A8-CB66-E26C-79544D5D74B0}"/>
              </a:ext>
            </a:extLst>
          </p:cNvPr>
          <p:cNvSpPr txBox="1"/>
          <p:nvPr/>
        </p:nvSpPr>
        <p:spPr>
          <a:xfrm>
            <a:off x="79937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0826E-75F3-1DCC-D736-3014854BC63A}"/>
              </a:ext>
            </a:extLst>
          </p:cNvPr>
          <p:cNvSpPr txBox="1"/>
          <p:nvPr/>
        </p:nvSpPr>
        <p:spPr>
          <a:xfrm>
            <a:off x="4115646" y="345855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7" name="yt_shape_11517"/>
              <p:cNvSpPr txBox="1"/>
              <p:nvPr/>
            </p:nvSpPr>
            <p:spPr>
              <a:xfrm>
                <a:off x="540000" y="900000"/>
                <a:ext cx="6875280" cy="5145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｜；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7" name="yt_shape_115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75280" cy="5145448"/>
              </a:xfrm>
              <a:prstGeom prst="rect">
                <a:avLst/>
              </a:prstGeom>
              <a:blipFill>
                <a:blip r:embed="rId2"/>
                <a:stretch>
                  <a:fillRect l="-2751" t="-1066" r="-1775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7F260E-26DB-D20E-E7CE-CA6ECCDC47FA}"/>
              </a:ext>
            </a:extLst>
          </p:cNvPr>
          <p:cNvSpPr txBox="1"/>
          <p:nvPr/>
        </p:nvSpPr>
        <p:spPr>
          <a:xfrm>
            <a:off x="6344377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36961F-716B-C8E8-F900-258CD4395394}"/>
              </a:ext>
            </a:extLst>
          </p:cNvPr>
          <p:cNvSpPr txBox="1"/>
          <p:nvPr/>
        </p:nvSpPr>
        <p:spPr>
          <a:xfrm>
            <a:off x="449989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0FC03A-DC69-2A97-3652-41A8B35262AE}"/>
              </a:ext>
            </a:extLst>
          </p:cNvPr>
          <p:cNvSpPr txBox="1"/>
          <p:nvPr/>
        </p:nvSpPr>
        <p:spPr>
          <a:xfrm>
            <a:off x="449989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E323D6-7DA4-6B96-A67D-2C192F25FF2E}"/>
              </a:ext>
            </a:extLst>
          </p:cNvPr>
          <p:cNvSpPr txBox="1"/>
          <p:nvPr/>
        </p:nvSpPr>
        <p:spPr>
          <a:xfrm>
            <a:off x="449989" y="32306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98119F-4318-054B-DAF2-F33B1584BCAD}"/>
                  </a:ext>
                </a:extLst>
              </p:cNvPr>
              <p:cNvSpPr txBox="1"/>
              <p:nvPr/>
            </p:nvSpPr>
            <p:spPr>
              <a:xfrm>
                <a:off x="449989" y="4377571"/>
                <a:ext cx="4213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hasSerialNum': 1, 'pageBreak': True}">
                <a:extLst>
                  <a:ext uri="{FF2B5EF4-FFF2-40B4-BE49-F238E27FC236}">
                    <a16:creationId xmlns:a16="http://schemas.microsoft.com/office/drawing/2014/main" id="{6898119F-4318-054B-DAF2-F33B1584BC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7571"/>
                <a:ext cx="4213923" cy="765061"/>
              </a:xfrm>
              <a:prstGeom prst="rect">
                <a:avLst/>
              </a:prstGeom>
              <a:blipFill>
                <a:blip r:embed="rId3"/>
                <a:stretch>
                  <a:fillRect l="-23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79A4CC2-8CF0-A385-7595-A052BD7CE391}"/>
              </a:ext>
            </a:extLst>
          </p:cNvPr>
          <p:cNvSpPr txBox="1"/>
          <p:nvPr/>
        </p:nvSpPr>
        <p:spPr>
          <a:xfrm>
            <a:off x="449989" y="504902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F4BF73-88C5-4D1A-C39D-1D5F3A073A8F}"/>
              </a:ext>
            </a:extLst>
          </p:cNvPr>
          <p:cNvSpPr txBox="1"/>
          <p:nvPr/>
        </p:nvSpPr>
        <p:spPr>
          <a:xfrm>
            <a:off x="449989" y="55245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25" name="yt_shape_11525"/>
              <p:cNvSpPr txBox="1"/>
              <p:nvPr/>
            </p:nvSpPr>
            <p:spPr>
              <a:xfrm>
                <a:off x="540000" y="900000"/>
                <a:ext cx="8752396" cy="228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5" name="yt_shape_11525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2396" cy="2286332"/>
              </a:xfrm>
              <a:prstGeom prst="rect">
                <a:avLst/>
              </a:prstGeom>
              <a:blipFill>
                <a:blip r:embed="rId2"/>
                <a:stretch>
                  <a:fillRect l="-2160" r="-1185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D5C964-AD5E-9296-89CB-8C1144E7BFAB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884783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}">
                <a:extLst>
                  <a:ext uri="{FF2B5EF4-FFF2-40B4-BE49-F238E27FC236}">
                    <a16:creationId xmlns:a16="http://schemas.microsoft.com/office/drawing/2014/main" id="{40D5C964-AD5E-9296-89CB-8C1144E7B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8847837" cy="775792"/>
              </a:xfrm>
              <a:prstGeom prst="rect">
                <a:avLst/>
              </a:prstGeom>
              <a:blipFill>
                <a:blip r:embed="rId3"/>
                <a:stretch>
                  <a:fillRect l="-1103" r="-110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499F5A1-F07D-ECC3-E880-8CE99EA9699B}"/>
              </a:ext>
            </a:extLst>
          </p:cNvPr>
          <p:cNvSpPr txBox="1"/>
          <p:nvPr/>
        </p:nvSpPr>
        <p:spPr>
          <a:xfrm>
            <a:off x="449989" y="221755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4DC0B9-2851-AEB0-28A7-95A9A8423EBC}"/>
              </a:ext>
            </a:extLst>
          </p:cNvPr>
          <p:cNvSpPr txBox="1"/>
          <p:nvPr/>
        </p:nvSpPr>
        <p:spPr>
          <a:xfrm>
            <a:off x="449989" y="269304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9" name="yt_shape_1152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科学记数法与近似数</a:t>
            </a:r>
          </a:p>
        </p:txBody>
      </p:sp>
      <p:sp>
        <p:nvSpPr>
          <p:cNvPr id="11530" name="yt_shape_11530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年天津市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天津日报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天津市组织开展了第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e68"/>
              </a:rPr>
              <a:t>43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爱鸟周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大型主题宣传活动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今春过境我市候鸟总数已超过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dda3"/>
              </a:rPr>
              <a:t>800000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1" name="yt_table_115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192469"/>
              </p:ext>
            </p:extLst>
          </p:nvPr>
        </p:nvGraphicFramePr>
        <p:xfrm>
          <a:off x="540056" y="2829000"/>
          <a:ext cx="5420043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p:pic>
        <p:nvPicPr>
          <p:cNvPr id="3" name="yt_shape_1723613433892">
            <a:extLst>
              <a:ext uri="{FF2B5EF4-FFF2-40B4-BE49-F238E27FC236}">
                <a16:creationId xmlns:a16="http://schemas.microsoft.com/office/drawing/2014/main" id="{AD8319AA-4ED2-5A96-3C78-31BC59C49A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0C6AC7-5592-A539-8808-FECF3C3505AF}"/>
              </a:ext>
            </a:extLst>
          </p:cNvPr>
          <p:cNvSpPr txBox="1"/>
          <p:nvPr/>
        </p:nvSpPr>
        <p:spPr>
          <a:xfrm>
            <a:off x="6546107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3" name="yt_shape_1153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年武汉市改编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新时代十年来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98cb9,isEnd"/>
              </a:rPr>
              <a:t>我国建成世界上规模最大的社会保障体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其中基本医疗保险的参保人数由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亿增加到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参保率稳定在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5b7,isEnd"/>
              </a:rPr>
              <a:t>将数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备注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da64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1BBD4B-6481-12D4-DC72-37C4002EBD96}"/>
              </a:ext>
            </a:extLst>
          </p:cNvPr>
          <p:cNvSpPr txBox="1"/>
          <p:nvPr/>
        </p:nvSpPr>
        <p:spPr>
          <a:xfrm>
            <a:off x="8803532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1531</Words>
  <Application>Microsoft Office PowerPoint</Application>
  <PresentationFormat>宽屏</PresentationFormat>
  <Paragraphs>155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