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34" r:id="rId5"/>
    <p:sldId id="309" r:id="rId6"/>
    <p:sldId id="311" r:id="rId7"/>
    <p:sldId id="329" r:id="rId8"/>
    <p:sldId id="313" r:id="rId9"/>
    <p:sldId id="314" r:id="rId10"/>
    <p:sldId id="315" r:id="rId11"/>
    <p:sldId id="319" r:id="rId12"/>
    <p:sldId id="330" r:id="rId13"/>
    <p:sldId id="321" r:id="rId14"/>
    <p:sldId id="322" r:id="rId15"/>
    <p:sldId id="332" r:id="rId16"/>
    <p:sldId id="333" r:id="rId17"/>
    <p:sldId id="324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99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8" name="yt_shape_1307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77" name="yt_image_1307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0" name="yt_shape_13080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用加减法解二元一次方程组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81" name="yt_shape_13081"/>
              <p:cNvSpPr txBox="1"/>
              <p:nvPr/>
            </p:nvSpPr>
            <p:spPr>
              <a:xfrm>
                <a:off x="540000" y="1971599"/>
                <a:ext cx="8871083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用加减消元法解方程组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适合的方法是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081" name="yt_shape_13081" descr="{&quot;rangeId&quot;:2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8871083" cy="1247008"/>
              </a:xfrm>
              <a:prstGeom prst="rect">
                <a:avLst/>
              </a:prstGeom>
              <a:blipFill>
                <a:blip r:embed="rId3"/>
                <a:stretch>
                  <a:fillRect l="-2131" r="-1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83" name="yt_table_130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894200"/>
              </p:ext>
            </p:extLst>
          </p:nvPr>
        </p:nvGraphicFramePr>
        <p:xfrm>
          <a:off x="540056" y="3269395"/>
          <a:ext cx="5877243" cy="950976"/>
        </p:xfrm>
        <a:graphic>
          <a:graphicData uri="http://schemas.openxmlformats.org/drawingml/2006/table">
            <a:tbl>
              <a:tblPr/>
              <a:tblGrid>
                <a:gridCol w="3395980">
                  <a:extLst>
                    <a:ext uri="{9D8B030D-6E8A-4147-A177-3AD203B41FA5}">
                      <a16:colId xmlns:a16="http://schemas.microsoft.com/office/drawing/2014/main" val="10633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</a:tbl>
          </a:graphicData>
        </a:graphic>
      </p:graphicFrame>
      <p:pic>
        <p:nvPicPr>
          <p:cNvPr id="3" name="yt_shape_1723613635172">
            <a:extLst>
              <a:ext uri="{FF2B5EF4-FFF2-40B4-BE49-F238E27FC236}">
                <a16:creationId xmlns:a16="http://schemas.microsoft.com/office/drawing/2014/main" id="{ACDA7795-A69E-DB8F-E69C-DFF75B2569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E29B12-57A8-1D28-0312-6299E480F847}"/>
              </a:ext>
            </a:extLst>
          </p:cNvPr>
          <p:cNvSpPr txBox="1"/>
          <p:nvPr/>
        </p:nvSpPr>
        <p:spPr>
          <a:xfrm>
            <a:off x="8422477" y="2028432"/>
            <a:ext cx="383285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44" name="yt_shape_13144"/>
              <p:cNvSpPr txBox="1"/>
              <p:nvPr/>
            </p:nvSpPr>
            <p:spPr>
              <a:xfrm>
                <a:off x="540000" y="900001"/>
                <a:ext cx="5170711" cy="16649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/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解下列方程组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+1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+2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3144" name="yt_shape_131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1"/>
                <a:ext cx="5170711" cy="1664904"/>
              </a:xfrm>
              <a:prstGeom prst="rect">
                <a:avLst/>
              </a:prstGeom>
              <a:blipFill>
                <a:blip r:embed="rId2"/>
                <a:stretch>
                  <a:fillRect l="-3656" t="-6960" b="-3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59A63C-014C-77F5-84E6-551433B4297B}"/>
                  </a:ext>
                </a:extLst>
              </p:cNvPr>
              <p:cNvSpPr txBox="1"/>
              <p:nvPr/>
            </p:nvSpPr>
            <p:spPr>
              <a:xfrm>
                <a:off x="449989" y="2780928"/>
                <a:ext cx="5300789" cy="8105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原方程组可化为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④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59A63C-014C-77F5-84E6-551433B429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0928"/>
                <a:ext cx="5300789" cy="810577"/>
              </a:xfrm>
              <a:prstGeom prst="rect">
                <a:avLst/>
              </a:prstGeom>
              <a:blipFill>
                <a:blip r:embed="rId3"/>
                <a:stretch>
                  <a:fillRect l="-1841" t="-3008" b="-9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22498FF-0B81-83D7-C539-423C38AB09DE}"/>
              </a:ext>
            </a:extLst>
          </p:cNvPr>
          <p:cNvSpPr txBox="1"/>
          <p:nvPr/>
        </p:nvSpPr>
        <p:spPr>
          <a:xfrm>
            <a:off x="449989" y="3713203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FFA58B-B1C1-867E-4E6D-200E0A6846AD}"/>
              </a:ext>
            </a:extLst>
          </p:cNvPr>
          <p:cNvSpPr txBox="1"/>
          <p:nvPr/>
        </p:nvSpPr>
        <p:spPr>
          <a:xfrm>
            <a:off x="449989" y="4130610"/>
            <a:ext cx="4145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89C97AF-EF1A-23DD-47A1-298C1B4CDB87}"/>
              </a:ext>
            </a:extLst>
          </p:cNvPr>
          <p:cNvSpPr txBox="1"/>
          <p:nvPr/>
        </p:nvSpPr>
        <p:spPr>
          <a:xfrm>
            <a:off x="458523" y="4576585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EE6EC6-C24D-9B6D-1C27-26AEED608FAA}"/>
              </a:ext>
            </a:extLst>
          </p:cNvPr>
          <p:cNvSpPr txBox="1"/>
          <p:nvPr/>
        </p:nvSpPr>
        <p:spPr>
          <a:xfrm>
            <a:off x="458523" y="5020613"/>
            <a:ext cx="589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386FBA6-36B2-5946-6B5A-F6A2AD5D26B0}"/>
                  </a:ext>
                </a:extLst>
              </p:cNvPr>
              <p:cNvSpPr txBox="1"/>
              <p:nvPr/>
            </p:nvSpPr>
            <p:spPr>
              <a:xfrm>
                <a:off x="458523" y="5421201"/>
                <a:ext cx="4115626" cy="8612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386FBA6-36B2-5946-6B5A-F6A2AD5D26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523" y="5421201"/>
                <a:ext cx="4115626" cy="861203"/>
              </a:xfrm>
              <a:prstGeom prst="rect">
                <a:avLst/>
              </a:prstGeom>
              <a:blipFill>
                <a:blip r:embed="rId4"/>
                <a:stretch>
                  <a:fillRect l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50" name="yt_shape_13150"/>
              <p:cNvSpPr txBox="1"/>
              <p:nvPr/>
            </p:nvSpPr>
            <p:spPr>
              <a:xfrm>
                <a:off x="540000" y="900001"/>
                <a:ext cx="5775620" cy="8008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原方程组可化为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150" name="yt_shape_131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1"/>
                <a:ext cx="5775620" cy="800808"/>
              </a:xfrm>
              <a:prstGeom prst="rect">
                <a:avLst/>
              </a:prstGeom>
              <a:blipFill>
                <a:blip r:embed="rId2"/>
                <a:stretch>
                  <a:fillRect l="-3273" b="-148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89FB2B5-781B-BF8A-072E-86096F14D6D5}"/>
                  </a:ext>
                </a:extLst>
              </p:cNvPr>
              <p:cNvSpPr txBox="1"/>
              <p:nvPr/>
            </p:nvSpPr>
            <p:spPr>
              <a:xfrm>
                <a:off x="449989" y="1700808"/>
                <a:ext cx="5263578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原方程组可化为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89FB2B5-781B-BF8A-072E-86096F14D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00808"/>
                <a:ext cx="5263578" cy="1328560"/>
              </a:xfrm>
              <a:prstGeom prst="rect">
                <a:avLst/>
              </a:prstGeom>
              <a:blipFill>
                <a:blip r:embed="rId3"/>
                <a:stretch>
                  <a:fillRect l="-18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157" name="yt_shape_13157"/>
              <p:cNvSpPr txBox="1"/>
              <p:nvPr/>
            </p:nvSpPr>
            <p:spPr>
              <a:xfrm>
                <a:off x="540000" y="3170841"/>
                <a:ext cx="4465966" cy="20311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157" name="yt_shape_131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70841"/>
                <a:ext cx="4465966" cy="2031197"/>
              </a:xfrm>
              <a:prstGeom prst="rect">
                <a:avLst/>
              </a:prstGeom>
              <a:blipFill>
                <a:blip r:embed="rId4"/>
                <a:stretch>
                  <a:fillRect l="-4235" t="-2402" r="-3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1319E98-64A7-ADC4-9987-17D4F0250FCF}"/>
              </a:ext>
            </a:extLst>
          </p:cNvPr>
          <p:cNvSpPr txBox="1"/>
          <p:nvPr/>
        </p:nvSpPr>
        <p:spPr>
          <a:xfrm>
            <a:off x="449989" y="3124035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46A02F-32FE-84A5-FE4C-CE57E783153A}"/>
              </a:ext>
            </a:extLst>
          </p:cNvPr>
          <p:cNvSpPr txBox="1"/>
          <p:nvPr/>
        </p:nvSpPr>
        <p:spPr>
          <a:xfrm>
            <a:off x="449989" y="3599523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358AF4B-9257-934D-0A6A-5A9F4414CF28}"/>
                  </a:ext>
                </a:extLst>
              </p:cNvPr>
              <p:cNvSpPr txBox="1"/>
              <p:nvPr/>
            </p:nvSpPr>
            <p:spPr>
              <a:xfrm>
                <a:off x="449989" y="4075011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358AF4B-9257-934D-0A6A-5A9F4414CF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75011"/>
                <a:ext cx="1982026" cy="1154189"/>
              </a:xfrm>
              <a:prstGeom prst="rect">
                <a:avLst/>
              </a:prstGeom>
              <a:blipFill>
                <a:blip r:embed="rId5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60" name="yt_shape_13160"/>
              <p:cNvSpPr txBox="1"/>
              <p:nvPr/>
            </p:nvSpPr>
            <p:spPr>
              <a:xfrm>
                <a:off x="540119" y="900000"/>
                <a:ext cx="11492915" cy="42837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9d21"/>
                  </a:rPr>
                  <a:t>看错而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但是正确的解是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160" name="yt_shape_13160" descr="{&quot;rangeId&quot;:13,&quot;hasSerialNum&quot;:1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283737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F30451B-D0AC-0CBA-5D2C-F1A8AB53A6B9}"/>
                  </a:ext>
                </a:extLst>
              </p:cNvPr>
              <p:cNvSpPr txBox="1"/>
              <p:nvPr/>
            </p:nvSpPr>
            <p:spPr>
              <a:xfrm>
                <a:off x="450108" y="2974348"/>
                <a:ext cx="709695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分别代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, 'IsSplitBraceMath': 1, 'pageBreak': True}">
                <a:extLst>
                  <a:ext uri="{FF2B5EF4-FFF2-40B4-BE49-F238E27FC236}">
                    <a16:creationId xmlns:a16="http://schemas.microsoft.com/office/drawing/2014/main" id="{DF30451B-D0AC-0CBA-5D2C-F1A8AB53A6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74348"/>
                <a:ext cx="7096951" cy="1154189"/>
              </a:xfrm>
              <a:prstGeom prst="rect">
                <a:avLst/>
              </a:prstGeom>
              <a:blipFill>
                <a:blip r:embed="rId3"/>
                <a:stretch>
                  <a:fillRect l="-1375" r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B13351-7765-751C-7B17-4DC2174A16F9}"/>
                  </a:ext>
                </a:extLst>
              </p:cNvPr>
              <p:cNvSpPr txBox="1"/>
              <p:nvPr/>
            </p:nvSpPr>
            <p:spPr>
              <a:xfrm>
                <a:off x="450108" y="4034925"/>
                <a:ext cx="458933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, 'IsSplitBraceMath': 1, 'pageBreak': True}">
                <a:extLst>
                  <a:ext uri="{FF2B5EF4-FFF2-40B4-BE49-F238E27FC236}">
                    <a16:creationId xmlns:a16="http://schemas.microsoft.com/office/drawing/2014/main" id="{01B13351-7765-751C-7B17-4DC2174A1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34925"/>
                <a:ext cx="4589335" cy="1154189"/>
              </a:xfrm>
              <a:prstGeom prst="rect">
                <a:avLst/>
              </a:prstGeom>
              <a:blipFill>
                <a:blip r:embed="rId4"/>
                <a:stretch>
                  <a:fillRect l="-2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5" name="yt_shape_1316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64" name="yt_image_13164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67" name="yt_shape_13167"/>
              <p:cNvSpPr txBox="1"/>
              <p:nvPr/>
            </p:nvSpPr>
            <p:spPr>
              <a:xfrm>
                <a:off x="540000" y="1482165"/>
                <a:ext cx="9578263" cy="46531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阅读以下的内容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已知有理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足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三位同学分别提出了以下三种不同的解题思路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甲同学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先解关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乙同学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将原方程组中的两个方程相加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丙同学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先解方程组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167" name="yt_shape_13167" descr="{&quot;rangeId&quot;:3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578263" cy="4653197"/>
              </a:xfrm>
              <a:prstGeom prst="rect">
                <a:avLst/>
              </a:prstGeom>
              <a:blipFill>
                <a:blip r:embed="rId3"/>
                <a:stretch>
                  <a:fillRect l="-1973" t="-1048" r="-1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76" name="yt_shape_13176"/>
              <p:cNvSpPr txBox="1"/>
              <p:nvPr/>
            </p:nvSpPr>
            <p:spPr>
              <a:xfrm>
                <a:off x="540000" y="900000"/>
                <a:ext cx="6309420" cy="3419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试选择其中一名同学的思路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解答此题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选择乙同学的思路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76" name="yt_shape_13176" descr="{&quot;rangeId&quot;:3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09420" cy="3419975"/>
              </a:xfrm>
              <a:prstGeom prst="rect">
                <a:avLst/>
              </a:prstGeom>
              <a:blipFill>
                <a:blip r:embed="rId2"/>
                <a:stretch>
                  <a:fillRect l="-2995" t="-1604" r="-1932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FF5D829-26E1-56B9-FB41-56321AF222F6}"/>
              </a:ext>
            </a:extLst>
          </p:cNvPr>
          <p:cNvSpPr txBox="1"/>
          <p:nvPr/>
        </p:nvSpPr>
        <p:spPr>
          <a:xfrm>
            <a:off x="449989" y="1328682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选择乙同学的思路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5AE869-61B3-FFD5-9188-1AB9613A3A0D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369036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1}">
                <a:extLst>
                  <a:ext uri="{FF2B5EF4-FFF2-40B4-BE49-F238E27FC236}">
                    <a16:creationId xmlns:a16="http://schemas.microsoft.com/office/drawing/2014/main" id="{CC5AE869-61B3-FFD5-9188-1AB9613A3A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3690366" cy="1154189"/>
              </a:xfrm>
              <a:prstGeom prst="rect">
                <a:avLst/>
              </a:prstGeom>
              <a:blipFill>
                <a:blip r:embed="rId3"/>
                <a:stretch>
                  <a:fillRect l="-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FD10711-68FC-1A3F-B9A6-C2A8CDE16971}"/>
              </a:ext>
            </a:extLst>
          </p:cNvPr>
          <p:cNvSpPr txBox="1"/>
          <p:nvPr/>
        </p:nvSpPr>
        <p:spPr>
          <a:xfrm>
            <a:off x="449989" y="2864747"/>
            <a:ext cx="49249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AFB822-FA64-793F-622A-A061068B6F95}"/>
              </a:ext>
            </a:extLst>
          </p:cNvPr>
          <p:cNvSpPr txBox="1"/>
          <p:nvPr/>
        </p:nvSpPr>
        <p:spPr>
          <a:xfrm>
            <a:off x="449989" y="3340235"/>
            <a:ext cx="53821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B3C891-743E-EB22-4ED0-B499E3F0C7F4}"/>
              </a:ext>
            </a:extLst>
          </p:cNvPr>
          <p:cNvSpPr txBox="1"/>
          <p:nvPr/>
        </p:nvSpPr>
        <p:spPr>
          <a:xfrm>
            <a:off x="449989" y="3815723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79" name="yt_shape_13179"/>
              <p:cNvSpPr txBox="1"/>
              <p:nvPr/>
            </p:nvSpPr>
            <p:spPr>
              <a:xfrm>
                <a:off x="540119" y="900000"/>
                <a:ext cx="11492915" cy="41868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试说明在关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取什么有理数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3179"/>
                  </a:rPr>
                  <a:t>x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的值始终不变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取什么有理数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的值始终不变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79" name="yt_shape_13179" descr="{&quot;rangeId&quot;:32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86852"/>
              </a:xfrm>
              <a:prstGeom prst="rect">
                <a:avLst/>
              </a:prstGeom>
              <a:blipFill>
                <a:blip r:embed="rId2"/>
                <a:stretch>
                  <a:fillRect l="-1645" b="-3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93333F5-F585-7DE2-6B80-4984C3766EC8}"/>
                  </a:ext>
                </a:extLst>
              </p:cNvPr>
              <p:cNvSpPr txBox="1"/>
              <p:nvPr/>
            </p:nvSpPr>
            <p:spPr>
              <a:xfrm>
                <a:off x="450108" y="2389259"/>
                <a:ext cx="4256088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2, 'IsSplitBraceMath': 1}">
                <a:extLst>
                  <a:ext uri="{FF2B5EF4-FFF2-40B4-BE49-F238E27FC236}">
                    <a16:creationId xmlns:a16="http://schemas.microsoft.com/office/drawing/2014/main" id="{E93333F5-F585-7DE2-6B80-4984C3766E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89259"/>
                <a:ext cx="4256088" cy="1328560"/>
              </a:xfrm>
              <a:prstGeom prst="rect">
                <a:avLst/>
              </a:prstGeom>
              <a:blipFill>
                <a:blip r:embed="rId3"/>
                <a:stretch>
                  <a:fillRect l="-2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FAAEB51-5FB9-DA3C-CC1F-DA2186454696}"/>
              </a:ext>
            </a:extLst>
          </p:cNvPr>
          <p:cNvSpPr txBox="1"/>
          <p:nvPr/>
        </p:nvSpPr>
        <p:spPr>
          <a:xfrm>
            <a:off x="450108" y="3624207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FF1667-3560-A7BA-C00C-655CF211DA54}"/>
              </a:ext>
            </a:extLst>
          </p:cNvPr>
          <p:cNvSpPr txBox="1"/>
          <p:nvPr/>
        </p:nvSpPr>
        <p:spPr>
          <a:xfrm>
            <a:off x="450108" y="4099695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C5EA9A-EC99-FB13-1228-88D74077F36A}"/>
              </a:ext>
            </a:extLst>
          </p:cNvPr>
          <p:cNvSpPr txBox="1"/>
          <p:nvPr/>
        </p:nvSpPr>
        <p:spPr>
          <a:xfrm>
            <a:off x="450108" y="4575183"/>
            <a:ext cx="65269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取什么有理数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的值始终不变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3" name="yt_shape_13183"/>
          <p:cNvSpPr txBox="1"/>
          <p:nvPr/>
        </p:nvSpPr>
        <p:spPr>
          <a:xfrm>
            <a:off x="540000" y="900000"/>
            <a:ext cx="1038745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使用加减消元法解二元一次方程组时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作为减数的方程要记得加括号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方程两边同乘一个数时注意常数项也要乘该数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85" name="yt_shape_13085"/>
              <p:cNvSpPr txBox="1"/>
              <p:nvPr/>
            </p:nvSpPr>
            <p:spPr>
              <a:xfrm>
                <a:off x="540119" y="739502"/>
                <a:ext cx="11492915" cy="21556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既可以用</a:t>
                </a:r>
                <a:r>
                  <a:rPr sz="6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消去未知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也可以用</a:t>
                </a:r>
                <a:r>
                  <a:rPr sz="6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97.2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消去未知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用加减法解下列方程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>
          <p:sp>
            <p:nvSpPr>
              <p:cNvPr id="13085" name="yt_shape_130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39502"/>
                <a:ext cx="11492915" cy="2155655"/>
              </a:xfrm>
              <a:prstGeom prst="rect">
                <a:avLst/>
              </a:prstGeom>
              <a:blipFill>
                <a:blip r:embed="rId2"/>
                <a:stretch>
                  <a:fillRect l="-1645" b="-8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2E19C88-ED53-4282-D49D-5A7A8BC0EFBA}"/>
              </a:ext>
            </a:extLst>
          </p:cNvPr>
          <p:cNvSpPr txBox="1"/>
          <p:nvPr/>
        </p:nvSpPr>
        <p:spPr>
          <a:xfrm>
            <a:off x="6180412" y="692696"/>
            <a:ext cx="1399286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14160F-3BF2-F18F-42BC-5F43D0E586B7}"/>
              </a:ext>
            </a:extLst>
          </p:cNvPr>
          <p:cNvSpPr txBox="1"/>
          <p:nvPr/>
        </p:nvSpPr>
        <p:spPr>
          <a:xfrm>
            <a:off x="10982599" y="692696"/>
            <a:ext cx="637286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aad66"/>
              </a:rPr>
              <a:t>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2E3E3B-A164-38D2-4AEC-B40AC765ED10}"/>
              </a:ext>
            </a:extLst>
          </p:cNvPr>
          <p:cNvSpPr txBox="1"/>
          <p:nvPr/>
        </p:nvSpPr>
        <p:spPr>
          <a:xfrm>
            <a:off x="450108" y="192764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088">
                <a:extLst>
                  <a:ext uri="{FF2B5EF4-FFF2-40B4-BE49-F238E27FC236}">
                    <a16:creationId xmlns:a16="http://schemas.microsoft.com/office/drawing/2014/main" id="{C30E3552-66BC-A458-5CD6-2E7440AFB39D}"/>
                  </a:ext>
                </a:extLst>
              </p:cNvPr>
              <p:cNvSpPr txBox="1"/>
              <p:nvPr/>
            </p:nvSpPr>
            <p:spPr>
              <a:xfrm>
                <a:off x="540000" y="2989239"/>
                <a:ext cx="6040436" cy="3663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年广西自治区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3088">
                <a:extLst>
                  <a:ext uri="{FF2B5EF4-FFF2-40B4-BE49-F238E27FC236}">
                    <a16:creationId xmlns:a16="http://schemas.microsoft.com/office/drawing/2014/main" id="{C30E3552-66BC-A458-5CD6-2E7440AFB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9239"/>
                <a:ext cx="6040436" cy="3663639"/>
              </a:xfrm>
              <a:prstGeom prst="rect">
                <a:avLst/>
              </a:prstGeom>
              <a:blipFill>
                <a:blip r:embed="rId3"/>
                <a:stretch>
                  <a:fillRect l="-3131" b="-14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2A4439C-1474-3A56-7F8E-F54C45C8057C}"/>
              </a:ext>
            </a:extLst>
          </p:cNvPr>
          <p:cNvSpPr txBox="1"/>
          <p:nvPr/>
        </p:nvSpPr>
        <p:spPr>
          <a:xfrm>
            <a:off x="449989" y="4177381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5FA65CB-BD48-5F09-1963-971D1A30935D}"/>
                  </a:ext>
                </a:extLst>
              </p:cNvPr>
              <p:cNvSpPr txBox="1"/>
              <p:nvPr/>
            </p:nvSpPr>
            <p:spPr>
              <a:xfrm>
                <a:off x="449989" y="4652869"/>
                <a:ext cx="43694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5FA65CB-BD48-5F09-1963-971D1A3093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52869"/>
                <a:ext cx="4369498" cy="765061"/>
              </a:xfrm>
              <a:prstGeom prst="rect">
                <a:avLst/>
              </a:prstGeom>
              <a:blipFill>
                <a:blip r:embed="rId4"/>
                <a:stretch>
                  <a:fillRect l="-2232" r="-209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72D968-3C59-4C22-EFD9-5C1CC24C8282}"/>
                  </a:ext>
                </a:extLst>
              </p:cNvPr>
              <p:cNvSpPr txBox="1"/>
              <p:nvPr/>
            </p:nvSpPr>
            <p:spPr>
              <a:xfrm>
                <a:off x="449989" y="5324318"/>
                <a:ext cx="1951038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72D968-3C59-4C22-EFD9-5C1CC24C82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24318"/>
                <a:ext cx="1951038" cy="1328560"/>
              </a:xfrm>
              <a:prstGeom prst="rect">
                <a:avLst/>
              </a:prstGeom>
              <a:blipFill>
                <a:blip r:embed="rId5"/>
                <a:stretch>
                  <a:fillRect l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88" name="yt_shape_13088"/>
              <p:cNvSpPr txBox="1"/>
              <p:nvPr/>
            </p:nvSpPr>
            <p:spPr>
              <a:xfrm>
                <a:off x="540000" y="900001"/>
                <a:ext cx="6040436" cy="1232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③.</a:t>
                </a:r>
              </a:p>
            </p:txBody>
          </p:sp>
        </mc:Choice>
        <mc:Fallback>
          <p:sp>
            <p:nvSpPr>
              <p:cNvPr id="13088" name="yt_shape_130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1"/>
                <a:ext cx="6040436" cy="1232855"/>
              </a:xfrm>
              <a:prstGeom prst="rect">
                <a:avLst/>
              </a:prstGeom>
              <a:blipFill>
                <a:blip r:embed="rId2"/>
                <a:stretch>
                  <a:fillRect l="-3131" b="-5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5C269B3-EB3D-F82C-CF7D-8FAE6D70F20C}"/>
              </a:ext>
            </a:extLst>
          </p:cNvPr>
          <p:cNvSpPr txBox="1"/>
          <p:nvPr/>
        </p:nvSpPr>
        <p:spPr>
          <a:xfrm>
            <a:off x="540000" y="2190937"/>
            <a:ext cx="4755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096" name="yt_shape_13096"/>
              <p:cNvSpPr txBox="1"/>
              <p:nvPr/>
            </p:nvSpPr>
            <p:spPr>
              <a:xfrm>
                <a:off x="595899" y="2755726"/>
                <a:ext cx="6698950" cy="20311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096" name="yt_shape_130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899" y="2755726"/>
                <a:ext cx="6698950" cy="2031197"/>
              </a:xfrm>
              <a:prstGeom prst="rect">
                <a:avLst/>
              </a:prstGeom>
              <a:blipFill>
                <a:blip r:embed="rId3"/>
                <a:stretch>
                  <a:fillRect l="-2821" t="-2402" r="-1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FEC0F6F-CF79-8997-F553-3FB211007E12}"/>
              </a:ext>
            </a:extLst>
          </p:cNvPr>
          <p:cNvSpPr txBox="1"/>
          <p:nvPr/>
        </p:nvSpPr>
        <p:spPr>
          <a:xfrm>
            <a:off x="505888" y="2708920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8EFFB6-AC50-8662-D650-DB4D0203AC52}"/>
              </a:ext>
            </a:extLst>
          </p:cNvPr>
          <p:cNvSpPr txBox="1"/>
          <p:nvPr/>
        </p:nvSpPr>
        <p:spPr>
          <a:xfrm>
            <a:off x="505888" y="3184408"/>
            <a:ext cx="681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A38D636-5606-6731-CC64-2C62D8150349}"/>
                  </a:ext>
                </a:extLst>
              </p:cNvPr>
              <p:cNvSpPr txBox="1"/>
              <p:nvPr/>
            </p:nvSpPr>
            <p:spPr>
              <a:xfrm>
                <a:off x="505888" y="3659896"/>
                <a:ext cx="22438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A38D636-5606-6731-CC64-2C62D81503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888" y="3659896"/>
                <a:ext cx="2243836" cy="1154189"/>
              </a:xfrm>
              <a:prstGeom prst="rect">
                <a:avLst/>
              </a:prstGeom>
              <a:blipFill>
                <a:blip r:embed="rId4"/>
                <a:stretch>
                  <a:fillRect l="-4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66305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9" name="yt_shape_13099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选择合适的方法解二元一次方程组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00" name="yt_shape_13100"/>
              <p:cNvSpPr txBox="1"/>
              <p:nvPr/>
            </p:nvSpPr>
            <p:spPr>
              <a:xfrm>
                <a:off x="540000" y="1389434"/>
                <a:ext cx="7088031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寿春中学单元卷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100" name="yt_shape_13100" descr="{&quot;rangeId&quot;:5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088031" cy="1070934"/>
              </a:xfrm>
              <a:prstGeom prst="rect">
                <a:avLst/>
              </a:prstGeom>
              <a:blipFill>
                <a:blip r:embed="rId2"/>
                <a:stretch>
                  <a:fillRect l="-2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02" name="yt_shape_13102"/>
              <p:cNvSpPr txBox="1"/>
              <p:nvPr/>
            </p:nvSpPr>
            <p:spPr>
              <a:xfrm>
                <a:off x="540000" y="2511156"/>
                <a:ext cx="10018320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在下列提供的两题的解法中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较为简便的是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102" name="yt_shape_13102" descr="{&quot;rangeId&quot;:5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1156"/>
                <a:ext cx="10018320" cy="1070934"/>
              </a:xfrm>
              <a:prstGeom prst="rect">
                <a:avLst/>
              </a:prstGeom>
              <a:blipFill>
                <a:blip r:embed="rId3"/>
                <a:stretch>
                  <a:fillRect l="-1887" r="-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04" name="yt_table_1310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416379"/>
              </p:ext>
            </p:extLst>
          </p:nvPr>
        </p:nvGraphicFramePr>
        <p:xfrm>
          <a:off x="540056" y="3632878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均用代入法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均用加减法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用代入法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用加减法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用加减法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用代入法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</a:tbl>
          </a:graphicData>
        </a:graphic>
      </p:graphicFrame>
      <p:pic>
        <p:nvPicPr>
          <p:cNvPr id="3" name="yt_shape_1723613635250">
            <a:extLst>
              <a:ext uri="{FF2B5EF4-FFF2-40B4-BE49-F238E27FC236}">
                <a16:creationId xmlns:a16="http://schemas.microsoft.com/office/drawing/2014/main" id="{D2F0E593-0AB6-A2B4-88B3-F5B46C1A9A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7654AD-9D05-9A7C-0BAF-ADF9AD5B7E54}"/>
              </a:ext>
            </a:extLst>
          </p:cNvPr>
          <p:cNvSpPr txBox="1"/>
          <p:nvPr/>
        </p:nvSpPr>
        <p:spPr>
          <a:xfrm>
            <a:off x="9558620" y="2464350"/>
            <a:ext cx="383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6" name="yt_shape_13106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解较复杂的二元一次方程组</a:t>
            </a:r>
          </a:p>
        </p:txBody>
      </p:sp>
      <p:sp>
        <p:nvSpPr>
          <p:cNvPr id="13107" name="yt_shape_13107"/>
          <p:cNvSpPr txBox="1"/>
          <p:nvPr/>
        </p:nvSpPr>
        <p:spPr>
          <a:xfrm>
            <a:off x="540000" y="1338646"/>
            <a:ext cx="68366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08" name="yt_shape_13108"/>
              <p:cNvSpPr txBox="1"/>
              <p:nvPr/>
            </p:nvSpPr>
            <p:spPr>
              <a:xfrm>
                <a:off x="540000" y="1817949"/>
                <a:ext cx="4082849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108" name="yt_shape_13108" descr="{&quot;rangeId&quot;:18,&quot;color&quot;:&quot;B&quot;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7949"/>
                <a:ext cx="4082849" cy="1532856"/>
              </a:xfrm>
              <a:prstGeom prst="rect">
                <a:avLst/>
              </a:prstGeom>
              <a:blipFill>
                <a:blip r:embed="rId2"/>
                <a:stretch>
                  <a:fillRect l="-4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110" name="yt_shape_13110"/>
              <p:cNvSpPr txBox="1"/>
              <p:nvPr/>
            </p:nvSpPr>
            <p:spPr>
              <a:xfrm>
                <a:off x="540000" y="3401593"/>
                <a:ext cx="5687776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将原方程组化简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④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110" name="yt_shape_13110" descr="{&quot;rangeId&quot;:18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1593"/>
                <a:ext cx="5687776" cy="1247008"/>
              </a:xfrm>
              <a:prstGeom prst="rect">
                <a:avLst/>
              </a:prstGeom>
              <a:blipFill>
                <a:blip r:embed="rId3"/>
                <a:stretch>
                  <a:fillRect l="-3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12" name="yt_shape_13112"/>
          <p:cNvSpPr txBox="1"/>
          <p:nvPr/>
        </p:nvSpPr>
        <p:spPr>
          <a:xfrm>
            <a:off x="540000" y="4699389"/>
            <a:ext cx="41581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113" name="yt_shape_13113"/>
          <p:cNvSpPr txBox="1"/>
          <p:nvPr/>
        </p:nvSpPr>
        <p:spPr>
          <a:xfrm>
            <a:off x="540000" y="5178692"/>
            <a:ext cx="41581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14" name="yt_shape_13114"/>
              <p:cNvSpPr txBox="1"/>
              <p:nvPr/>
            </p:nvSpPr>
            <p:spPr>
              <a:xfrm>
                <a:off x="540000" y="5657995"/>
                <a:ext cx="3436967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114" name="yt_shape_13114" descr="{&quot;rangeId&quot;:20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57995"/>
                <a:ext cx="3436967" cy="1070934"/>
              </a:xfrm>
              <a:prstGeom prst="rect">
                <a:avLst/>
              </a:prstGeom>
              <a:blipFill>
                <a:blip r:embed="rId4"/>
                <a:stretch>
                  <a:fillRect l="-5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35319">
            <a:extLst>
              <a:ext uri="{FF2B5EF4-FFF2-40B4-BE49-F238E27FC236}">
                <a16:creationId xmlns:a16="http://schemas.microsoft.com/office/drawing/2014/main" id="{47BD5E72-C901-8D6B-C238-55954511DF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9AA2225-C9A0-607A-4F8E-D98FD9A883F4}"/>
                  </a:ext>
                </a:extLst>
              </p:cNvPr>
              <p:cNvSpPr txBox="1"/>
              <p:nvPr/>
            </p:nvSpPr>
            <p:spPr>
              <a:xfrm>
                <a:off x="449989" y="3354787"/>
                <a:ext cx="5812853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将原方程组化简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④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mathAnswerShape': 1, 'IsSplitBraceMath': 1}">
                <a:extLst>
                  <a:ext uri="{FF2B5EF4-FFF2-40B4-BE49-F238E27FC236}">
                    <a16:creationId xmlns:a16="http://schemas.microsoft.com/office/drawing/2014/main" id="{19AA2225-C9A0-607A-4F8E-D98FD9A883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4787"/>
                <a:ext cx="5812853" cy="1328560"/>
              </a:xfrm>
              <a:prstGeom prst="rect">
                <a:avLst/>
              </a:prstGeom>
              <a:blipFill>
                <a:blip r:embed="rId6"/>
                <a:stretch>
                  <a:fillRect l="-1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BF9208A-3352-5922-D18D-04ABB5B03470}"/>
              </a:ext>
            </a:extLst>
          </p:cNvPr>
          <p:cNvSpPr txBox="1"/>
          <p:nvPr/>
        </p:nvSpPr>
        <p:spPr>
          <a:xfrm>
            <a:off x="449989" y="4652583"/>
            <a:ext cx="4298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4DD709-46DD-6F12-DFFC-0A874444D0BB}"/>
              </a:ext>
            </a:extLst>
          </p:cNvPr>
          <p:cNvSpPr txBox="1"/>
          <p:nvPr/>
        </p:nvSpPr>
        <p:spPr>
          <a:xfrm>
            <a:off x="449989" y="5131886"/>
            <a:ext cx="4298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D7DD95A-8F0D-4BFE-42D1-1EC9BA2879CA}"/>
                  </a:ext>
                </a:extLst>
              </p:cNvPr>
              <p:cNvSpPr txBox="1"/>
              <p:nvPr/>
            </p:nvSpPr>
            <p:spPr>
              <a:xfrm>
                <a:off x="449989" y="5611189"/>
                <a:ext cx="358381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, 'mathAnswerShape': 1, 'IsSplitBraceMath': 1}">
                <a:extLst>
                  <a:ext uri="{FF2B5EF4-FFF2-40B4-BE49-F238E27FC236}">
                    <a16:creationId xmlns:a16="http://schemas.microsoft.com/office/drawing/2014/main" id="{5D7DD95A-8F0D-4BFE-42D1-1EC9BA2879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11189"/>
                <a:ext cx="3583813" cy="1154189"/>
              </a:xfrm>
              <a:prstGeom prst="rect">
                <a:avLst/>
              </a:prstGeom>
              <a:blipFill>
                <a:blip r:embed="rId7"/>
                <a:stretch>
                  <a:fillRect l="-2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16" name="yt_shape_13116"/>
              <p:cNvSpPr txBox="1"/>
              <p:nvPr/>
            </p:nvSpPr>
            <p:spPr>
              <a:xfrm>
                <a:off x="540000" y="900000"/>
                <a:ext cx="6258445" cy="5291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150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+50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％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  <m:r>
                                  <m:rPr>
                                    <m:nor/>
                                  </m:rP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.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100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把原方程组化简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=550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=680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810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680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116" name="yt_shape_13116" descr="{&quot;rangeId&quot;:2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58445" cy="5291192"/>
              </a:xfrm>
              <a:prstGeom prst="rect">
                <a:avLst/>
              </a:prstGeom>
              <a:blipFill>
                <a:blip r:embed="rId2"/>
                <a:stretch>
                  <a:fillRect l="-3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C7B0F1E-C890-547F-40F9-371CB9F4F797}"/>
                  </a:ext>
                </a:extLst>
              </p:cNvPr>
              <p:cNvSpPr txBox="1"/>
              <p:nvPr/>
            </p:nvSpPr>
            <p:spPr>
              <a:xfrm>
                <a:off x="449989" y="2371225"/>
                <a:ext cx="6378003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把原方程组化简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=550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=680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IsSplitBraceMath': 1}">
                <a:extLst>
                  <a:ext uri="{FF2B5EF4-FFF2-40B4-BE49-F238E27FC236}">
                    <a16:creationId xmlns:a16="http://schemas.microsoft.com/office/drawing/2014/main" id="{1C7B0F1E-C890-547F-40F9-371CB9F4F7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71225"/>
                <a:ext cx="6378003" cy="1328560"/>
              </a:xfrm>
              <a:prstGeom prst="rect">
                <a:avLst/>
              </a:prstGeom>
              <a:blipFill>
                <a:blip r:embed="rId3"/>
                <a:stretch>
                  <a:fillRect l="-1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CAEF106-6017-0729-7D53-AADEFE815061}"/>
              </a:ext>
            </a:extLst>
          </p:cNvPr>
          <p:cNvSpPr txBox="1"/>
          <p:nvPr/>
        </p:nvSpPr>
        <p:spPr>
          <a:xfrm>
            <a:off x="449989" y="3606173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DDE082-D9DA-8A5F-51DE-2765FBA0CA55}"/>
              </a:ext>
            </a:extLst>
          </p:cNvPr>
          <p:cNvSpPr txBox="1"/>
          <p:nvPr/>
        </p:nvSpPr>
        <p:spPr>
          <a:xfrm>
            <a:off x="449989" y="4081661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781361-1D57-90DD-DC84-91E886DB8DD1}"/>
              </a:ext>
            </a:extLst>
          </p:cNvPr>
          <p:cNvSpPr txBox="1"/>
          <p:nvPr/>
        </p:nvSpPr>
        <p:spPr>
          <a:xfrm>
            <a:off x="449989" y="4557149"/>
            <a:ext cx="605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680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6C60C5A-1544-6E1E-C147-C8C67118559C}"/>
                  </a:ext>
                </a:extLst>
              </p:cNvPr>
              <p:cNvSpPr txBox="1"/>
              <p:nvPr/>
            </p:nvSpPr>
            <p:spPr>
              <a:xfrm>
                <a:off x="449989" y="5032637"/>
                <a:ext cx="231857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, 'IsSplitBraceMath': 1}">
                <a:extLst>
                  <a:ext uri="{FF2B5EF4-FFF2-40B4-BE49-F238E27FC236}">
                    <a16:creationId xmlns:a16="http://schemas.microsoft.com/office/drawing/2014/main" id="{A6C60C5A-1544-6E1E-C147-C8C6711855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32637"/>
                <a:ext cx="2318576" cy="1154189"/>
              </a:xfrm>
              <a:prstGeom prst="rect">
                <a:avLst/>
              </a:prstGeom>
              <a:blipFill>
                <a:blip r:embed="rId4"/>
                <a:stretch>
                  <a:fillRect l="-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4" name="yt_shape_13124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两方程加减时淆加减号、正负号而出错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F5D365-9A0B-4563-3FD5-04B3B087BEC4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两方程加减时淆加减号、正负号而出错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125">
                <a:extLst>
                  <a:ext uri="{FF2B5EF4-FFF2-40B4-BE49-F238E27FC236}">
                    <a16:creationId xmlns:a16="http://schemas.microsoft.com/office/drawing/2014/main" id="{F77F5FBA-A631-C1B0-CE40-C377767B0121}"/>
                  </a:ext>
                </a:extLst>
              </p:cNvPr>
              <p:cNvSpPr txBox="1"/>
              <p:nvPr/>
            </p:nvSpPr>
            <p:spPr>
              <a:xfrm>
                <a:off x="540000" y="1459582"/>
                <a:ext cx="8901732" cy="11541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3" name="yt_shape_13125">
                <a:extLst>
                  <a:ext uri="{FF2B5EF4-FFF2-40B4-BE49-F238E27FC236}">
                    <a16:creationId xmlns:a16="http://schemas.microsoft.com/office/drawing/2014/main" id="{F77F5FBA-A631-C1B0-CE40-C377767B01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9582"/>
                <a:ext cx="8901732" cy="1154189"/>
              </a:xfrm>
              <a:prstGeom prst="rect">
                <a:avLst/>
              </a:prstGeom>
              <a:blipFill>
                <a:blip r:embed="rId2"/>
                <a:stretch>
                  <a:fillRect l="-2123" r="-1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74DC449-6155-D47A-D053-74884F9E7C8E}"/>
              </a:ext>
            </a:extLst>
          </p:cNvPr>
          <p:cNvSpPr txBox="1"/>
          <p:nvPr/>
        </p:nvSpPr>
        <p:spPr>
          <a:xfrm>
            <a:off x="8351231" y="1412776"/>
            <a:ext cx="9420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25" name="yt_shape_13125"/>
              <p:cNvSpPr txBox="1"/>
              <p:nvPr/>
            </p:nvSpPr>
            <p:spPr>
              <a:xfrm>
                <a:off x="540000" y="900000"/>
                <a:ext cx="8901732" cy="45452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③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④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,isEnd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,isEnd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,isEnd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,isEnd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  <a:sym typeface=",isEnd"/>
                </a:endParaRPr>
              </a:p>
            </p:txBody>
          </p:sp>
        </mc:Choice>
        <mc:Fallback>
          <p:sp>
            <p:nvSpPr>
              <p:cNvPr id="13125" name="yt_shape_13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01732" cy="4545224"/>
              </a:xfrm>
              <a:prstGeom prst="rect">
                <a:avLst/>
              </a:prstGeom>
              <a:blipFill>
                <a:blip r:embed="rId2"/>
                <a:stretch>
                  <a:fillRect l="-21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2DB2FDC-D7C2-781B-4CB9-0DE962381273}"/>
              </a:ext>
            </a:extLst>
          </p:cNvPr>
          <p:cNvSpPr txBox="1"/>
          <p:nvPr/>
        </p:nvSpPr>
        <p:spPr>
          <a:xfrm>
            <a:off x="449989" y="2204864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10D722-4E88-D87D-B469-F1D9866E89EB}"/>
              </a:ext>
            </a:extLst>
          </p:cNvPr>
          <p:cNvSpPr txBox="1"/>
          <p:nvPr/>
        </p:nvSpPr>
        <p:spPr>
          <a:xfrm>
            <a:off x="449989" y="2680352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E5C228-F502-8A88-4BEA-0778F5DF9DFD}"/>
              </a:ext>
            </a:extLst>
          </p:cNvPr>
          <p:cNvSpPr txBox="1"/>
          <p:nvPr/>
        </p:nvSpPr>
        <p:spPr>
          <a:xfrm>
            <a:off x="449989" y="3155840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2D47F3-7FDF-5651-B17F-CF05D68CBFA3}"/>
              </a:ext>
            </a:extLst>
          </p:cNvPr>
          <p:cNvSpPr txBox="1"/>
          <p:nvPr/>
        </p:nvSpPr>
        <p:spPr>
          <a:xfrm>
            <a:off x="449989" y="3631328"/>
            <a:ext cx="681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3EB315B-FC39-B3E8-EFBE-F27E8F3055A2}"/>
                  </a:ext>
                </a:extLst>
              </p:cNvPr>
              <p:cNvSpPr txBox="1"/>
              <p:nvPr/>
            </p:nvSpPr>
            <p:spPr>
              <a:xfrm>
                <a:off x="449989" y="4106816"/>
                <a:ext cx="202317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3EB315B-FC39-B3E8-EFBE-F27E8F3055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6816"/>
                <a:ext cx="2023174" cy="1154189"/>
              </a:xfrm>
              <a:prstGeom prst="rect">
                <a:avLst/>
              </a:prstGeom>
              <a:blipFill>
                <a:blip r:embed="rId3"/>
                <a:stretch>
                  <a:fillRect l="-4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5" name="yt_shape_1313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34" name="yt_image_13134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37" name="yt_shape_13137"/>
              <p:cNvSpPr txBox="1"/>
              <p:nvPr/>
            </p:nvSpPr>
            <p:spPr>
              <a:xfrm>
                <a:off x="540000" y="1482165"/>
                <a:ext cx="984391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足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137" name="yt_shape_13137" descr="{&quot;rangeId&quot;:11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843913" cy="1070934"/>
              </a:xfrm>
              <a:prstGeom prst="rect">
                <a:avLst/>
              </a:prstGeom>
              <a:blipFill>
                <a:blip r:embed="rId3"/>
                <a:stretch>
                  <a:fillRect l="-1921" r="-9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39" name="yt_table_131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504366"/>
              </p:ext>
            </p:extLst>
          </p:nvPr>
        </p:nvGraphicFramePr>
        <p:xfrm>
          <a:off x="540056" y="2603887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"/>
                  </a:ext>
                </a:extLst>
              </a:tr>
            </a:tbl>
          </a:graphicData>
        </a:graphic>
      </p:graphicFrame>
      <p:sp>
        <p:nvSpPr>
          <p:cNvPr id="13141" name="yt_shape_13141"/>
          <p:cNvSpPr txBox="1"/>
          <p:nvPr/>
        </p:nvSpPr>
        <p:spPr>
          <a:xfrm>
            <a:off x="540119" y="3130058"/>
            <a:ext cx="11492915" cy="11748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阜阳市十八中单元卷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d6d0,isEnd"/>
              </a:rPr>
              <a:t>则</a:t>
            </a:r>
            <a:b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9FBEA5-30A1-F22E-8A16-096C5FC120A5}"/>
              </a:ext>
            </a:extLst>
          </p:cNvPr>
          <p:cNvSpPr txBox="1"/>
          <p:nvPr/>
        </p:nvSpPr>
        <p:spPr>
          <a:xfrm>
            <a:off x="9385899" y="1435359"/>
            <a:ext cx="383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2CC91C-6A73-FBE2-4C64-BEC21D03873F}"/>
                  </a:ext>
                </a:extLst>
              </p:cNvPr>
              <p:cNvSpPr txBox="1"/>
              <p:nvPr/>
            </p:nvSpPr>
            <p:spPr>
              <a:xfrm>
                <a:off x="1824883" y="3356992"/>
                <a:ext cx="7896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82CC91C-6A73-FBE2-4C64-BEC21D0387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4883" y="3356992"/>
                <a:ext cx="789686" cy="7690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1632</Words>
  <Application>Microsoft Office PowerPoint</Application>
  <PresentationFormat>宽屏</PresentationFormat>
  <Paragraphs>142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2024-08-15T06:37:56Z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