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9" r:id="rId5"/>
    <p:sldId id="330" r:id="rId6"/>
    <p:sldId id="311" r:id="rId7"/>
    <p:sldId id="316" r:id="rId8"/>
    <p:sldId id="318" r:id="rId9"/>
    <p:sldId id="319" r:id="rId10"/>
    <p:sldId id="322" r:id="rId11"/>
    <p:sldId id="331" r:id="rId12"/>
    <p:sldId id="323" r:id="rId13"/>
    <p:sldId id="332" r:id="rId14"/>
    <p:sldId id="324" r:id="rId15"/>
    <p:sldId id="333" r:id="rId16"/>
    <p:sldId id="32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4" name="yt_shape_1077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73" name="yt_image_1077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6" name="yt_shape_10776"/>
          <p:cNvSpPr txBox="1"/>
          <p:nvPr/>
        </p:nvSpPr>
        <p:spPr>
          <a:xfrm>
            <a:off x="540000" y="14821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有理数加减混合算式的读法与写法</a:t>
            </a:r>
          </a:p>
        </p:txBody>
      </p:sp>
      <p:sp>
        <p:nvSpPr>
          <p:cNvPr id="10777" name="yt_shape_10777"/>
          <p:cNvSpPr txBox="1"/>
          <p:nvPr/>
        </p:nvSpPr>
        <p:spPr>
          <a:xfrm>
            <a:off x="540000" y="1971599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的读法正确的是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8" name="yt_table_1077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41055"/>
              </p:ext>
            </p:extLst>
          </p:nvPr>
        </p:nvGraphicFramePr>
        <p:xfrm>
          <a:off x="540056" y="2450902"/>
          <a:ext cx="4064000" cy="1901952"/>
        </p:xfrm>
        <a:graphic>
          <a:graphicData uri="http://schemas.openxmlformats.org/drawingml/2006/table">
            <a:tbl>
              <a:tblPr/>
              <a:tblGrid>
                <a:gridCol w="406400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sp>
        <p:nvSpPr>
          <p:cNvPr id="10780" name="yt_shape_10780"/>
          <p:cNvSpPr txBox="1"/>
          <p:nvPr/>
        </p:nvSpPr>
        <p:spPr>
          <a:xfrm>
            <a:off x="540119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写成省略加号的和的形式是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351120">
            <a:extLst>
              <a:ext uri="{FF2B5EF4-FFF2-40B4-BE49-F238E27FC236}">
                <a16:creationId xmlns:a16="http://schemas.microsoft.com/office/drawing/2014/main" id="{2FEF8C12-7986-3376-6521-CCDE94BEFF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D79EB4-314A-7A8C-503D-051E6DFCB970}"/>
              </a:ext>
            </a:extLst>
          </p:cNvPr>
          <p:cNvSpPr txBox="1"/>
          <p:nvPr/>
        </p:nvSpPr>
        <p:spPr>
          <a:xfrm>
            <a:off x="6926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5E338-5FE2-63E5-A968-D975A8484034}"/>
              </a:ext>
            </a:extLst>
          </p:cNvPr>
          <p:cNvSpPr txBox="1"/>
          <p:nvPr/>
        </p:nvSpPr>
        <p:spPr>
          <a:xfrm>
            <a:off x="9441707" y="435641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dae93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AE15AD-813D-8E15-8DC6-A39ADE56F966}"/>
              </a:ext>
            </a:extLst>
          </p:cNvPr>
          <p:cNvSpPr txBox="1"/>
          <p:nvPr/>
        </p:nvSpPr>
        <p:spPr>
          <a:xfrm>
            <a:off x="450108" y="48319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000" y="900000"/>
                <a:ext cx="8218597" cy="2271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5" name="yt_shape_10825" descr="{&quot;rangeId&quot;:3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18597" cy="2271584"/>
              </a:xfrm>
              <a:prstGeom prst="rect">
                <a:avLst/>
              </a:prstGeom>
              <a:blipFill>
                <a:blip r:embed="rId2"/>
                <a:stretch>
                  <a:fillRect l="-2300" r="-1261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0FE2DF-FE63-ACE8-282D-0235A6191AA4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83191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4}">
                <a:extLst>
                  <a:ext uri="{FF2B5EF4-FFF2-40B4-BE49-F238E27FC236}">
                    <a16:creationId xmlns:a16="http://schemas.microsoft.com/office/drawing/2014/main" id="{730FE2DF-FE63-ACE8-282D-0235A6191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8319198" cy="768490"/>
              </a:xfrm>
              <a:prstGeom prst="rect">
                <a:avLst/>
              </a:prstGeom>
              <a:blipFill>
                <a:blip r:embed="rId3"/>
                <a:stretch>
                  <a:fillRect l="-1172" r="-109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EFD9800-49B0-0E74-0285-923C69AD1D92}"/>
              </a:ext>
            </a:extLst>
          </p:cNvPr>
          <p:cNvSpPr txBox="1"/>
          <p:nvPr/>
        </p:nvSpPr>
        <p:spPr>
          <a:xfrm>
            <a:off x="449989" y="220295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519F34-45D2-8C46-B436-0797F13E0B47}"/>
              </a:ext>
            </a:extLst>
          </p:cNvPr>
          <p:cNvSpPr txBox="1"/>
          <p:nvPr/>
        </p:nvSpPr>
        <p:spPr>
          <a:xfrm>
            <a:off x="449989" y="26784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9" name="yt_shape_10829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合肥市三十中学单元卷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某摩托车厂本周计划每日生产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辆摩托车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264f"/>
              </a:rPr>
              <a:t>由于工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人实行轮休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每日上班人数不一定相等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实际每日生产量与计划量相比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7494"/>
              </a:rPr>
              <a:t>情况如下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超过计划量的车辆数为正数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不足计划量的车辆数为负数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830" name="yt_table_10830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084179"/>
              </p:ext>
            </p:extLst>
          </p:nvPr>
        </p:nvGraphicFramePr>
        <p:xfrm>
          <a:off x="540000" y="2475451"/>
          <a:ext cx="11111996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43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3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37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31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3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31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31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489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时间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星期七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与计划量相差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的车辆数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32" name="yt_shape_10832"/>
          <p:cNvSpPr txBox="1"/>
          <p:nvPr/>
        </p:nvSpPr>
        <p:spPr>
          <a:xfrm>
            <a:off x="540000" y="4354440"/>
            <a:ext cx="477053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本周三生产了多少辆摩托车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故本周三生产了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297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辆摩托车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A688DF-A95E-B415-9E3C-2AF3BFDBF207}"/>
              </a:ext>
            </a:extLst>
          </p:cNvPr>
          <p:cNvSpPr txBox="1"/>
          <p:nvPr/>
        </p:nvSpPr>
        <p:spPr>
          <a:xfrm>
            <a:off x="449989" y="478312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3BC46F-F2BE-E2BC-E382-9F0906D4B73E}"/>
              </a:ext>
            </a:extLst>
          </p:cNvPr>
          <p:cNvSpPr txBox="1"/>
          <p:nvPr/>
        </p:nvSpPr>
        <p:spPr>
          <a:xfrm>
            <a:off x="449989" y="5258610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故本周三生产了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辆摩托车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000" y="900000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本周总生产量与总计划量相比是增加了还是减少了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故本周总生产量与总计划量相比是减少了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产量最多的一天比产量最少的一天多生产了多少辆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故产量最多的一天比产量最少的一天多生产了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0B0F47-1B77-93D3-0D1B-021EB09764DF}"/>
              </a:ext>
            </a:extLst>
          </p:cNvPr>
          <p:cNvSpPr txBox="1"/>
          <p:nvPr/>
        </p:nvSpPr>
        <p:spPr>
          <a:xfrm>
            <a:off x="449989" y="1328682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B1EE8D-E05E-900E-2C3F-B8F2148BCFC1}"/>
              </a:ext>
            </a:extLst>
          </p:cNvPr>
          <p:cNvSpPr txBox="1"/>
          <p:nvPr/>
        </p:nvSpPr>
        <p:spPr>
          <a:xfrm>
            <a:off x="449989" y="1804170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故本周总生产量与总计划量相比是减少了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4DC7B4-5AC4-AF25-1894-74AD4FF411C1}"/>
              </a:ext>
            </a:extLst>
          </p:cNvPr>
          <p:cNvSpPr txBox="1"/>
          <p:nvPr/>
        </p:nvSpPr>
        <p:spPr>
          <a:xfrm>
            <a:off x="449989" y="275514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894688-D6C8-57C8-A132-346A0EBAF048}"/>
              </a:ext>
            </a:extLst>
          </p:cNvPr>
          <p:cNvSpPr txBox="1"/>
          <p:nvPr/>
        </p:nvSpPr>
        <p:spPr>
          <a:xfrm>
            <a:off x="449989" y="323063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故产量最多的一天比产量最少的一天多生产了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9" name="yt_shape_1083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38" name="yt_image_1083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1" name="yt_shape_10841"/>
          <p:cNvSpPr txBox="1"/>
          <p:nvPr/>
        </p:nvSpPr>
        <p:spPr>
          <a:xfrm>
            <a:off x="540000" y="1431377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42" name="yt_shape_10842"/>
              <p:cNvSpPr txBox="1"/>
              <p:nvPr/>
            </p:nvSpPr>
            <p:spPr>
              <a:xfrm>
                <a:off x="540000" y="1910680"/>
                <a:ext cx="8291867" cy="404732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对于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可以按如下方法计算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）＋［（－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＋［（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42" name="yt_shape_108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10680"/>
                <a:ext cx="8291867" cy="4047320"/>
              </a:xfrm>
              <a:prstGeom prst="rect">
                <a:avLst/>
              </a:prstGeom>
              <a:blipFill>
                <a:blip r:embed="rId3"/>
                <a:stretch>
                  <a:fillRect l="-1322" t="-751" r="-294" b="-165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44" name="yt_shape_10844"/>
              <p:cNvSpPr txBox="1"/>
              <p:nvPr/>
            </p:nvSpPr>
            <p:spPr>
              <a:xfrm>
                <a:off x="540119" y="900000"/>
                <a:ext cx="11492915" cy="53022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这种方法叫拆项法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仿照上面的方法计算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）］＋［（－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81416"/>
                  </a:rPr>
                  <a:t>）＋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4050]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44" name="yt_shape_1084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02285"/>
              </a:xfrm>
              <a:prstGeom prst="rect">
                <a:avLst/>
              </a:prstGeom>
              <a:blipFill>
                <a:blip r:embed="rId2"/>
                <a:stretch>
                  <a:fillRect l="-1645" t="-1036" b="-2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CA2605-EAFC-26CC-028C-720363D3429C}"/>
                  </a:ext>
                </a:extLst>
              </p:cNvPr>
              <p:cNvSpPr txBox="1"/>
              <p:nvPr/>
            </p:nvSpPr>
            <p:spPr>
              <a:xfrm>
                <a:off x="450108" y="2486351"/>
                <a:ext cx="11295697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＝［（－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）］＋［（－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2_81416"/>
                  </a:rPr>
                  <a:t>）＋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0CA2605-EAFC-26CC-028C-720363D34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86351"/>
                <a:ext cx="11295697" cy="775792"/>
              </a:xfrm>
              <a:prstGeom prst="rect">
                <a:avLst/>
              </a:prstGeom>
              <a:blipFill>
                <a:blip r:embed="rId3"/>
                <a:stretch>
                  <a:fillRect l="-8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269061C-FB90-431E-81A1-BF329B3B6656}"/>
                  </a:ext>
                </a:extLst>
              </p:cNvPr>
              <p:cNvSpPr txBox="1"/>
              <p:nvPr/>
            </p:nvSpPr>
            <p:spPr>
              <a:xfrm>
                <a:off x="450108" y="3168531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C269061C-FB90-431E-81A1-BF329B3B6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68531"/>
                <a:ext cx="2537524" cy="765061"/>
              </a:xfrm>
              <a:prstGeom prst="rect">
                <a:avLst/>
              </a:prstGeom>
              <a:blipFill>
                <a:blip r:embed="rId4"/>
                <a:stretch>
                  <a:fillRect l="-3846" r="-38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2B11D07-B5A7-AF0D-3D8E-57225A24EE57}"/>
              </a:ext>
            </a:extLst>
          </p:cNvPr>
          <p:cNvSpPr txBox="1"/>
          <p:nvPr/>
        </p:nvSpPr>
        <p:spPr>
          <a:xfrm>
            <a:off x="450108" y="3951488"/>
            <a:ext cx="663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4050]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1A1EF9-3F37-4A82-F671-4FA14FE1B59F}"/>
                  </a:ext>
                </a:extLst>
              </p:cNvPr>
              <p:cNvSpPr txBox="1"/>
              <p:nvPr/>
            </p:nvSpPr>
            <p:spPr>
              <a:xfrm>
                <a:off x="450108" y="4426976"/>
                <a:ext cx="481399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A1A1EF9-3F37-4A82-F671-4FA14FE1B5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26976"/>
                <a:ext cx="4813998" cy="775793"/>
              </a:xfrm>
              <a:prstGeom prst="rect">
                <a:avLst/>
              </a:prstGeom>
              <a:blipFill>
                <a:blip r:embed="rId5"/>
                <a:stretch>
                  <a:fillRect l="-2025" r="-189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E188D8-9FA8-E473-D8F3-8F1675E4A9C7}"/>
                  </a:ext>
                </a:extLst>
              </p:cNvPr>
              <p:cNvSpPr txBox="1"/>
              <p:nvPr/>
            </p:nvSpPr>
            <p:spPr>
              <a:xfrm>
                <a:off x="450108" y="5109157"/>
                <a:ext cx="55759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6E188D8-9FA8-E473-D8F3-8F1675E4A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09157"/>
                <a:ext cx="5575998" cy="775792"/>
              </a:xfrm>
              <a:prstGeom prst="rect">
                <a:avLst/>
              </a:prstGeom>
              <a:blipFill>
                <a:blip r:embed="rId6"/>
                <a:stretch>
                  <a:fillRect l="-1749" r="-163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24C3183-A358-6C3A-E5D8-C6B3AAA8A20D}"/>
              </a:ext>
            </a:extLst>
          </p:cNvPr>
          <p:cNvSpPr txBox="1"/>
          <p:nvPr/>
        </p:nvSpPr>
        <p:spPr>
          <a:xfrm>
            <a:off x="450108" y="579133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0" name="yt_shape_10850"/>
          <p:cNvSpPr txBox="1"/>
          <p:nvPr/>
        </p:nvSpPr>
        <p:spPr>
          <a:xfrm>
            <a:off x="540000" y="900000"/>
            <a:ext cx="492442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有理数的加减混合运算的步骤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将减法转化为加法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进行有理数的加法运算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有理数加减混合运算</a:t>
            </a:r>
          </a:p>
        </p:txBody>
      </p:sp>
      <p:sp>
        <p:nvSpPr>
          <p:cNvPr id="10782" name="yt_shape_10782"/>
          <p:cNvSpPr txBox="1"/>
          <p:nvPr/>
        </p:nvSpPr>
        <p:spPr>
          <a:xfrm>
            <a:off x="540000" y="1389434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年广东省改编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83" name="yt_table_107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312400"/>
              </p:ext>
            </p:extLst>
          </p:nvPr>
        </p:nvGraphicFramePr>
        <p:xfrm>
          <a:off x="540056" y="1868737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85" name="yt_shape_10785"/>
              <p:cNvSpPr txBox="1"/>
              <p:nvPr/>
            </p:nvSpPr>
            <p:spPr>
              <a:xfrm>
                <a:off x="540000" y="2394908"/>
                <a:ext cx="9291005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785" name="yt_shape_1078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908"/>
                <a:ext cx="9291005" cy="639855"/>
              </a:xfrm>
              <a:prstGeom prst="rect">
                <a:avLst/>
              </a:prstGeom>
              <a:blipFill>
                <a:blip r:embed="rId2"/>
                <a:stretch>
                  <a:fillRect l="-2034" r="-9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3613351186">
            <a:extLst>
              <a:ext uri="{FF2B5EF4-FFF2-40B4-BE49-F238E27FC236}">
                <a16:creationId xmlns:a16="http://schemas.microsoft.com/office/drawing/2014/main" id="{11AB58AD-EF75-395F-DBFB-6107D11512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AE4393-3541-5EB7-E640-4F0C2F8C1D55}"/>
              </a:ext>
            </a:extLst>
          </p:cNvPr>
          <p:cNvSpPr txBox="1"/>
          <p:nvPr/>
        </p:nvSpPr>
        <p:spPr>
          <a:xfrm>
            <a:off x="9517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C69BEA-DEAA-82B6-AA83-EAFBE65FBD4F}"/>
                  </a:ext>
                </a:extLst>
              </p:cNvPr>
              <p:cNvSpPr txBox="1"/>
              <p:nvPr/>
            </p:nvSpPr>
            <p:spPr>
              <a:xfrm>
                <a:off x="8512901" y="2348102"/>
                <a:ext cx="11659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5FC69BEA-DEAA-82B6-AA83-EAFBE65FBD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12901" y="2348102"/>
                <a:ext cx="1165924" cy="727279"/>
              </a:xfrm>
              <a:prstGeom prst="rect">
                <a:avLst/>
              </a:prstGeom>
              <a:blipFill>
                <a:blip r:embed="rId4"/>
                <a:stretch>
                  <a:fillRect l="-78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88EBBD3D-6491-6CB6-5160-5A2A511ACAC5}"/>
              </a:ext>
            </a:extLst>
          </p:cNvPr>
          <p:cNvCxnSpPr/>
          <p:nvPr/>
        </p:nvCxnSpPr>
        <p:spPr>
          <a:xfrm>
            <a:off x="8298113" y="3047625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1458175"/>
            <a:ext cx="6771084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47F898-328B-61A6-02B3-3EE459FBF484}"/>
              </a:ext>
            </a:extLst>
          </p:cNvPr>
          <p:cNvSpPr txBox="1"/>
          <p:nvPr/>
        </p:nvSpPr>
        <p:spPr>
          <a:xfrm>
            <a:off x="449989" y="188685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04B883-CE77-5B7B-5D7A-8697681588DC}"/>
              </a:ext>
            </a:extLst>
          </p:cNvPr>
          <p:cNvSpPr txBox="1"/>
          <p:nvPr/>
        </p:nvSpPr>
        <p:spPr>
          <a:xfrm>
            <a:off x="449989" y="2362345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9A1696-5BD4-9E0C-F8C2-88E7D58A053B}"/>
              </a:ext>
            </a:extLst>
          </p:cNvPr>
          <p:cNvSpPr txBox="1"/>
          <p:nvPr/>
        </p:nvSpPr>
        <p:spPr>
          <a:xfrm>
            <a:off x="449989" y="28378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580538-6FD3-A2F0-B8DA-80808D135722}"/>
              </a:ext>
            </a:extLst>
          </p:cNvPr>
          <p:cNvSpPr txBox="1"/>
          <p:nvPr/>
        </p:nvSpPr>
        <p:spPr>
          <a:xfrm>
            <a:off x="449989" y="331332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900B95-C5B5-8AAB-BADD-C749D13C991B}"/>
              </a:ext>
            </a:extLst>
          </p:cNvPr>
          <p:cNvSpPr txBox="1"/>
          <p:nvPr/>
        </p:nvSpPr>
        <p:spPr>
          <a:xfrm>
            <a:off x="449989" y="4264297"/>
            <a:ext cx="5807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176B523-0382-7A5B-0D19-A104F9A72041}"/>
              </a:ext>
            </a:extLst>
          </p:cNvPr>
          <p:cNvSpPr txBox="1"/>
          <p:nvPr/>
        </p:nvSpPr>
        <p:spPr>
          <a:xfrm>
            <a:off x="449989" y="473978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E8A737-350C-805A-792F-2C1846158452}"/>
              </a:ext>
            </a:extLst>
          </p:cNvPr>
          <p:cNvSpPr txBox="1"/>
          <p:nvPr/>
        </p:nvSpPr>
        <p:spPr>
          <a:xfrm>
            <a:off x="449989" y="521527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87" name="yt_shape_10787"/>
          <p:cNvSpPr txBox="1"/>
          <p:nvPr/>
        </p:nvSpPr>
        <p:spPr>
          <a:xfrm>
            <a:off x="540000" y="982687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2" name="yt_shape_10792"/>
              <p:cNvSpPr txBox="1"/>
              <p:nvPr/>
            </p:nvSpPr>
            <p:spPr>
              <a:xfrm>
                <a:off x="540000" y="900000"/>
                <a:ext cx="4905189" cy="2953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92" name="yt_shape_10792" descr="{&quot;rangeId&quot;:3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05189" cy="2953053"/>
              </a:xfrm>
              <a:prstGeom prst="rect">
                <a:avLst/>
              </a:prstGeom>
              <a:blipFill>
                <a:blip r:embed="rId2"/>
                <a:stretch>
                  <a:fillRect l="-3856" r="-2736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2BE2C88-8204-2B3E-63F1-C286C6014196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38186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2}">
                <a:extLst>
                  <a:ext uri="{FF2B5EF4-FFF2-40B4-BE49-F238E27FC236}">
                    <a16:creationId xmlns:a16="http://schemas.microsoft.com/office/drawing/2014/main" id="{62BE2C88-8204-2B3E-63F1-C286C6014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3818636" cy="768490"/>
              </a:xfrm>
              <a:prstGeom prst="rect">
                <a:avLst/>
              </a:prstGeom>
              <a:blipFill>
                <a:blip r:embed="rId3"/>
                <a:stretch>
                  <a:fillRect l="-25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CB3626-0504-9872-5C99-1609A742BE05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38186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2}">
                <a:extLst>
                  <a:ext uri="{FF2B5EF4-FFF2-40B4-BE49-F238E27FC236}">
                    <a16:creationId xmlns:a16="http://schemas.microsoft.com/office/drawing/2014/main" id="{A1CB3626-0504-9872-5C99-1609A742BE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3818636" cy="768490"/>
              </a:xfrm>
              <a:prstGeom prst="rect">
                <a:avLst/>
              </a:prstGeom>
              <a:blipFill>
                <a:blip r:embed="rId4"/>
                <a:stretch>
                  <a:fillRect l="-2556" r="-23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9B0BA6-A7CF-6669-E961-F42B1913D2D7}"/>
              </a:ext>
            </a:extLst>
          </p:cNvPr>
          <p:cNvSpPr txBox="1"/>
          <p:nvPr/>
        </p:nvSpPr>
        <p:spPr>
          <a:xfrm>
            <a:off x="449989" y="28778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7BBE57-6AEF-BC9E-1AD1-C8E38826A20F}"/>
              </a:ext>
            </a:extLst>
          </p:cNvPr>
          <p:cNvSpPr txBox="1"/>
          <p:nvPr/>
        </p:nvSpPr>
        <p:spPr>
          <a:xfrm>
            <a:off x="449989" y="33533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6" name="yt_shape_10796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有理数加、减法的实际应用</a:t>
            </a:r>
          </a:p>
        </p:txBody>
      </p:sp>
      <p:sp>
        <p:nvSpPr>
          <p:cNvPr id="10797" name="yt_shape_10797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大渡口中学单元卷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一天早晨的气温为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中午上升了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734b"/>
              </a:rPr>
              <a:t>到半夜下降了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则半夜的气温是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98" name="yt_table_107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931154"/>
              </p:ext>
            </p:extLst>
          </p:nvPr>
        </p:nvGraphicFramePr>
        <p:xfrm>
          <a:off x="540056" y="2348869"/>
          <a:ext cx="4988243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sp>
        <p:nvSpPr>
          <p:cNvPr id="10800" name="yt_shape_10800"/>
          <p:cNvSpPr txBox="1"/>
          <p:nvPr/>
        </p:nvSpPr>
        <p:spPr>
          <a:xfrm>
            <a:off x="540119" y="33504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某储蓄所办理了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笔业务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ade7"/>
              </a:rPr>
              <a:t>150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则现在该储蓄所增加存款为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01" name="yt_table_108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395028"/>
              </p:ext>
            </p:extLst>
          </p:nvPr>
        </p:nvGraphicFramePr>
        <p:xfrm>
          <a:off x="540056" y="4309858"/>
          <a:ext cx="48279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pic>
        <p:nvPicPr>
          <p:cNvPr id="3" name="yt_shape_1723613351261">
            <a:extLst>
              <a:ext uri="{FF2B5EF4-FFF2-40B4-BE49-F238E27FC236}">
                <a16:creationId xmlns:a16="http://schemas.microsoft.com/office/drawing/2014/main" id="{E3C718F9-113A-C34D-CA71-CB1A5A741C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9A8099-CFA3-BDD4-F43D-5B29B70216D1}"/>
              </a:ext>
            </a:extLst>
          </p:cNvPr>
          <p:cNvSpPr txBox="1"/>
          <p:nvPr/>
        </p:nvSpPr>
        <p:spPr>
          <a:xfrm>
            <a:off x="39632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9CCB51-E8A1-B317-6859-86BC7825F4EA}"/>
              </a:ext>
            </a:extLst>
          </p:cNvPr>
          <p:cNvSpPr txBox="1"/>
          <p:nvPr/>
        </p:nvSpPr>
        <p:spPr>
          <a:xfrm>
            <a:off x="10203707" y="3779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03" name="yt_shape_10803"/>
          <p:cNvSpPr txBox="1"/>
          <p:nvPr/>
        </p:nvSpPr>
        <p:spPr>
          <a:xfrm>
            <a:off x="540000" y="5301208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用计算器进行有理数的混合运算</a:t>
            </a:r>
          </a:p>
        </p:txBody>
      </p:sp>
      <p:sp>
        <p:nvSpPr>
          <p:cNvPr id="10804" name="yt_shape_10804"/>
          <p:cNvSpPr txBox="1"/>
          <p:nvPr/>
        </p:nvSpPr>
        <p:spPr>
          <a:xfrm>
            <a:off x="540000" y="5790642"/>
            <a:ext cx="10079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正确的按键顺序是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5" name="yt_shape_1723613351323">
            <a:extLst>
              <a:ext uri="{FF2B5EF4-FFF2-40B4-BE49-F238E27FC236}">
                <a16:creationId xmlns:a16="http://schemas.microsoft.com/office/drawing/2014/main" id="{43983FC8-14B4-5AF4-C9C7-388122F817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351661"/>
            <a:ext cx="1186052" cy="3334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8A45BD0-553A-45DE-B706-922D47F28443}"/>
              </a:ext>
            </a:extLst>
          </p:cNvPr>
          <p:cNvSpPr txBox="1"/>
          <p:nvPr/>
        </p:nvSpPr>
        <p:spPr>
          <a:xfrm>
            <a:off x="7536589" y="573332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8DD27D-BBED-914D-3AEA-6A5A78430B86}"/>
              </a:ext>
            </a:extLst>
          </p:cNvPr>
          <p:cNvSpPr/>
          <p:nvPr/>
        </p:nvSpPr>
        <p:spPr>
          <a:xfrm>
            <a:off x="7680176" y="5859142"/>
            <a:ext cx="792088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17834D4-5188-A0A6-0EAA-7AE083A3A4DB}"/>
              </a:ext>
            </a:extLst>
          </p:cNvPr>
          <p:cNvSpPr/>
          <p:nvPr/>
        </p:nvSpPr>
        <p:spPr>
          <a:xfrm>
            <a:off x="8544272" y="5857613"/>
            <a:ext cx="144016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CF83690-9CCA-669C-CE81-9DBFD75038CE}"/>
              </a:ext>
            </a:extLst>
          </p:cNvPr>
          <p:cNvSpPr/>
          <p:nvPr/>
        </p:nvSpPr>
        <p:spPr>
          <a:xfrm>
            <a:off x="8704163" y="5857237"/>
            <a:ext cx="144016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B141EE-D1C9-47C3-EA15-AE0C286375A8}"/>
              </a:ext>
            </a:extLst>
          </p:cNvPr>
          <p:cNvSpPr/>
          <p:nvPr/>
        </p:nvSpPr>
        <p:spPr>
          <a:xfrm>
            <a:off x="8870404" y="5856569"/>
            <a:ext cx="249932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02F1945-5CAA-3536-6148-9575D841DB9C}"/>
              </a:ext>
            </a:extLst>
          </p:cNvPr>
          <p:cNvSpPr/>
          <p:nvPr/>
        </p:nvSpPr>
        <p:spPr>
          <a:xfrm>
            <a:off x="9158436" y="5856569"/>
            <a:ext cx="144016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852BF21-4DD2-A9A1-18EF-AE4A308ED753}"/>
              </a:ext>
            </a:extLst>
          </p:cNvPr>
          <p:cNvSpPr/>
          <p:nvPr/>
        </p:nvSpPr>
        <p:spPr>
          <a:xfrm>
            <a:off x="9328402" y="5857041"/>
            <a:ext cx="249931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F9BEED4-32F9-81E1-ACBD-EE8BEB4BB33F}"/>
              </a:ext>
            </a:extLst>
          </p:cNvPr>
          <p:cNvSpPr/>
          <p:nvPr/>
        </p:nvSpPr>
        <p:spPr>
          <a:xfrm>
            <a:off x="9608397" y="5856569"/>
            <a:ext cx="144016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70B838-6283-2C22-7545-122420988E6A}"/>
              </a:ext>
            </a:extLst>
          </p:cNvPr>
          <p:cNvSpPr/>
          <p:nvPr/>
        </p:nvSpPr>
        <p:spPr>
          <a:xfrm>
            <a:off x="9783854" y="5856569"/>
            <a:ext cx="274504" cy="2880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5" name="yt_shape_10805"/>
          <p:cNvSpPr txBox="1"/>
          <p:nvPr/>
        </p:nvSpPr>
        <p:spPr>
          <a:xfrm>
            <a:off x="540000" y="900000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进行有理数的加减混合运算时符号出错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1F8EB6-E509-2255-51D2-19221E890589}"/>
              </a:ext>
            </a:extLst>
          </p:cNvPr>
          <p:cNvSpPr txBox="1"/>
          <p:nvPr/>
        </p:nvSpPr>
        <p:spPr>
          <a:xfrm>
            <a:off x="449989" y="853194"/>
            <a:ext cx="7495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进行有理数的加减混合运算时符号出错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1415911"/>
            <a:ext cx="730969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51F3D0-1C45-018C-F0A4-839E7024754C}"/>
              </a:ext>
            </a:extLst>
          </p:cNvPr>
          <p:cNvSpPr txBox="1"/>
          <p:nvPr/>
        </p:nvSpPr>
        <p:spPr>
          <a:xfrm>
            <a:off x="449989" y="184459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C083A6-DA15-5059-0F6C-B5EA5264649F}"/>
              </a:ext>
            </a:extLst>
          </p:cNvPr>
          <p:cNvSpPr txBox="1"/>
          <p:nvPr/>
        </p:nvSpPr>
        <p:spPr>
          <a:xfrm>
            <a:off x="449989" y="232008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B7FA5B-DC33-2655-2734-3111F30D412F}"/>
              </a:ext>
            </a:extLst>
          </p:cNvPr>
          <p:cNvSpPr txBox="1"/>
          <p:nvPr/>
        </p:nvSpPr>
        <p:spPr>
          <a:xfrm>
            <a:off x="449989" y="279556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FC4926-47AE-6BAD-FA0A-BFA880B93373}"/>
              </a:ext>
            </a:extLst>
          </p:cNvPr>
          <p:cNvSpPr txBox="1"/>
          <p:nvPr/>
        </p:nvSpPr>
        <p:spPr>
          <a:xfrm>
            <a:off x="449989" y="327105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8" name="yt_shape_10808"/>
              <p:cNvSpPr txBox="1"/>
              <p:nvPr/>
            </p:nvSpPr>
            <p:spPr>
              <a:xfrm>
                <a:off x="540000" y="900000"/>
                <a:ext cx="5448607" cy="33657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08" name="yt_shape_10808" descr="{&quot;rangeId&quot;:13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48607" cy="3365730"/>
              </a:xfrm>
              <a:prstGeom prst="rect">
                <a:avLst/>
              </a:prstGeom>
              <a:blipFill>
                <a:blip r:embed="rId2"/>
                <a:stretch>
                  <a:fillRect l="-3471" r="-2464" b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EE8D9E-FAE6-38F0-DB43-C9FA0C9B10C6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32899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pageBreak': True, 'mathAnswerShape': 1}">
                <a:extLst>
                  <a:ext uri="{FF2B5EF4-FFF2-40B4-BE49-F238E27FC236}">
                    <a16:creationId xmlns:a16="http://schemas.microsoft.com/office/drawing/2014/main" id="{93EE8D9E-FAE6-38F0-DB43-C9FA0C9B10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3289998" cy="768045"/>
              </a:xfrm>
              <a:prstGeom prst="rect">
                <a:avLst/>
              </a:prstGeom>
              <a:blipFill>
                <a:blip r:embed="rId3"/>
                <a:stretch>
                  <a:fillRect l="-296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0D0580-819A-8041-B6CB-52352D5ADC44}"/>
                  </a:ext>
                </a:extLst>
              </p:cNvPr>
              <p:cNvSpPr txBox="1"/>
              <p:nvPr/>
            </p:nvSpPr>
            <p:spPr>
              <a:xfrm>
                <a:off x="449989" y="2202061"/>
                <a:ext cx="2680399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pageBreak': True, 'mathAnswerShape': 1}">
                <a:extLst>
                  <a:ext uri="{FF2B5EF4-FFF2-40B4-BE49-F238E27FC236}">
                    <a16:creationId xmlns:a16="http://schemas.microsoft.com/office/drawing/2014/main" id="{760D0580-819A-8041-B6CB-52352D5ADC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061"/>
                <a:ext cx="2680399" cy="768046"/>
              </a:xfrm>
              <a:prstGeom prst="rect">
                <a:avLst/>
              </a:prstGeom>
              <a:blipFill>
                <a:blip r:embed="rId4"/>
                <a:stretch>
                  <a:fillRect l="-36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7431EE-C2D7-D980-63F1-B71BDD33F328}"/>
                  </a:ext>
                </a:extLst>
              </p:cNvPr>
              <p:cNvSpPr txBox="1"/>
              <p:nvPr/>
            </p:nvSpPr>
            <p:spPr>
              <a:xfrm>
                <a:off x="449989" y="2876495"/>
                <a:ext cx="154216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pageBreak': True, 'mathAnswerShape': 1}">
                <a:extLst>
                  <a:ext uri="{FF2B5EF4-FFF2-40B4-BE49-F238E27FC236}">
                    <a16:creationId xmlns:a16="http://schemas.microsoft.com/office/drawing/2014/main" id="{2A7431EE-C2D7-D980-63F1-B71BDD33F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6495"/>
                <a:ext cx="1542162" cy="768490"/>
              </a:xfrm>
              <a:prstGeom prst="rect">
                <a:avLst/>
              </a:prstGeom>
              <a:blipFill>
                <a:blip r:embed="rId5"/>
                <a:stretch>
                  <a:fillRect l="-632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36553C-295F-FBBF-A883-43D1E69AFE78}"/>
                  </a:ext>
                </a:extLst>
              </p:cNvPr>
              <p:cNvSpPr txBox="1"/>
              <p:nvPr/>
            </p:nvSpPr>
            <p:spPr>
              <a:xfrm>
                <a:off x="449989" y="3551373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pageBreak': True, 'mathAnswerShape': 1}">
                <a:extLst>
                  <a:ext uri="{FF2B5EF4-FFF2-40B4-BE49-F238E27FC236}">
                    <a16:creationId xmlns:a16="http://schemas.microsoft.com/office/drawing/2014/main" id="{0D36553C-295F-FBBF-A883-43D1E69AF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1373"/>
                <a:ext cx="1165924" cy="728612"/>
              </a:xfrm>
              <a:prstGeom prst="rect">
                <a:avLst/>
              </a:prstGeom>
              <a:blipFill>
                <a:blip r:embed="rId6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" name="yt_shape_108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12" name="yt_image_1081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5" name="yt_shape_10815"/>
          <p:cNvSpPr txBox="1"/>
          <p:nvPr/>
        </p:nvSpPr>
        <p:spPr>
          <a:xfrm>
            <a:off x="540000" y="1482165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的和比它们的绝对值的和小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6" name="yt_table_108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820999"/>
              </p:ext>
            </p:extLst>
          </p:nvPr>
        </p:nvGraphicFramePr>
        <p:xfrm>
          <a:off x="540056" y="196146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sp>
        <p:nvSpPr>
          <p:cNvPr id="10818" name="yt_shape_10818"/>
          <p:cNvSpPr txBox="1"/>
          <p:nvPr/>
        </p:nvSpPr>
        <p:spPr>
          <a:xfrm>
            <a:off x="540000" y="2487639"/>
            <a:ext cx="83754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按下图所示的程序运算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819" name="yt_shape_10819"/>
          <p:cNvSpPr txBox="1"/>
          <p:nvPr/>
        </p:nvSpPr>
        <p:spPr>
          <a:xfrm>
            <a:off x="3710732" y="296694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78964671-B6FC-15DB-A5E4-B5F5E611D92E}"/>
              </a:ext>
            </a:extLst>
          </p:cNvPr>
          <p:cNvSpPr/>
          <p:nvPr/>
        </p:nvSpPr>
        <p:spPr>
          <a:xfrm>
            <a:off x="3733800" y="3030442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225D24BC-834C-3D5F-8CFA-59A9BA48CB7E}"/>
              </a:ext>
            </a:extLst>
          </p:cNvPr>
          <p:cNvSpPr/>
          <p:nvPr/>
        </p:nvSpPr>
        <p:spPr>
          <a:xfrm>
            <a:off x="4648200" y="3030442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0D2D1DF2-7297-97B8-719A-E9062D66BC95}"/>
              </a:ext>
            </a:extLst>
          </p:cNvPr>
          <p:cNvSpPr/>
          <p:nvPr/>
        </p:nvSpPr>
        <p:spPr>
          <a:xfrm>
            <a:off x="5410200" y="3030442"/>
            <a:ext cx="1371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0C89A437-8103-E64A-4CEF-86DD77AE1A5C}"/>
              </a:ext>
            </a:extLst>
          </p:cNvPr>
          <p:cNvSpPr/>
          <p:nvPr/>
        </p:nvSpPr>
        <p:spPr>
          <a:xfrm>
            <a:off x="7086601" y="3030442"/>
            <a:ext cx="4572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02615A4A-1703-928C-AD8F-CFCE0FD6C8B0}"/>
              </a:ext>
            </a:extLst>
          </p:cNvPr>
          <p:cNvSpPr/>
          <p:nvPr/>
        </p:nvSpPr>
        <p:spPr>
          <a:xfrm>
            <a:off x="7848601" y="3030442"/>
            <a:ext cx="609664" cy="360871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598551-0F12-51CB-B37B-14DB4CED95F4}"/>
              </a:ext>
            </a:extLst>
          </p:cNvPr>
          <p:cNvSpPr txBox="1"/>
          <p:nvPr/>
        </p:nvSpPr>
        <p:spPr>
          <a:xfrm>
            <a:off x="8146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CA9E35-7131-6EFE-FE15-334412A9503A}"/>
              </a:ext>
            </a:extLst>
          </p:cNvPr>
          <p:cNvSpPr txBox="1"/>
          <p:nvPr/>
        </p:nvSpPr>
        <p:spPr>
          <a:xfrm>
            <a:off x="7830086" y="244083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900000"/>
                <a:ext cx="5971828" cy="35002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0" name="yt_shape_10820" descr="{&quot;rangeId&quot;:3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971828" cy="3500254"/>
              </a:xfrm>
              <a:prstGeom prst="rect">
                <a:avLst/>
              </a:prstGeom>
              <a:blipFill>
                <a:blip r:embed="rId2"/>
                <a:stretch>
                  <a:fillRect l="-3166" t="-1568" r="-2043" b="-4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A3AABD-D0A1-A1E8-ABF5-99B5A6B0ACED}"/>
                  </a:ext>
                </a:extLst>
              </p:cNvPr>
              <p:cNvSpPr txBox="1"/>
              <p:nvPr/>
            </p:nvSpPr>
            <p:spPr>
              <a:xfrm>
                <a:off x="449989" y="2036771"/>
                <a:ext cx="42758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3, 'hasSerialNum': 1}">
                <a:extLst>
                  <a:ext uri="{FF2B5EF4-FFF2-40B4-BE49-F238E27FC236}">
                    <a16:creationId xmlns:a16="http://schemas.microsoft.com/office/drawing/2014/main" id="{9BA3AABD-D0A1-A1E8-ABF5-99B5A6B0AC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6771"/>
                <a:ext cx="4275836" cy="768490"/>
              </a:xfrm>
              <a:prstGeom prst="rect">
                <a:avLst/>
              </a:prstGeom>
              <a:blipFill>
                <a:blip r:embed="rId3"/>
                <a:stretch>
                  <a:fillRect l="-22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7574E70-E97D-0F0D-911A-39B6391698A4}"/>
                  </a:ext>
                </a:extLst>
              </p:cNvPr>
              <p:cNvSpPr txBox="1"/>
              <p:nvPr/>
            </p:nvSpPr>
            <p:spPr>
              <a:xfrm>
                <a:off x="449989" y="2711649"/>
                <a:ext cx="5232400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hasSerialNum': 1}">
                <a:extLst>
                  <a:ext uri="{FF2B5EF4-FFF2-40B4-BE49-F238E27FC236}">
                    <a16:creationId xmlns:a16="http://schemas.microsoft.com/office/drawing/2014/main" id="{37574E70-E97D-0F0D-911A-39B639169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1649"/>
                <a:ext cx="5232400" cy="801700"/>
              </a:xfrm>
              <a:prstGeom prst="rect">
                <a:avLst/>
              </a:prstGeom>
              <a:blipFill>
                <a:blip r:embed="rId4"/>
                <a:stretch>
                  <a:fillRect l="-1865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BBE6AD-FC6C-66A8-7E01-66DA6E686F4D}"/>
              </a:ext>
            </a:extLst>
          </p:cNvPr>
          <p:cNvSpPr txBox="1"/>
          <p:nvPr/>
        </p:nvSpPr>
        <p:spPr>
          <a:xfrm>
            <a:off x="449989" y="3419737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5D73D5-BBD5-87DA-2FFE-17BA573B68B3}"/>
              </a:ext>
            </a:extLst>
          </p:cNvPr>
          <p:cNvSpPr txBox="1"/>
          <p:nvPr/>
        </p:nvSpPr>
        <p:spPr>
          <a:xfrm>
            <a:off x="449989" y="389522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1616</Words>
  <Application>Microsoft Office PowerPoint</Application>
  <PresentationFormat>宽屏</PresentationFormat>
  <Paragraphs>175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17</cp:revision>
  <dcterms:created xsi:type="dcterms:W3CDTF">2024-08-14T05:26:56Z</dcterms:created>
  <dcterms:modified xsi:type="dcterms:W3CDTF">2024-08-15T05:59:17Z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