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8" r:id="rId6"/>
    <p:sldId id="310" r:id="rId7"/>
    <p:sldId id="311" r:id="rId8"/>
    <p:sldId id="313" r:id="rId9"/>
    <p:sldId id="315" r:id="rId10"/>
    <p:sldId id="335" r:id="rId11"/>
    <p:sldId id="316" r:id="rId12"/>
    <p:sldId id="317" r:id="rId13"/>
    <p:sldId id="340" r:id="rId14"/>
    <p:sldId id="320" r:id="rId15"/>
    <p:sldId id="322" r:id="rId16"/>
    <p:sldId id="336" r:id="rId17"/>
    <p:sldId id="323" r:id="rId18"/>
    <p:sldId id="337" r:id="rId19"/>
    <p:sldId id="324" r:id="rId20"/>
    <p:sldId id="327" r:id="rId21"/>
    <p:sldId id="328" r:id="rId22"/>
    <p:sldId id="330" r:id="rId23"/>
    <p:sldId id="341" r:id="rId24"/>
    <p:sldId id="342" r:id="rId25"/>
    <p:sldId id="256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65" autoAdjust="0"/>
    <p:restoredTop sz="94660"/>
  </p:normalViewPr>
  <p:slideViewPr>
    <p:cSldViewPr showGuides="1">
      <p:cViewPr varScale="1">
        <p:scale>
          <a:sx n="91" d="100"/>
          <a:sy n="91" d="100"/>
        </p:scale>
        <p:origin x="16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1" name="yt_shape_13661"/>
          <p:cNvSpPr txBox="1"/>
          <p:nvPr/>
        </p:nvSpPr>
        <p:spPr>
          <a:xfrm>
            <a:off x="540000" y="900000"/>
            <a:ext cx="237610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86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60" name="yt_image_1366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63" name="yt_image_13663" title="H_247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6223" y="1634529"/>
            <a:ext cx="4119552" cy="313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18" name="yt_shape_13718"/>
              <p:cNvSpPr txBox="1"/>
              <p:nvPr/>
            </p:nvSpPr>
            <p:spPr>
              <a:xfrm>
                <a:off x="540000" y="900000"/>
                <a:ext cx="6808531" cy="2012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三元一次方程组的解法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𝑧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18" name="yt_shape_13718" descr="{&quot;rangeId&quot;:21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08531" cy="2012987"/>
              </a:xfrm>
              <a:prstGeom prst="rect">
                <a:avLst/>
              </a:prstGeom>
              <a:blipFill>
                <a:blip r:embed="rId2"/>
                <a:stretch>
                  <a:fillRect l="-2778" t="-2727" r="-1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B569ED3-B8C6-A81D-3787-E60A13FEB7BF}"/>
                  </a:ext>
                </a:extLst>
              </p:cNvPr>
              <p:cNvSpPr txBox="1"/>
              <p:nvPr/>
            </p:nvSpPr>
            <p:spPr>
              <a:xfrm>
                <a:off x="5243922" y="1328682"/>
                <a:ext cx="197643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, 'mathAnswerShape': 1, 'IsSplitBraceMath': 1}">
                <a:extLst>
                  <a:ext uri="{FF2B5EF4-FFF2-40B4-BE49-F238E27FC236}">
                    <a16:creationId xmlns:a16="http://schemas.microsoft.com/office/drawing/2014/main" id="{7B569ED3-B8C6-A81D-3787-E60A13FEB7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3922" y="1328682"/>
                <a:ext cx="1976438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FE9A011-7A90-62F9-65A1-D65F540FF6A0}"/>
              </a:ext>
            </a:extLst>
          </p:cNvPr>
          <p:cNvCxnSpPr/>
          <p:nvPr/>
        </p:nvCxnSpPr>
        <p:spPr>
          <a:xfrm>
            <a:off x="5029133" y="2912569"/>
            <a:ext cx="210121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0" name="yt_shape_13720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两个应用</a:t>
            </a:r>
          </a:p>
        </p:txBody>
      </p:sp>
      <p:sp>
        <p:nvSpPr>
          <p:cNvPr id="13721" name="yt_shape_13721"/>
          <p:cNvSpPr txBox="1"/>
          <p:nvPr/>
        </p:nvSpPr>
        <p:spPr>
          <a:xfrm>
            <a:off x="540000" y="1389434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一元一次方程的实际应用</a:t>
            </a:r>
          </a:p>
        </p:txBody>
      </p:sp>
      <p:sp>
        <p:nvSpPr>
          <p:cNvPr id="13722" name="yt_shape_13722"/>
          <p:cNvSpPr txBox="1"/>
          <p:nvPr/>
        </p:nvSpPr>
        <p:spPr>
          <a:xfrm>
            <a:off x="540119" y="186873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已知甲煤场有煤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乙煤场有煤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b4df,isEnd"/>
              </a:rPr>
              <a:t>为了使甲煤场存煤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数是乙煤场的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需要从甲煤场运煤到乙煤场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设从甲煤场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吨煤到乙煤场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7d82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可列方程为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730802">
            <a:extLst>
              <a:ext uri="{FF2B5EF4-FFF2-40B4-BE49-F238E27FC236}">
                <a16:creationId xmlns:a16="http://schemas.microsoft.com/office/drawing/2014/main" id="{01DA9D30-0D80-FF09-C38B-4FF4077BFC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781FF9-F198-1E31-5A9D-024B785E2642}"/>
              </a:ext>
            </a:extLst>
          </p:cNvPr>
          <p:cNvSpPr txBox="1"/>
          <p:nvPr/>
        </p:nvSpPr>
        <p:spPr>
          <a:xfrm>
            <a:off x="2278908" y="2772907"/>
            <a:ext cx="3536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518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3" name="yt_shape_13723"/>
          <p:cNvSpPr txBox="1"/>
          <p:nvPr/>
        </p:nvSpPr>
        <p:spPr>
          <a:xfrm>
            <a:off x="540119" y="7647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定远县范岗中学单元卷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某商场从厂家购进了甲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乙两种商品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2f22"/>
              </a:rPr>
              <a:t>甲种商品的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每件进价为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乙种商品的每件进价为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0665B4-8604-9016-4FAC-588534948FB8}"/>
              </a:ext>
            </a:extLst>
          </p:cNvPr>
          <p:cNvSpPr txBox="1"/>
          <p:nvPr/>
        </p:nvSpPr>
        <p:spPr>
          <a:xfrm>
            <a:off x="450108" y="1804170"/>
            <a:ext cx="10852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设甲种商品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乙种商品为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3_953f6"/>
              </a:rPr>
              <a:t>100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BB604E7-842D-54CC-AF30-AD8A0CEDFD23}"/>
              </a:ext>
            </a:extLst>
          </p:cNvPr>
          <p:cNvSpPr txBox="1"/>
          <p:nvPr/>
        </p:nvSpPr>
        <p:spPr>
          <a:xfrm>
            <a:off x="450108" y="2279658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40E29F-1174-ED67-278F-0FEC72AA59D3}"/>
              </a:ext>
            </a:extLst>
          </p:cNvPr>
          <p:cNvSpPr txBox="1"/>
          <p:nvPr/>
        </p:nvSpPr>
        <p:spPr>
          <a:xfrm>
            <a:off x="450108" y="2755146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414275-4FEC-84ED-90D7-6B6F9C479B0C}"/>
              </a:ext>
            </a:extLst>
          </p:cNvPr>
          <p:cNvSpPr txBox="1"/>
          <p:nvPr/>
        </p:nvSpPr>
        <p:spPr>
          <a:xfrm>
            <a:off x="450108" y="3230634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甲种商品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80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4" name="yt_shape_13724"/>
          <p:cNvSpPr txBox="1"/>
          <p:nvPr/>
        </p:nvSpPr>
        <p:spPr>
          <a:xfrm>
            <a:off x="540119" y="900000"/>
            <a:ext cx="11492915" cy="8728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若甲种商品的每件售价为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要使得这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43ca"/>
              </a:rPr>
              <a:t>件商品卖出后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获利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则乙种商品的每件售价为多少元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设乙种商品的每件售价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乙种商品的每件售价为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F258C6-12D3-706D-B280-B37A17CEDE6F}"/>
              </a:ext>
            </a:extLst>
          </p:cNvPr>
          <p:cNvSpPr txBox="1"/>
          <p:nvPr/>
        </p:nvSpPr>
        <p:spPr>
          <a:xfrm>
            <a:off x="450108" y="1888033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设乙种商品的每件售价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FCA411-565D-9E0B-BFCC-7940C54F7B82}"/>
              </a:ext>
            </a:extLst>
          </p:cNvPr>
          <p:cNvSpPr txBox="1"/>
          <p:nvPr/>
        </p:nvSpPr>
        <p:spPr>
          <a:xfrm>
            <a:off x="450108" y="2363521"/>
            <a:ext cx="87063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C6C409-8B35-410D-066B-D6AC789FDA38}"/>
              </a:ext>
            </a:extLst>
          </p:cNvPr>
          <p:cNvSpPr txBox="1"/>
          <p:nvPr/>
        </p:nvSpPr>
        <p:spPr>
          <a:xfrm>
            <a:off x="450108" y="2839009"/>
            <a:ext cx="474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乙种商品的每件售价为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9" name="yt_shape_13729"/>
          <p:cNvSpPr txBox="1"/>
          <p:nvPr/>
        </p:nvSpPr>
        <p:spPr>
          <a:xfrm>
            <a:off x="540119" y="900198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应用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的实际应用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小明同学三次到某超市购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其中仅有一次是有折扣的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9249"/>
              </a:rPr>
              <a:t>购买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数量及消费金额如表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731" name="yt_table_13731" title="H_2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289129"/>
              </p:ext>
            </p:extLst>
          </p:nvPr>
        </p:nvGraphicFramePr>
        <p:xfrm>
          <a:off x="540000" y="2322480"/>
          <a:ext cx="11111999" cy="2743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80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84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84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4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 类别</a:t>
                      </a:r>
                    </a:p>
                    <a:p>
                      <a:pPr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次数 </a:t>
                      </a:r>
                      <a:r>
                        <a:rPr lang="zh-CN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购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商品数量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购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商品数量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消费金额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第一次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第二次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第三次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3733" name="yt_shape_13733"/>
          <p:cNvSpPr txBox="1"/>
          <p:nvPr/>
        </p:nvSpPr>
        <p:spPr>
          <a:xfrm>
            <a:off x="540000" y="5116480"/>
            <a:ext cx="415498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次购买有折扣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AF50B7-175B-DDEC-A9DB-B49CFDF8A768}"/>
              </a:ext>
            </a:extLst>
          </p:cNvPr>
          <p:cNvSpPr txBox="1"/>
          <p:nvPr/>
        </p:nvSpPr>
        <p:spPr>
          <a:xfrm>
            <a:off x="1821589" y="554516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37" name="yt_shape_13737"/>
              <p:cNvSpPr txBox="1"/>
              <p:nvPr/>
            </p:nvSpPr>
            <p:spPr>
              <a:xfrm>
                <a:off x="540000" y="900000"/>
                <a:ext cx="8111195" cy="5006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两种商品的原价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种商品的原价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种商品的原价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两种商品的折扣数相同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求折扣数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种商品的原价为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种商品的原价为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设折扣数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折扣数为六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37" name="yt_shape_13737" descr="{&quot;rangeId&quot;:45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11195" cy="5006692"/>
              </a:xfrm>
              <a:prstGeom prst="rect">
                <a:avLst/>
              </a:prstGeom>
              <a:blipFill>
                <a:blip r:embed="rId2"/>
                <a:stretch>
                  <a:fillRect l="-2331" t="-1096" r="-1504" b="-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604E314-6C06-F1EA-F8A8-00C26F0A61E2}"/>
              </a:ext>
            </a:extLst>
          </p:cNvPr>
          <p:cNvSpPr txBox="1"/>
          <p:nvPr/>
        </p:nvSpPr>
        <p:spPr>
          <a:xfrm>
            <a:off x="449989" y="1328682"/>
            <a:ext cx="8212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种商品的原价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种商品的原价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2B10F0-4E27-BBFB-CF12-96114E5F0C97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638213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5, 'mathAnswerShape': 1, 'IsSplitBraceMath': 1}">
                <a:extLst>
                  <a:ext uri="{FF2B5EF4-FFF2-40B4-BE49-F238E27FC236}">
                    <a16:creationId xmlns:a16="http://schemas.microsoft.com/office/drawing/2014/main" id="{052B10F0-4E27-BBFB-CF12-96114E5F0C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6382131" cy="1154189"/>
              </a:xfrm>
              <a:prstGeom prst="rect">
                <a:avLst/>
              </a:prstGeom>
              <a:blipFill>
                <a:blip r:embed="rId3"/>
                <a:stretch>
                  <a:fillRect l="-15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6D0BBB6-618C-42EC-A85D-969178E22787}"/>
              </a:ext>
            </a:extLst>
          </p:cNvPr>
          <p:cNvSpPr txBox="1"/>
          <p:nvPr/>
        </p:nvSpPr>
        <p:spPr>
          <a:xfrm>
            <a:off x="449989" y="3340235"/>
            <a:ext cx="7295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种商品的原价为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种商品的原价为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94C6DD-3524-3832-3DB2-5B74416C4F0D}"/>
              </a:ext>
            </a:extLst>
          </p:cNvPr>
          <p:cNvSpPr txBox="1"/>
          <p:nvPr/>
        </p:nvSpPr>
        <p:spPr>
          <a:xfrm>
            <a:off x="449989" y="3815723"/>
            <a:ext cx="5079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设折扣数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0E72EB-A91A-1720-EBBF-AA9C7012B76C}"/>
                  </a:ext>
                </a:extLst>
              </p:cNvPr>
              <p:cNvSpPr txBox="1"/>
              <p:nvPr/>
            </p:nvSpPr>
            <p:spPr>
              <a:xfrm>
                <a:off x="449989" y="4291211"/>
                <a:ext cx="6218936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5, 'mathAnswerShape': 1, 'IsSplitBraceMath': 1}">
                <a:extLst>
                  <a:ext uri="{FF2B5EF4-FFF2-40B4-BE49-F238E27FC236}">
                    <a16:creationId xmlns:a16="http://schemas.microsoft.com/office/drawing/2014/main" id="{6B0E72EB-A91A-1720-EBBF-AA9C7012B7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1211"/>
                <a:ext cx="6218936" cy="730327"/>
              </a:xfrm>
              <a:prstGeom prst="rect">
                <a:avLst/>
              </a:prstGeom>
              <a:blipFill>
                <a:blip r:embed="rId4"/>
                <a:stretch>
                  <a:fillRect l="-1569" r="-147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6722B81-F8D7-BC43-5ED6-89136A88A696}"/>
              </a:ext>
            </a:extLst>
          </p:cNvPr>
          <p:cNvSpPr txBox="1"/>
          <p:nvPr/>
        </p:nvSpPr>
        <p:spPr>
          <a:xfrm>
            <a:off x="449989" y="4927926"/>
            <a:ext cx="171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42CB89F-0884-EE17-7624-E1C359FE0A22}"/>
              </a:ext>
            </a:extLst>
          </p:cNvPr>
          <p:cNvSpPr txBox="1"/>
          <p:nvPr/>
        </p:nvSpPr>
        <p:spPr>
          <a:xfrm>
            <a:off x="449989" y="5403414"/>
            <a:ext cx="246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折扣数为六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47" name="yt_shape_13747"/>
              <p:cNvSpPr txBox="1"/>
              <p:nvPr/>
            </p:nvSpPr>
            <p:spPr>
              <a:xfrm>
                <a:off x="540119" y="900000"/>
                <a:ext cx="11492915" cy="40761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一艘轮船在相距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乙两地之间匀速航行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4576c"/>
                  </a:rPr>
                  <a:t>从甲地到乙地顺流航行用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逆流航行比顺流航行多用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求该轮船在静水中的速度和水流速度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设该轮船在静水中航行速度为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水流速度为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36dd1"/>
                  </a:rPr>
                  <a:t>依题</a:t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意得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6+4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)(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spc="15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该轮船在静水中的速度为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水流速度为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47" name="yt_shape_13747" descr="{&quot;rangeId&quot;:40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76180"/>
              </a:xfrm>
              <a:prstGeom prst="rect">
                <a:avLst/>
              </a:prstGeom>
              <a:blipFill>
                <a:blip r:embed="rId2"/>
                <a:stretch>
                  <a:fillRect l="-1645" t="-1347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5798652-3E9D-20AD-D76A-F9818842B266}"/>
              </a:ext>
            </a:extLst>
          </p:cNvPr>
          <p:cNvSpPr txBox="1"/>
          <p:nvPr/>
        </p:nvSpPr>
        <p:spPr>
          <a:xfrm>
            <a:off x="450108" y="2279658"/>
            <a:ext cx="11324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设该轮船在静水中航行速度为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水流速度为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36dd1"/>
              </a:rPr>
              <a:t>依题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027AC5-4524-C803-FFD1-059DC4B1E639}"/>
              </a:ext>
            </a:extLst>
          </p:cNvPr>
          <p:cNvSpPr txBox="1"/>
          <p:nvPr/>
        </p:nvSpPr>
        <p:spPr>
          <a:xfrm>
            <a:off x="450108" y="2755146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8FF78C-86E4-FBA3-BD00-4ADA7AC53E3A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6013132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6+4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)(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0, 'mathAnswerShape': 1, 'IsSplitBraceMath': 1}">
                <a:extLst>
                  <a:ext uri="{FF2B5EF4-FFF2-40B4-BE49-F238E27FC236}">
                    <a16:creationId xmlns:a16="http://schemas.microsoft.com/office/drawing/2014/main" id="{378FF78C-86E4-FBA3-BD00-4ADA7AC53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6013132" cy="13285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A99D727-0741-E589-C98D-7264C3D0CBC3}"/>
              </a:ext>
            </a:extLst>
          </p:cNvPr>
          <p:cNvSpPr txBox="1"/>
          <p:nvPr/>
        </p:nvSpPr>
        <p:spPr>
          <a:xfrm>
            <a:off x="450108" y="4465582"/>
            <a:ext cx="9168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该轮船在静水中的速度为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水流速度为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50" name="yt_shape_13750"/>
              <p:cNvSpPr txBox="1"/>
              <p:nvPr/>
            </p:nvSpPr>
            <p:spPr>
              <a:xfrm>
                <a:off x="540119" y="900000"/>
                <a:ext cx="11492915" cy="34539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若在甲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乙两地之间建立丙码头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8_e0148"/>
                  </a:rPr>
                  <a:t>使该轮船从甲地到丙地和从乙地到丙地所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用的航行时间相同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丙两地相距多少千米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设甲、丙两地相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则乙、丙两地相距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_b9804"/>
                  </a:rPr>
                  <a:t>得</a:t>
                </a:r>
                <a:b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甲、丙两地相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50" name="yt_shape_13750" descr="{&quot;rangeId&quot;:4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53959"/>
              </a:xfrm>
              <a:prstGeom prst="rect">
                <a:avLst/>
              </a:prstGeom>
              <a:blipFill>
                <a:blip r:embed="rId2"/>
                <a:stretch>
                  <a:fillRect l="-1645" t="-1590" b="-14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D8DBF5-8F84-FA79-CED2-1BD551FBDE13}"/>
              </a:ext>
            </a:extLst>
          </p:cNvPr>
          <p:cNvSpPr txBox="1"/>
          <p:nvPr/>
        </p:nvSpPr>
        <p:spPr>
          <a:xfrm>
            <a:off x="450108" y="1804170"/>
            <a:ext cx="11362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设甲、丙两地相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则乙、丙两地相距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b9804"/>
              </a:rPr>
              <a:t>得</a:t>
            </a:r>
            <a:b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FA6FB8-1E59-3FB1-4867-4FFEB2EA15D0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203809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1, 'mathAnswerShape': 1}">
                <a:extLst>
                  <a:ext uri="{FF2B5EF4-FFF2-40B4-BE49-F238E27FC236}">
                    <a16:creationId xmlns:a16="http://schemas.microsoft.com/office/drawing/2014/main" id="{80FA6FB8-1E59-3FB1-4867-4FFEB2EA15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2038097" cy="768490"/>
              </a:xfrm>
              <a:prstGeom prst="rect">
                <a:avLst/>
              </a:prstGeom>
              <a:blipFill>
                <a:blip r:embed="rId3"/>
                <a:stretch>
                  <a:fillRect r="-479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FD3915-FD71-D748-5CA1-70DCCDB3B818}"/>
                  </a:ext>
                </a:extLst>
              </p:cNvPr>
              <p:cNvSpPr txBox="1"/>
              <p:nvPr/>
            </p:nvSpPr>
            <p:spPr>
              <a:xfrm>
                <a:off x="450108" y="2954536"/>
                <a:ext cx="197554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1, 'mathAnswerShape': 1}">
                <a:extLst>
                  <a:ext uri="{FF2B5EF4-FFF2-40B4-BE49-F238E27FC236}">
                    <a16:creationId xmlns:a16="http://schemas.microsoft.com/office/drawing/2014/main" id="{4CFD3915-FD71-D748-5CA1-70DCCDB3B8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4536"/>
                <a:ext cx="1975549" cy="772808"/>
              </a:xfrm>
              <a:prstGeom prst="rect">
                <a:avLst/>
              </a:prstGeom>
              <a:blipFill>
                <a:blip r:embed="rId4"/>
                <a:stretch>
                  <a:fillRect l="-4938" r="-463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9D74C85-830A-FBC4-5E72-849D1B39320E}"/>
                  </a:ext>
                </a:extLst>
              </p:cNvPr>
              <p:cNvSpPr txBox="1"/>
              <p:nvPr/>
            </p:nvSpPr>
            <p:spPr>
              <a:xfrm>
                <a:off x="450108" y="3633732"/>
                <a:ext cx="4166298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甲、丙两地相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千米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1, 'mathAnswerShape': 1}">
                <a:extLst>
                  <a:ext uri="{FF2B5EF4-FFF2-40B4-BE49-F238E27FC236}">
                    <a16:creationId xmlns:a16="http://schemas.microsoft.com/office/drawing/2014/main" id="{F9D74C85-830A-FBC4-5E72-849D1B3932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33732"/>
                <a:ext cx="4166298" cy="733629"/>
              </a:xfrm>
              <a:prstGeom prst="rect">
                <a:avLst/>
              </a:prstGeom>
              <a:blipFill>
                <a:blip r:embed="rId5"/>
                <a:stretch>
                  <a:fillRect l="-2343" r="-234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5" name="yt_shape_13755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54" name="yt_image_13754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58" name="yt_shape_13758"/>
              <p:cNvSpPr txBox="1"/>
              <p:nvPr/>
            </p:nvSpPr>
            <p:spPr>
              <a:xfrm>
                <a:off x="540000" y="1482165"/>
                <a:ext cx="7576882" cy="11317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则下列变形中正确的个数为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758" name="yt_shape_13758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7576882" cy="1131785"/>
              </a:xfrm>
              <a:prstGeom prst="rect">
                <a:avLst/>
              </a:prstGeom>
              <a:blipFill>
                <a:blip r:embed="rId3"/>
                <a:stretch>
                  <a:fillRect l="-2494" t="-4301" r="-1529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60" name="yt_table_137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97769"/>
              </p:ext>
            </p:extLst>
          </p:nvPr>
        </p:nvGraphicFramePr>
        <p:xfrm>
          <a:off x="540056" y="266390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762" name="yt_shape_13762"/>
              <p:cNvSpPr txBox="1"/>
              <p:nvPr/>
            </p:nvSpPr>
            <p:spPr>
              <a:xfrm>
                <a:off x="540000" y="3190080"/>
                <a:ext cx="10241009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用加减法消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得到的方程是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3762" name="yt_shape_13762" descr="{&quot;rangeId&quot;:30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90080"/>
                <a:ext cx="10241009" cy="1247008"/>
              </a:xfrm>
              <a:prstGeom prst="rect">
                <a:avLst/>
              </a:prstGeom>
              <a:blipFill>
                <a:blip r:embed="rId4"/>
                <a:stretch>
                  <a:fillRect l="-1845" r="-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764" name="yt_table_137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798268"/>
              </p:ext>
            </p:extLst>
          </p:nvPr>
        </p:nvGraphicFramePr>
        <p:xfrm>
          <a:off x="540056" y="4487876"/>
          <a:ext cx="7463473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  <a:gridCol w="2635250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D467FCE-FCED-1CDE-1991-F1C122B2C0E7}"/>
              </a:ext>
            </a:extLst>
          </p:cNvPr>
          <p:cNvSpPr txBox="1"/>
          <p:nvPr/>
        </p:nvSpPr>
        <p:spPr>
          <a:xfrm>
            <a:off x="6965089" y="1435359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151B09-9625-BA41-847C-3B24205F5FBF}"/>
              </a:ext>
            </a:extLst>
          </p:cNvPr>
          <p:cNvSpPr txBox="1"/>
          <p:nvPr/>
        </p:nvSpPr>
        <p:spPr>
          <a:xfrm>
            <a:off x="9779154" y="3252568"/>
            <a:ext cx="383286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6" name="yt_shape_1376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乙两人给一片花园浇水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甲单独做需要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完成浇水任务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乙单独做需要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7b5f"/>
              </a:rPr>
              <a:t>6h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完成浇水任务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现由甲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乙两人合作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完成浇水任务需要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67" name="yt_table_137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442906"/>
              </p:ext>
            </p:extLst>
          </p:nvPr>
        </p:nvGraphicFramePr>
        <p:xfrm>
          <a:off x="540056" y="1859435"/>
          <a:ext cx="88766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10h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FD2D13B-E60C-B398-6D3D-8149C9949247}"/>
              </a:ext>
            </a:extLst>
          </p:cNvPr>
          <p:cNvSpPr txBox="1"/>
          <p:nvPr/>
        </p:nvSpPr>
        <p:spPr>
          <a:xfrm>
            <a:off x="85273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6" name="yt_shape_13666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65" name="yt_image_1366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8" name="yt_shape_13668"/>
          <p:cNvSpPr txBox="1"/>
          <p:nvPr/>
        </p:nvSpPr>
        <p:spPr>
          <a:xfrm>
            <a:off x="540000" y="1482165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三个概念</a:t>
            </a:r>
          </a:p>
        </p:txBody>
      </p:sp>
      <p:sp>
        <p:nvSpPr>
          <p:cNvPr id="13669" name="yt_shape_13669"/>
          <p:cNvSpPr txBox="1"/>
          <p:nvPr/>
        </p:nvSpPr>
        <p:spPr>
          <a:xfrm>
            <a:off x="540000" y="1920811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</a:t>
            </a:r>
          </a:p>
        </p:txBody>
      </p:sp>
      <p:sp>
        <p:nvSpPr>
          <p:cNvPr id="13670" name="yt_shape_13670"/>
          <p:cNvSpPr txBox="1"/>
          <p:nvPr/>
        </p:nvSpPr>
        <p:spPr>
          <a:xfrm>
            <a:off x="540000" y="2400114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方程有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71" name="yt_shape_13671"/>
              <p:cNvSpPr txBox="1"/>
              <p:nvPr/>
            </p:nvSpPr>
            <p:spPr>
              <a:xfrm>
                <a:off x="540000" y="2879417"/>
                <a:ext cx="968656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71" name="yt_shape_13671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9417"/>
                <a:ext cx="9686562" cy="641201"/>
              </a:xfrm>
              <a:prstGeom prst="rect">
                <a:avLst/>
              </a:prstGeom>
              <a:blipFill>
                <a:blip r:embed="rId3"/>
                <a:stretch>
                  <a:fillRect l="-1951" r="-94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730549">
            <a:extLst>
              <a:ext uri="{FF2B5EF4-FFF2-40B4-BE49-F238E27FC236}">
                <a16:creationId xmlns:a16="http://schemas.microsoft.com/office/drawing/2014/main" id="{FFC191FE-DDF5-5A60-7DE6-B183902642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E40B4B-67C9-9631-3A2D-2F5B5AB0D1C8}"/>
              </a:ext>
            </a:extLst>
          </p:cNvPr>
          <p:cNvSpPr txBox="1"/>
          <p:nvPr/>
        </p:nvSpPr>
        <p:spPr>
          <a:xfrm>
            <a:off x="3878989" y="235330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0" name="yt_shape_13770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69" name="yt_image_13769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72" name="yt_shape_13772"/>
          <p:cNvSpPr txBox="1"/>
          <p:nvPr/>
        </p:nvSpPr>
        <p:spPr>
          <a:xfrm>
            <a:off x="540120" y="1482165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梧州藤县塘步镇第一初级中学单元卷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一工厂有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名工人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要完成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66ae"/>
              </a:rPr>
              <a:t>套产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品的生产任务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每套产品由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型零件和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型零件配套组成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6126"/>
              </a:rPr>
              <a:t>每个工人每天能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型零件或者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型零件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现将工人分成两组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每组分别加工一种零件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4671"/>
              </a:rPr>
              <a:t>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要求每天加工的零件正好配套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74" name="yt_shape_13774"/>
              <p:cNvSpPr txBox="1"/>
              <p:nvPr/>
            </p:nvSpPr>
            <p:spPr>
              <a:xfrm>
                <a:off x="540119" y="900199"/>
                <a:ext cx="11492915" cy="31931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工厂每天应安排多少名工人生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产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型零件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每天能生产多少套产品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设安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排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名工人生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产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型零件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则安排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名工人生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产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型零件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工厂每天应安排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名工人生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产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型零件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工厂每天能生产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套产品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774" name="yt_shape_137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9"/>
                <a:ext cx="11492915" cy="3193168"/>
              </a:xfrm>
              <a:prstGeom prst="rect">
                <a:avLst/>
              </a:prstGeom>
              <a:blipFill>
                <a:blip r:embed="rId2"/>
                <a:stretch>
                  <a:fillRect l="-1645" t="-2677" b="-3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B2A05A-53D0-121D-4884-4A611F472A44}"/>
              </a:ext>
            </a:extLst>
          </p:cNvPr>
          <p:cNvSpPr txBox="1"/>
          <p:nvPr/>
        </p:nvSpPr>
        <p:spPr>
          <a:xfrm>
            <a:off x="450108" y="1292304"/>
            <a:ext cx="57204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型零件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91CB45-869A-E229-8C32-4483BE9720D6}"/>
              </a:ext>
            </a:extLst>
          </p:cNvPr>
          <p:cNvSpPr txBox="1"/>
          <p:nvPr/>
        </p:nvSpPr>
        <p:spPr>
          <a:xfrm>
            <a:off x="450108" y="1731216"/>
            <a:ext cx="55680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则安排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型零件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2F921A-7A36-0E27-F00D-2984A69A1EA4}"/>
                  </a:ext>
                </a:extLst>
              </p:cNvPr>
              <p:cNvSpPr txBox="1"/>
              <p:nvPr/>
            </p:nvSpPr>
            <p:spPr>
              <a:xfrm>
                <a:off x="450108" y="2170128"/>
                <a:ext cx="6118542" cy="8636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3, 'mathAnswerShape': 1}">
                <a:extLst>
                  <a:ext uri="{FF2B5EF4-FFF2-40B4-BE49-F238E27FC236}">
                    <a16:creationId xmlns:a16="http://schemas.microsoft.com/office/drawing/2014/main" id="{1A2F921A-7A36-0E27-F00D-2984A69A1E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70128"/>
                <a:ext cx="6118542" cy="863613"/>
              </a:xfrm>
              <a:prstGeom prst="rect">
                <a:avLst/>
              </a:prstGeom>
              <a:blipFill>
                <a:blip r:embed="rId3"/>
                <a:stretch>
                  <a:fillRect l="-1594" r="-1494" b="-42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5D4C5B-8BCF-5F42-50CF-0A4172E4639F}"/>
                  </a:ext>
                </a:extLst>
              </p:cNvPr>
              <p:cNvSpPr txBox="1"/>
              <p:nvPr/>
            </p:nvSpPr>
            <p:spPr>
              <a:xfrm>
                <a:off x="450108" y="2940129"/>
                <a:ext cx="2857818" cy="7143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3, 'mathAnswerShape': 1}">
                <a:extLst>
                  <a:ext uri="{FF2B5EF4-FFF2-40B4-BE49-F238E27FC236}">
                    <a16:creationId xmlns:a16="http://schemas.microsoft.com/office/drawing/2014/main" id="{885D4C5B-8BCF-5F42-50CF-0A4172E463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40129"/>
                <a:ext cx="2857818" cy="714325"/>
              </a:xfrm>
              <a:prstGeom prst="rect">
                <a:avLst/>
              </a:prstGeom>
              <a:blipFill>
                <a:blip r:embed="rId4"/>
                <a:stretch>
                  <a:fillRect l="-3412" r="-3198" b="-6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FB96A41-3A06-DA12-CE1A-D4C08E8EF4F9}"/>
              </a:ext>
            </a:extLst>
          </p:cNvPr>
          <p:cNvSpPr txBox="1"/>
          <p:nvPr/>
        </p:nvSpPr>
        <p:spPr>
          <a:xfrm>
            <a:off x="450108" y="3560842"/>
            <a:ext cx="975747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工厂每天应安排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型零件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工厂每天能生产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套产品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4" name="yt_shape_13774"/>
          <p:cNvSpPr txBox="1"/>
          <p:nvPr/>
        </p:nvSpPr>
        <p:spPr>
          <a:xfrm>
            <a:off x="540119" y="900199"/>
            <a:ext cx="11492915" cy="21687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现工厂要在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天内完成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套产品的生产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决定补充一些新工人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bf9a"/>
              </a:rPr>
              <a:t>这些新工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人只能独立进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型零件的加工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且每人每天只能加工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型零件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设每天安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名熟练工人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名新工人生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型零件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4dd6"/>
              </a:rPr>
              <a:t>的代数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请问至少需要补充多少名新工人才能在规定期限完成生产任务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6D30C8-1E05-DE9C-F4E2-2F8FFC6B5C4B}"/>
              </a:ext>
            </a:extLst>
          </p:cNvPr>
          <p:cNvSpPr txBox="1"/>
          <p:nvPr/>
        </p:nvSpPr>
        <p:spPr>
          <a:xfrm>
            <a:off x="450108" y="3179019"/>
            <a:ext cx="9084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设每天安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名熟练工人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名新工人生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型零件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EC4B67-EAE9-FEFA-85E9-9E6E6495BFA4}"/>
              </a:ext>
            </a:extLst>
          </p:cNvPr>
          <p:cNvSpPr txBox="1"/>
          <p:nvPr/>
        </p:nvSpPr>
        <p:spPr>
          <a:xfrm>
            <a:off x="450108" y="3654507"/>
            <a:ext cx="556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则安排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型零件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52EEE25-2B00-60BB-04D5-CFB501866F01}"/>
                  </a:ext>
                </a:extLst>
              </p:cNvPr>
              <p:cNvSpPr txBox="1"/>
              <p:nvPr/>
            </p:nvSpPr>
            <p:spPr>
              <a:xfrm>
                <a:off x="450108" y="4129995"/>
                <a:ext cx="4866640" cy="927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52EEE25-2B00-60BB-04D5-CFB501866F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29995"/>
                <a:ext cx="4866640" cy="927812"/>
              </a:xfrm>
              <a:prstGeom prst="rect">
                <a:avLst/>
              </a:prstGeom>
              <a:blipFill>
                <a:blip r:embed="rId2"/>
                <a:stretch>
                  <a:fillRect l="-2005" r="-1880" b="-6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102C2FE-E4E0-F237-7859-D8DC475E13C4}"/>
                  </a:ext>
                </a:extLst>
              </p:cNvPr>
              <p:cNvSpPr txBox="1"/>
              <p:nvPr/>
            </p:nvSpPr>
            <p:spPr>
              <a:xfrm>
                <a:off x="450108" y="4964195"/>
                <a:ext cx="2578799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102C2FE-E4E0-F237-7859-D8DC475E13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64195"/>
                <a:ext cx="2578799" cy="769061"/>
              </a:xfrm>
              <a:prstGeom prst="rect">
                <a:avLst/>
              </a:prstGeom>
              <a:blipFill>
                <a:blip r:embed="rId3"/>
                <a:stretch>
                  <a:fillRect l="-3783" r="-354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0206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4" name="yt_shape_13774"/>
          <p:cNvSpPr txBox="1"/>
          <p:nvPr/>
        </p:nvSpPr>
        <p:spPr>
          <a:xfrm>
            <a:off x="540119" y="854281"/>
            <a:ext cx="11492915" cy="18459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现工厂要在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天内完成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套产品的生产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决定补充一些新工人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bf9a"/>
              </a:rPr>
              <a:t>这些新工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人只能独立进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型零件的加工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且每人每天只能加工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型零件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设每天安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名熟练工人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名新工人生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型零件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4dd6"/>
              </a:rPr>
              <a:t>的代数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请问至少需要补充多少名新工人才能在规定期限完成生产任务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A8C672-A007-8DC2-C00E-B867B8FF111B}"/>
              </a:ext>
            </a:extLst>
          </p:cNvPr>
          <p:cNvSpPr txBox="1"/>
          <p:nvPr/>
        </p:nvSpPr>
        <p:spPr>
          <a:xfrm>
            <a:off x="450108" y="2772239"/>
            <a:ext cx="1118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设至少需要补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充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名新工人才能刚好在规定期限完成生产任务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安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d2ba8"/>
              </a:rPr>
              <a:t>名工人生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7FEB20-10C5-57F0-FE66-67AA79976855}"/>
              </a:ext>
            </a:extLst>
          </p:cNvPr>
          <p:cNvSpPr txBox="1"/>
          <p:nvPr/>
        </p:nvSpPr>
        <p:spPr>
          <a:xfrm>
            <a:off x="450108" y="3247727"/>
            <a:ext cx="1113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型零件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则安排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名新工人生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产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型零件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e778a"/>
              </a:rPr>
              <a:t>得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6C96F56-D274-01EF-EBAF-9448E777FC81}"/>
                  </a:ext>
                </a:extLst>
              </p:cNvPr>
              <p:cNvSpPr txBox="1"/>
              <p:nvPr/>
            </p:nvSpPr>
            <p:spPr>
              <a:xfrm>
                <a:off x="450108" y="3677156"/>
                <a:ext cx="4349748" cy="1746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r>
                                    <a:rPr kumimoji="0" lang="zh-CN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60</m:t>
                                  </m:r>
                                  <m:r>
                                    <a:rPr kumimoji="0" lang="en-US" altLang="zh-CN" sz="2400" b="0" i="0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kumimoji="0" lang="zh-CN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  <m:r>
                                    <a:rPr kumimoji="0" lang="en-US" altLang="zh-CN" sz="2400" b="0" i="0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+4</m:t>
                                  </m:r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f>
                                <m:fPr>
                                  <m:ctrlP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1200</m:t>
                                  </m:r>
                                </m:num>
                                <m:den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f>
                                <m:fPr>
                                  <m:ctrlP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f>
                                <m:fPr>
                                  <m:ctrlP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1200</m:t>
                                  </m:r>
                                </m:num>
                                <m:den>
                                  <m:r>
                                    <a:rPr kumimoji="0" lang="en-US" altLang="zh-CN" sz="2400" b="0" i="1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6C96F56-D274-01EF-EBAF-9448E777F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77156"/>
                <a:ext cx="4349748" cy="174667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C4D7132-28F4-6C7C-A7CC-457584E1A8F5}"/>
                  </a:ext>
                </a:extLst>
              </p:cNvPr>
              <p:cNvSpPr txBox="1"/>
              <p:nvPr/>
            </p:nvSpPr>
            <p:spPr>
              <a:xfrm>
                <a:off x="450108" y="5423830"/>
                <a:ext cx="2239963" cy="7275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C4D7132-28F4-6C7C-A7CC-457584E1A8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23830"/>
                <a:ext cx="2239963" cy="727547"/>
              </a:xfrm>
              <a:prstGeom prst="rect">
                <a:avLst/>
              </a:prstGeom>
              <a:blipFill>
                <a:blip r:embed="rId3"/>
                <a:stretch>
                  <a:fillRect l="-4360" t="-840" b="-6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D527E3D-D0E4-5260-F0BF-AC2EE8B98259}"/>
              </a:ext>
            </a:extLst>
          </p:cNvPr>
          <p:cNvSpPr txBox="1"/>
          <p:nvPr/>
        </p:nvSpPr>
        <p:spPr>
          <a:xfrm>
            <a:off x="450108" y="6223385"/>
            <a:ext cx="886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至少需要补充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名新工人才能刚好在规定期限完成生产任务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5895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2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3" name="yt_shape_13673"/>
          <p:cNvSpPr txBox="1"/>
          <p:nvPr/>
        </p:nvSpPr>
        <p:spPr>
          <a:xfrm>
            <a:off x="540000" y="900000"/>
            <a:ext cx="643766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一元一次方程及其解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75" name="yt_table_13675" title="H_9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6968769"/>
                  </p:ext>
                </p:extLst>
              </p:nvPr>
            </p:nvGraphicFramePr>
            <p:xfrm>
              <a:off x="540056" y="1858606"/>
              <a:ext cx="7212648" cy="1151446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  <a:gridCol w="2384425">
                      <a:extLst>
                        <a:ext uri="{9D8B030D-6E8A-4147-A177-3AD203B41FA5}">
                          <a16:colId xmlns:a16="http://schemas.microsoft.com/office/drawing/2014/main" val="107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675" name="yt_table_13675" descr="{&quot;rangeId&quot;:6,&quot;type&quot;:&quot;Option&quot;}" title="H_9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6968769"/>
                  </p:ext>
                </p:extLst>
              </p:nvPr>
            </p:nvGraphicFramePr>
            <p:xfrm>
              <a:off x="540056" y="1858606"/>
              <a:ext cx="7212648" cy="1151446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  <a:gridCol w="2384425">
                      <a:extLst>
                        <a:ext uri="{9D8B030D-6E8A-4147-A177-3AD203B41FA5}">
                          <a16:colId xmlns:a16="http://schemas.microsoft.com/office/drawing/2014/main" val="10708"/>
                        </a:ext>
                      </a:extLst>
                    </a:gridCol>
                  </a:tblGrid>
                  <a:tr h="7270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49306" b="-8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2813" b="-8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676" name="yt_shape_13676"/>
          <p:cNvSpPr txBox="1"/>
          <p:nvPr/>
        </p:nvSpPr>
        <p:spPr>
          <a:xfrm>
            <a:off x="540119" y="306058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梧州市合水初级中学单元卷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3a0b"/>
              </a:rPr>
              <a:t>的解相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77" name="yt_table_136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335889"/>
              </p:ext>
            </p:extLst>
          </p:nvPr>
        </p:nvGraphicFramePr>
        <p:xfrm>
          <a:off x="540056" y="4020021"/>
          <a:ext cx="8419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4BF13CA-A954-C566-F857-C4B8B3C5240C}"/>
              </a:ext>
            </a:extLst>
          </p:cNvPr>
          <p:cNvSpPr txBox="1"/>
          <p:nvPr/>
        </p:nvSpPr>
        <p:spPr>
          <a:xfrm>
            <a:off x="60125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B87BC4-F9F5-8234-F399-20DAD820A1AB}"/>
              </a:ext>
            </a:extLst>
          </p:cNvPr>
          <p:cNvSpPr txBox="1"/>
          <p:nvPr/>
        </p:nvSpPr>
        <p:spPr>
          <a:xfrm>
            <a:off x="3440958" y="34892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9" name="yt_shape_13679"/>
          <p:cNvSpPr txBox="1"/>
          <p:nvPr/>
        </p:nvSpPr>
        <p:spPr>
          <a:xfrm>
            <a:off x="540000" y="900000"/>
            <a:ext cx="643766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概念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二元一次方程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及其解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81" name="yt_table_136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550560"/>
              </p:ext>
            </p:extLst>
          </p:nvPr>
        </p:nvGraphicFramePr>
        <p:xfrm>
          <a:off x="540056" y="1858606"/>
          <a:ext cx="6287707" cy="950976"/>
        </p:xfrm>
        <a:graphic>
          <a:graphicData uri="http://schemas.openxmlformats.org/drawingml/2006/table">
            <a:tbl>
              <a:tblPr/>
              <a:tblGrid>
                <a:gridCol w="3619119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  <a:gridCol w="2668588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</a:tbl>
          </a:graphicData>
        </a:graphic>
      </p:graphicFrame>
      <p:sp>
        <p:nvSpPr>
          <p:cNvPr id="13683" name="yt_shape_13683"/>
          <p:cNvSpPr txBox="1"/>
          <p:nvPr/>
        </p:nvSpPr>
        <p:spPr>
          <a:xfrm>
            <a:off x="540000" y="2860160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下列方程组是二元一次方程组的是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84" name="yt_table_13684" title="H_203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0028903"/>
                  </p:ext>
                </p:extLst>
              </p:nvPr>
            </p:nvGraphicFramePr>
            <p:xfrm>
              <a:off x="540056" y="3339463"/>
              <a:ext cx="6541262" cy="2578608"/>
            </p:xfrm>
            <a:graphic>
              <a:graphicData uri="http://schemas.openxmlformats.org/drawingml/2006/table">
                <a:tbl>
                  <a:tblPr/>
                  <a:tblGrid>
                    <a:gridCol w="3619119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2922143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𝑧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𝑥</m:t>
                                          </m:r>
                                        </m:den>
                                      </m:f>
                                      <m:r>
                                        <a:rPr lang="zh-CN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＝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𝑦</m:t>
                                          </m:r>
                                        </m:den>
                                      </m:f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＋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=5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=2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−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=6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+2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=3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，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𝑥𝑦</m:t>
                                      </m:r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=8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5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684" name="yt_table_13684" descr="{&quot;rangeId&quot;:10,&quot;type&quot;:&quot;Option&quot;}" title="H_203.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0028903"/>
                  </p:ext>
                </p:extLst>
              </p:nvPr>
            </p:nvGraphicFramePr>
            <p:xfrm>
              <a:off x="540056" y="3339463"/>
              <a:ext cx="6541262" cy="2578608"/>
            </p:xfrm>
            <a:graphic>
              <a:graphicData uri="http://schemas.openxmlformats.org/drawingml/2006/table">
                <a:tbl>
                  <a:tblPr/>
                  <a:tblGrid>
                    <a:gridCol w="3619119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2922143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</a:tblGrid>
                  <a:tr h="1518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0808" b="-696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3750" b="-696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7"/>
                      </a:ext>
                    </a:extLst>
                  </a:tr>
                  <a:tr h="106057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3678" r="-808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3750" t="-1436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5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D0B5157-A21F-0758-C1F0-3BA3C713A928}"/>
              </a:ext>
            </a:extLst>
          </p:cNvPr>
          <p:cNvSpPr txBox="1"/>
          <p:nvPr/>
        </p:nvSpPr>
        <p:spPr>
          <a:xfrm>
            <a:off x="60125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38F6B4-3A79-0352-94E7-E2AE2CD10341}"/>
              </a:ext>
            </a:extLst>
          </p:cNvPr>
          <p:cNvSpPr txBox="1"/>
          <p:nvPr/>
        </p:nvSpPr>
        <p:spPr>
          <a:xfrm>
            <a:off x="6012589" y="28133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85" name="yt_shape_13685"/>
              <p:cNvSpPr txBox="1"/>
              <p:nvPr/>
            </p:nvSpPr>
            <p:spPr>
              <a:xfrm>
                <a:off x="540120" y="900000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的两个解是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2a4b0"/>
                  </a:rPr>
                  <a:t>的值分别为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85" name="yt_shape_13685" descr="{&quot;rangeId&quot;:11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499449"/>
              </a:xfrm>
              <a:prstGeom prst="rect">
                <a:avLst/>
              </a:prstGeom>
              <a:blipFill>
                <a:blip r:embed="rId2"/>
                <a:stretch>
                  <a:fillRect l="-1645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687" name="yt_table_136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288378"/>
              </p:ext>
            </p:extLst>
          </p:nvPr>
        </p:nvGraphicFramePr>
        <p:xfrm>
          <a:off x="540056" y="2450237"/>
          <a:ext cx="5420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26F4AB5-2850-956B-C366-6CAA4857BEFB}"/>
              </a:ext>
            </a:extLst>
          </p:cNvPr>
          <p:cNvSpPr txBox="1"/>
          <p:nvPr/>
        </p:nvSpPr>
        <p:spPr>
          <a:xfrm>
            <a:off x="1059709" y="19137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9" name="yt_shape_13689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一个性质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等式的基本性质</a:t>
            </a:r>
          </a:p>
        </p:txBody>
      </p:sp>
      <p:sp>
        <p:nvSpPr>
          <p:cNvPr id="13690" name="yt_shape_13690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91" name="yt_table_13691" title="H_182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5363622"/>
                  </p:ext>
                </p:extLst>
              </p:nvPr>
            </p:nvGraphicFramePr>
            <p:xfrm>
              <a:off x="540056" y="1868737"/>
              <a:ext cx="5052632" cy="2314513"/>
            </p:xfrm>
            <a:graphic>
              <a:graphicData uri="http://schemas.openxmlformats.org/drawingml/2006/table">
                <a:tbl>
                  <a:tblPr/>
                  <a:tblGrid>
                    <a:gridCol w="5052632">
                      <a:extLst>
                        <a:ext uri="{9D8B030D-6E8A-4147-A177-3AD203B41FA5}">
                          <a16:colId xmlns:a16="http://schemas.microsoft.com/office/drawing/2014/main" val="107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如果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691" name="yt_table_13691" descr="{&quot;rangeId&quot;:13,&quot;type&quot;:&quot;Option&quot;}" title="H_182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5363622"/>
                  </p:ext>
                </p:extLst>
              </p:nvPr>
            </p:nvGraphicFramePr>
            <p:xfrm>
              <a:off x="540056" y="1868737"/>
              <a:ext cx="5052632" cy="2314513"/>
            </p:xfrm>
            <a:graphic>
              <a:graphicData uri="http://schemas.openxmlformats.org/drawingml/2006/table">
                <a:tbl>
                  <a:tblPr/>
                  <a:tblGrid>
                    <a:gridCol w="5052632">
                      <a:extLst>
                        <a:ext uri="{9D8B030D-6E8A-4147-A177-3AD203B41FA5}">
                          <a16:colId xmlns:a16="http://schemas.microsoft.com/office/drawing/2014/main" val="1071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如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那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1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3585" b="-2084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2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3585" b="-1084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3"/>
                      </a:ext>
                    </a:extLst>
                  </a:tr>
                  <a:tr h="59944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2929" b="-161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730641">
            <a:extLst>
              <a:ext uri="{FF2B5EF4-FFF2-40B4-BE49-F238E27FC236}">
                <a16:creationId xmlns:a16="http://schemas.microsoft.com/office/drawing/2014/main" id="{7386FCB9-4B74-C561-9564-D86DD42965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99528B-283B-98D5-D398-A23F8C81F4B9}"/>
              </a:ext>
            </a:extLst>
          </p:cNvPr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2" name="yt_shape_13692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三个解法</a:t>
            </a:r>
          </a:p>
        </p:txBody>
      </p:sp>
      <p:sp>
        <p:nvSpPr>
          <p:cNvPr id="13693" name="yt_shape_13693"/>
          <p:cNvSpPr txBox="1"/>
          <p:nvPr/>
        </p:nvSpPr>
        <p:spPr>
          <a:xfrm>
            <a:off x="540000" y="1389434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一元一次方程的解法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94" name="yt_shape_13694"/>
              <p:cNvSpPr txBox="1"/>
              <p:nvPr/>
            </p:nvSpPr>
            <p:spPr>
              <a:xfrm>
                <a:off x="540000" y="1868737"/>
                <a:ext cx="848431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如果代数式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94" name="yt_shape_13694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8484310" cy="639855"/>
              </a:xfrm>
              <a:prstGeom prst="rect">
                <a:avLst/>
              </a:prstGeom>
              <a:blipFill>
                <a:blip r:embed="rId2"/>
                <a:stretch>
                  <a:fillRect l="-2229" r="-122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96" name="yt_table_13696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8969409"/>
                  </p:ext>
                </p:extLst>
              </p:nvPr>
            </p:nvGraphicFramePr>
            <p:xfrm>
              <a:off x="540056" y="2559380"/>
              <a:ext cx="7438392" cy="635953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72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721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722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696" name="yt_table_13696" descr="{&quot;rangeId&quot;:16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8969409"/>
                  </p:ext>
                </p:extLst>
              </p:nvPr>
            </p:nvGraphicFramePr>
            <p:xfrm>
              <a:off x="540056" y="2559380"/>
              <a:ext cx="7438392" cy="635953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720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721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722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655" r="-15752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655" r="-5752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97" name="yt_shape_13697"/>
              <p:cNvSpPr txBox="1"/>
              <p:nvPr/>
            </p:nvSpPr>
            <p:spPr>
              <a:xfrm>
                <a:off x="540000" y="3245980"/>
                <a:ext cx="403398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697" name="yt_shape_13697" descr="{&quot;rangeId&quot;:1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5980"/>
                <a:ext cx="4033989" cy="642740"/>
              </a:xfrm>
              <a:prstGeom prst="rect">
                <a:avLst/>
              </a:prstGeom>
              <a:blipFill>
                <a:blip r:embed="rId4"/>
                <a:stretch>
                  <a:fillRect l="-4690" r="-363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99" name="yt_shape_13699"/>
              <p:cNvSpPr txBox="1"/>
              <p:nvPr/>
            </p:nvSpPr>
            <p:spPr>
              <a:xfrm>
                <a:off x="540000" y="3939508"/>
                <a:ext cx="6466514" cy="25606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99" name="yt_shape_13699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39508"/>
                <a:ext cx="6466514" cy="2560637"/>
              </a:xfrm>
              <a:prstGeom prst="rect">
                <a:avLst/>
              </a:prstGeom>
              <a:blipFill>
                <a:blip r:embed="rId5"/>
                <a:stretch>
                  <a:fillRect l="-2925" t="-1905" r="-1981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730716">
            <a:extLst>
              <a:ext uri="{FF2B5EF4-FFF2-40B4-BE49-F238E27FC236}">
                <a16:creationId xmlns:a16="http://schemas.microsoft.com/office/drawing/2014/main" id="{EF835983-3888-ECE0-FBD9-CBA0579CA3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2BDB68-7F2A-F7CE-28A8-5B3BC66B8797}"/>
              </a:ext>
            </a:extLst>
          </p:cNvPr>
          <p:cNvSpPr txBox="1"/>
          <p:nvPr/>
        </p:nvSpPr>
        <p:spPr>
          <a:xfrm>
            <a:off x="8039446" y="1821931"/>
            <a:ext cx="383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9F28BE-295E-7BF0-8DBD-AAE37F34C2B8}"/>
              </a:ext>
            </a:extLst>
          </p:cNvPr>
          <p:cNvSpPr txBox="1"/>
          <p:nvPr/>
        </p:nvSpPr>
        <p:spPr>
          <a:xfrm>
            <a:off x="449989" y="3892702"/>
            <a:ext cx="6584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1F91D2-E75B-2812-8BBF-0A7789A2354D}"/>
              </a:ext>
            </a:extLst>
          </p:cNvPr>
          <p:cNvSpPr txBox="1"/>
          <p:nvPr/>
        </p:nvSpPr>
        <p:spPr>
          <a:xfrm>
            <a:off x="449989" y="4368190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0829DA-5195-4988-F852-163DFEBFD697}"/>
              </a:ext>
            </a:extLst>
          </p:cNvPr>
          <p:cNvSpPr txBox="1"/>
          <p:nvPr/>
        </p:nvSpPr>
        <p:spPr>
          <a:xfrm>
            <a:off x="449989" y="4843678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868124-463A-4223-E01B-B6702A5B5AD7}"/>
              </a:ext>
            </a:extLst>
          </p:cNvPr>
          <p:cNvSpPr txBox="1"/>
          <p:nvPr/>
        </p:nvSpPr>
        <p:spPr>
          <a:xfrm>
            <a:off x="449989" y="5319166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0A4D458-9D36-82EE-4BFA-F264FBC728D0}"/>
                  </a:ext>
                </a:extLst>
              </p:cNvPr>
              <p:cNvSpPr txBox="1"/>
              <p:nvPr/>
            </p:nvSpPr>
            <p:spPr>
              <a:xfrm>
                <a:off x="449989" y="5794654"/>
                <a:ext cx="3682111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8" name="文本框 7" descr="{'rangeId': 17, 'mathAnswerShape': 1}">
                <a:extLst>
                  <a:ext uri="{FF2B5EF4-FFF2-40B4-BE49-F238E27FC236}">
                    <a16:creationId xmlns:a16="http://schemas.microsoft.com/office/drawing/2014/main" id="{B0A4D458-9D36-82EE-4BFA-F264FBC728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94654"/>
                <a:ext cx="3682111" cy="727533"/>
              </a:xfrm>
              <a:prstGeom prst="rect">
                <a:avLst/>
              </a:prstGeom>
              <a:blipFill>
                <a:blip r:embed="rId7"/>
                <a:stretch>
                  <a:fillRect l="-2649" r="-2483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03" name="yt_shape_13703"/>
              <p:cNvSpPr txBox="1"/>
              <p:nvPr/>
            </p:nvSpPr>
            <p:spPr>
              <a:xfrm>
                <a:off x="540000" y="900000"/>
                <a:ext cx="4773743" cy="4718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解法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二元一次方程组的解法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03" name="yt_shape_13703" descr="{&quot;rangeId&quot;:36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773743" cy="4718599"/>
              </a:xfrm>
              <a:prstGeom prst="rect">
                <a:avLst/>
              </a:prstGeom>
              <a:blipFill>
                <a:blip r:embed="rId2"/>
                <a:stretch>
                  <a:fillRect l="-3959" t="-1163" r="-2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0248110-129D-F96E-188A-9D966CE650B7}"/>
              </a:ext>
            </a:extLst>
          </p:cNvPr>
          <p:cNvSpPr txBox="1"/>
          <p:nvPr/>
        </p:nvSpPr>
        <p:spPr>
          <a:xfrm>
            <a:off x="449989" y="3039118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E56871-5471-A381-B6D1-F6AB9A835A16}"/>
              </a:ext>
            </a:extLst>
          </p:cNvPr>
          <p:cNvSpPr txBox="1"/>
          <p:nvPr/>
        </p:nvSpPr>
        <p:spPr>
          <a:xfrm>
            <a:off x="449989" y="3514606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1B0441-9F91-420D-B803-FA2DB35892AE}"/>
              </a:ext>
            </a:extLst>
          </p:cNvPr>
          <p:cNvSpPr txBox="1"/>
          <p:nvPr/>
        </p:nvSpPr>
        <p:spPr>
          <a:xfrm>
            <a:off x="449989" y="3990094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3C6B6F-E7BA-B95B-5389-B0CBC47ED378}"/>
                  </a:ext>
                </a:extLst>
              </p:cNvPr>
              <p:cNvSpPr txBox="1"/>
              <p:nvPr/>
            </p:nvSpPr>
            <p:spPr>
              <a:xfrm>
                <a:off x="449989" y="4465582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6, 'IsSplitBraceMath': 1}">
                <a:extLst>
                  <a:ext uri="{FF2B5EF4-FFF2-40B4-BE49-F238E27FC236}">
                    <a16:creationId xmlns:a16="http://schemas.microsoft.com/office/drawing/2014/main" id="{A73C6B6F-E7BA-B95B-5389-B0CBC47ED3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65582"/>
                <a:ext cx="1982026" cy="1154189"/>
              </a:xfrm>
              <a:prstGeom prst="rect">
                <a:avLst/>
              </a:prstGeom>
              <a:blipFill>
                <a:blip r:embed="rId3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09" name="yt_shape_13709"/>
              <p:cNvSpPr txBox="1"/>
              <p:nvPr/>
            </p:nvSpPr>
            <p:spPr>
              <a:xfrm>
                <a:off x="540000" y="900000"/>
                <a:ext cx="4345420" cy="47262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7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3709" name="yt_shape_13709" descr="{&quot;rangeId&quot;:38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345420" cy="4726230"/>
              </a:xfrm>
              <a:prstGeom prst="rect">
                <a:avLst/>
              </a:prstGeom>
              <a:blipFill>
                <a:blip r:embed="rId2"/>
                <a:stretch>
                  <a:fillRect l="-4354" r="-3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C7D23F-4B5A-A910-09D4-9B35F09268B4}"/>
              </a:ext>
            </a:extLst>
          </p:cNvPr>
          <p:cNvSpPr txBox="1"/>
          <p:nvPr/>
        </p:nvSpPr>
        <p:spPr>
          <a:xfrm>
            <a:off x="449989" y="2371225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.③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14529F1-8A1D-1B4B-E414-D6A137EA1D45}"/>
                  </a:ext>
                </a:extLst>
              </p:cNvPr>
              <p:cNvSpPr txBox="1"/>
              <p:nvPr/>
            </p:nvSpPr>
            <p:spPr>
              <a:xfrm>
                <a:off x="449989" y="2846713"/>
                <a:ext cx="448348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8, 'IsSplitBraceMath': 1}">
                <a:extLst>
                  <a:ext uri="{FF2B5EF4-FFF2-40B4-BE49-F238E27FC236}">
                    <a16:creationId xmlns:a16="http://schemas.microsoft.com/office/drawing/2014/main" id="{914529F1-8A1D-1B4B-E414-D6A137EA1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6713"/>
                <a:ext cx="4483481" cy="769062"/>
              </a:xfrm>
              <a:prstGeom prst="rect">
                <a:avLst/>
              </a:prstGeom>
              <a:blipFill>
                <a:blip r:embed="rId3"/>
                <a:stretch>
                  <a:fillRect l="-2177" r="-217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299CE48-BADB-4C8C-1DDC-0774801C0E46}"/>
              </a:ext>
            </a:extLst>
          </p:cNvPr>
          <p:cNvSpPr txBox="1"/>
          <p:nvPr/>
        </p:nvSpPr>
        <p:spPr>
          <a:xfrm>
            <a:off x="449989" y="3522163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CB82EE-61D9-2F45-B319-AACBF2F2476A}"/>
              </a:ext>
            </a:extLst>
          </p:cNvPr>
          <p:cNvSpPr txBox="1"/>
          <p:nvPr/>
        </p:nvSpPr>
        <p:spPr>
          <a:xfrm>
            <a:off x="449989" y="3997651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D3730EC-89DA-D69D-AD90-78A43AD9B0CE}"/>
                  </a:ext>
                </a:extLst>
              </p:cNvPr>
              <p:cNvSpPr txBox="1"/>
              <p:nvPr/>
            </p:nvSpPr>
            <p:spPr>
              <a:xfrm>
                <a:off x="449989" y="4473139"/>
                <a:ext cx="20231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8, 'IsSplitBraceMath': 1}">
                <a:extLst>
                  <a:ext uri="{FF2B5EF4-FFF2-40B4-BE49-F238E27FC236}">
                    <a16:creationId xmlns:a16="http://schemas.microsoft.com/office/drawing/2014/main" id="{6D3730EC-89DA-D69D-AD90-78A43AD9B0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3139"/>
                <a:ext cx="2023174" cy="1154189"/>
              </a:xfrm>
              <a:prstGeom prst="rect">
                <a:avLst/>
              </a:prstGeom>
              <a:blipFill>
                <a:blip r:embed="rId4"/>
                <a:stretch>
                  <a:fillRect l="-4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2589</Words>
  <Application>Microsoft Office PowerPoint</Application>
  <PresentationFormat>宽屏</PresentationFormat>
  <Paragraphs>214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14</cp:revision>
  <dcterms:created xsi:type="dcterms:W3CDTF">2024-08-14T05:26:56Z</dcterms:created>
  <dcterms:modified xsi:type="dcterms:W3CDTF">2024-08-15T06:50:55Z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