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2" r:id="rId7"/>
    <p:sldId id="316" r:id="rId8"/>
    <p:sldId id="31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85" autoAdjust="0"/>
    <p:restoredTop sz="94660"/>
  </p:normalViewPr>
  <p:slideViewPr>
    <p:cSldViewPr showGuides="1">
      <p:cViewPr varScale="1">
        <p:scale>
          <a:sx n="93" d="100"/>
          <a:sy n="93" d="100"/>
        </p:scale>
        <p:origin x="90" y="4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41" name="yt_image_1164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4" name="yt_shape_1164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代数式的定义及书写</a:t>
            </a:r>
          </a:p>
        </p:txBody>
      </p:sp>
      <p:sp>
        <p:nvSpPr>
          <p:cNvPr id="11645" name="yt_shape_11645"/>
          <p:cNvSpPr txBox="1"/>
          <p:nvPr/>
        </p:nvSpPr>
        <p:spPr>
          <a:xfrm>
            <a:off x="540000" y="1971599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6" name="yt_table_11646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0030632"/>
                  </p:ext>
                </p:extLst>
              </p:nvPr>
            </p:nvGraphicFramePr>
            <p:xfrm>
              <a:off x="540056" y="2450902"/>
              <a:ext cx="8707439" cy="635191"/>
            </p:xfrm>
            <a:graphic>
              <a:graphicData uri="http://schemas.openxmlformats.org/drawingml/2006/table">
                <a:tbl>
                  <a:tblPr/>
                  <a:tblGrid>
                    <a:gridCol w="273716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1785938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46" name="yt_table_11646" descr="{&quot;rangeId&quot;:2,&quot;type&quot;:&quot;Option&quot;}" title="H_50.01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30030632"/>
                  </p:ext>
                </p:extLst>
              </p:nvPr>
            </p:nvGraphicFramePr>
            <p:xfrm>
              <a:off x="540056" y="2450902"/>
              <a:ext cx="8707439" cy="635191"/>
            </p:xfrm>
            <a:graphic>
              <a:graphicData uri="http://schemas.openxmlformats.org/drawingml/2006/table">
                <a:tbl>
                  <a:tblPr/>
                  <a:tblGrid>
                    <a:gridCol w="2737168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38"/>
                        </a:ext>
                      </a:extLst>
                    </a:gridCol>
                    <a:gridCol w="2083753">
                      <a:extLst>
                        <a:ext uri="{9D8B030D-6E8A-4147-A177-3AD203B41FA5}">
                          <a16:colId xmlns:a16="http://schemas.microsoft.com/office/drawing/2014/main" val="10339"/>
                        </a:ext>
                      </a:extLst>
                    </a:gridCol>
                    <a:gridCol w="1785938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2164" r="-8567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47" name="yt_shape_11647"/>
          <p:cNvSpPr txBox="1"/>
          <p:nvPr/>
        </p:nvSpPr>
        <p:spPr>
          <a:xfrm>
            <a:off x="540000" y="3136740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下列代数式书写规范的是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8" name="yt_table_11648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6905253"/>
                  </p:ext>
                </p:extLst>
              </p:nvPr>
            </p:nvGraphicFramePr>
            <p:xfrm>
              <a:off x="540056" y="3616043"/>
              <a:ext cx="6606223" cy="1270000"/>
            </p:xfrm>
            <a:graphic>
              <a:graphicData uri="http://schemas.openxmlformats.org/drawingml/2006/table">
                <a:tbl>
                  <a:tblPr/>
                  <a:tblGrid>
                    <a:gridCol w="4837748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768475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648" name="yt_table_11648" descr="{&quot;rangeId&quot;:3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6905253"/>
                  </p:ext>
                </p:extLst>
              </p:nvPr>
            </p:nvGraphicFramePr>
            <p:xfrm>
              <a:off x="540056" y="3616043"/>
              <a:ext cx="6606223" cy="1270000"/>
            </p:xfrm>
            <a:graphic>
              <a:graphicData uri="http://schemas.openxmlformats.org/drawingml/2006/table">
                <a:tbl>
                  <a:tblPr/>
                  <a:tblGrid>
                    <a:gridCol w="4837748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1768475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3647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74138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449503">
            <a:extLst>
              <a:ext uri="{FF2B5EF4-FFF2-40B4-BE49-F238E27FC236}">
                <a16:creationId xmlns:a16="http://schemas.microsoft.com/office/drawing/2014/main" id="{AE4C08D7-3225-E581-D5FD-E0EFB548CBB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D2A25B-D9AD-4EB1-C3BB-8CE13544B6D8}"/>
              </a:ext>
            </a:extLst>
          </p:cNvPr>
          <p:cNvSpPr txBox="1"/>
          <p:nvPr/>
        </p:nvSpPr>
        <p:spPr>
          <a:xfrm>
            <a:off x="4793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C722F3-8067-C234-307B-3DF6C3DEBD99}"/>
              </a:ext>
            </a:extLst>
          </p:cNvPr>
          <p:cNvSpPr txBox="1"/>
          <p:nvPr/>
        </p:nvSpPr>
        <p:spPr>
          <a:xfrm>
            <a:off x="4793389" y="30899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9" name="yt_shape_11649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1650" name="yt_shape_11650"/>
          <p:cNvSpPr txBox="1"/>
          <p:nvPr/>
        </p:nvSpPr>
        <p:spPr>
          <a:xfrm>
            <a:off x="540000" y="1389434"/>
            <a:ext cx="96276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一棵树刚栽下时高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以后每年长高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2m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年后树高为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1" name="yt_table_116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649960"/>
              </p:ext>
            </p:extLst>
          </p:nvPr>
        </p:nvGraphicFramePr>
        <p:xfrm>
          <a:off x="540056" y="1868737"/>
          <a:ext cx="6998018" cy="950976"/>
        </p:xfrm>
        <a:graphic>
          <a:graphicData uri="http://schemas.openxmlformats.org/drawingml/2006/table">
            <a:tbl>
              <a:tblPr/>
              <a:tblGrid>
                <a:gridCol w="3956368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3041650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</a:tbl>
          </a:graphicData>
        </a:graphic>
      </p:graphicFrame>
      <p:pic>
        <p:nvPicPr>
          <p:cNvPr id="3" name="yt_shape_1723613449566">
            <a:extLst>
              <a:ext uri="{FF2B5EF4-FFF2-40B4-BE49-F238E27FC236}">
                <a16:creationId xmlns:a16="http://schemas.microsoft.com/office/drawing/2014/main" id="{67CCA137-298F-100A-DA78-C6D8C26C2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61832F-7D4D-02E1-16EB-99B410A32F86}"/>
              </a:ext>
            </a:extLst>
          </p:cNvPr>
          <p:cNvSpPr txBox="1"/>
          <p:nvPr/>
        </p:nvSpPr>
        <p:spPr>
          <a:xfrm>
            <a:off x="917171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" name="yt_shape_11653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1654" name="yt_shape_11654"/>
          <p:cNvSpPr txBox="1"/>
          <p:nvPr/>
        </p:nvSpPr>
        <p:spPr>
          <a:xfrm>
            <a:off x="540000" y="1389434"/>
            <a:ext cx="104419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表示某件物品的原价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5" name="yt_table_1165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659675"/>
              </p:ext>
            </p:extLst>
          </p:nvPr>
        </p:nvGraphicFramePr>
        <p:xfrm>
          <a:off x="540056" y="1868737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该物品打九折后的价格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该物品价格上涨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后的售价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后的售价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该物品价格上涨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时上涨的价格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pic>
        <p:nvPicPr>
          <p:cNvPr id="3" name="yt_shape_1723613449633">
            <a:extLst>
              <a:ext uri="{FF2B5EF4-FFF2-40B4-BE49-F238E27FC236}">
                <a16:creationId xmlns:a16="http://schemas.microsoft.com/office/drawing/2014/main" id="{EB0CEE0E-B29B-BFD4-8FD0-4EEC36971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C99474-3768-F87E-5800-6E83AF7F9AF3}"/>
              </a:ext>
            </a:extLst>
          </p:cNvPr>
          <p:cNvSpPr txBox="1"/>
          <p:nvPr/>
        </p:nvSpPr>
        <p:spPr>
          <a:xfrm>
            <a:off x="997816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7" name="yt_shape_11657"/>
          <p:cNvSpPr txBox="1"/>
          <p:nvPr/>
        </p:nvSpPr>
        <p:spPr>
          <a:xfrm>
            <a:off x="540000" y="900000"/>
            <a:ext cx="984885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忽视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黑体" pitchFamily="24"/>
                <a:ea typeface="黑体" pitchFamily="24"/>
              </a:rPr>
              <a:t>”“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号表示实际应用的式子要加括号而出错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052C5-079D-41D6-C6B3-34CAF824CBCB}"/>
              </a:ext>
            </a:extLst>
          </p:cNvPr>
          <p:cNvSpPr txBox="1"/>
          <p:nvPr/>
        </p:nvSpPr>
        <p:spPr>
          <a:xfrm>
            <a:off x="449989" y="853194"/>
            <a:ext cx="9933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忽视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+mn-cs"/>
              </a:rPr>
              <a:t>”“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号表示实际应用的式子要加括号而出错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658" name="yt_shape_11658"/>
          <p:cNvSpPr txBox="1"/>
          <p:nvPr/>
        </p:nvSpPr>
        <p:spPr>
          <a:xfrm>
            <a:off x="540000" y="1393686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下列用含有字母的式子表示实际意义中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书写不规范的是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659" name="yt_table_11659" title="H_150.87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109632"/>
                  </p:ext>
                </p:extLst>
              </p:nvPr>
            </p:nvGraphicFramePr>
            <p:xfrm>
              <a:off x="540056" y="1872989"/>
              <a:ext cx="5135563" cy="1916051"/>
            </p:xfrm>
            <a:graphic>
              <a:graphicData uri="http://schemas.openxmlformats.org/drawingml/2006/table">
                <a:tbl>
                  <a:tblPr/>
                  <a:tblGrid>
                    <a:gridCol w="5135563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三角形的面积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高铁的速度为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300km/h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商品的售价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圆环的面积是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659" name="yt_table_11659" title="H_150.87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5109632"/>
                  </p:ext>
                </p:extLst>
              </p:nvPr>
            </p:nvGraphicFramePr>
            <p:xfrm>
              <a:off x="540056" y="1872989"/>
              <a:ext cx="5135563" cy="1916051"/>
            </p:xfrm>
            <a:graphic>
              <a:graphicData uri="http://schemas.openxmlformats.org/drawingml/2006/table">
                <a:tbl>
                  <a:tblPr/>
                  <a:tblGrid>
                    <a:gridCol w="5135563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6429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264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高铁的速度为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300km/h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商品的售价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圆环的面积是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28CD22E-281A-879A-0D90-C4963D6DE94B}"/>
              </a:ext>
            </a:extLst>
          </p:cNvPr>
          <p:cNvSpPr txBox="1"/>
          <p:nvPr/>
        </p:nvSpPr>
        <p:spPr>
          <a:xfrm>
            <a:off x="9060589" y="13468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1" name="yt_shape_1166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60" name="yt_image_1166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3" name="yt_shape_11663"/>
          <p:cNvSpPr txBox="1"/>
          <p:nvPr/>
        </p:nvSpPr>
        <p:spPr>
          <a:xfrm>
            <a:off x="540119" y="1482165"/>
            <a:ext cx="11492915" cy="24242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学校阶梯教室第一排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后面每排比前一排多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个座位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排有座位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排有座位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排有座位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体育委员带了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元钱去买体育用品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若一个足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bbd4,isEnd"/>
              </a:rPr>
              <a:t>则代数式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FABC9F-52E1-ED98-92BE-BF7B2DAF82FA}"/>
              </a:ext>
            </a:extLst>
          </p:cNvPr>
          <p:cNvSpPr txBox="1"/>
          <p:nvPr/>
        </p:nvSpPr>
        <p:spPr>
          <a:xfrm>
            <a:off x="3193308" y="1910847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820946-F5B9-4888-79A1-252DC1D0AD2B}"/>
              </a:ext>
            </a:extLst>
          </p:cNvPr>
          <p:cNvSpPr txBox="1"/>
          <p:nvPr/>
        </p:nvSpPr>
        <p:spPr>
          <a:xfrm>
            <a:off x="7471621" y="1910847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B9A54F-11F6-A2F9-254C-1D2B2D59C177}"/>
              </a:ext>
            </a:extLst>
          </p:cNvPr>
          <p:cNvSpPr txBox="1"/>
          <p:nvPr/>
        </p:nvSpPr>
        <p:spPr>
          <a:xfrm>
            <a:off x="3336183" y="2386335"/>
            <a:ext cx="252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FCE096-C75A-D54F-C22F-4EBD92EBBAD0}"/>
              </a:ext>
            </a:extLst>
          </p:cNvPr>
          <p:cNvSpPr txBox="1"/>
          <p:nvPr/>
        </p:nvSpPr>
        <p:spPr>
          <a:xfrm>
            <a:off x="5060208" y="3337311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个足球和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个篮球后剩余的钱数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8" name="yt_shape_11668"/>
          <p:cNvSpPr txBox="1"/>
          <p:nvPr/>
        </p:nvSpPr>
        <p:spPr>
          <a:xfrm>
            <a:off x="540119" y="900000"/>
            <a:ext cx="11492915" cy="32490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为了节约用水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某市决定调整居民用水收费方法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8895f,isEnd"/>
              </a:rPr>
              <a:t>规定如果每户每月用水不超过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每吨水收费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如果每户每月用水超过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那么超过部分每吨水收费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e0d0,isEnd"/>
              </a:rPr>
              <a:t>.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小红看到这种收费方法后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想算算她家每月的水费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如果小红家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如果小红家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0348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表示小红家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月份用水的吨数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那么小红家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月份的水费该如何用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7d1,isEnd"/>
              </a:rPr>
              <a:t>x</a:t>
            </a:r>
            <a:b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月份用水吨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水费为</a:t>
            </a:r>
            <a:r>
              <a:rPr lang="en-US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月份用水吨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水费为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C81788-3BC9-EC77-30C8-EB4A5276AF4F}"/>
              </a:ext>
            </a:extLst>
          </p:cNvPr>
          <p:cNvSpPr txBox="1"/>
          <p:nvPr/>
        </p:nvSpPr>
        <p:spPr>
          <a:xfrm>
            <a:off x="6477846" y="227687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058BD6-80A5-BABD-599B-F1577DF13D2F}"/>
              </a:ext>
            </a:extLst>
          </p:cNvPr>
          <p:cNvSpPr txBox="1"/>
          <p:nvPr/>
        </p:nvSpPr>
        <p:spPr>
          <a:xfrm>
            <a:off x="2278908" y="27523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95E3EB-6D0E-7D4E-DF77-DE52CD94058C}"/>
              </a:ext>
            </a:extLst>
          </p:cNvPr>
          <p:cNvSpPr txBox="1"/>
          <p:nvPr/>
        </p:nvSpPr>
        <p:spPr>
          <a:xfrm>
            <a:off x="450108" y="4178824"/>
            <a:ext cx="7041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月份用水吨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水费为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B957B7-61C8-AEC0-757F-69F543C11E27}"/>
              </a:ext>
            </a:extLst>
          </p:cNvPr>
          <p:cNvSpPr txBox="1"/>
          <p:nvPr/>
        </p:nvSpPr>
        <p:spPr>
          <a:xfrm>
            <a:off x="450108" y="4654312"/>
            <a:ext cx="8311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月份用水吨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水费为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1" name="yt_shape_11671"/>
          <p:cNvSpPr txBox="1"/>
          <p:nvPr/>
        </p:nvSpPr>
        <p:spPr>
          <a:xfrm>
            <a:off x="540119" y="900000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用数位上的数字表示多位数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8_254d4"/>
              </a:rPr>
              <a:t>一个多位数直接将数位上的数字按照顺序书写起来就表示这个多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但是如果用字母表示一个多位数每个数位上的数字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如一个两位数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2280"/>
              </a:rPr>
              <a:t>十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位上的数字是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个位上的数字是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那么这个两位数表示为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6a03c"/>
              </a:rPr>
              <a:t>表示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一个三位数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百位数字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这个三位数可以表示为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5" name="yt_table_116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292026"/>
              </p:ext>
            </p:extLst>
          </p:nvPr>
        </p:nvGraphicFramePr>
        <p:xfrm>
          <a:off x="540056" y="4241127"/>
          <a:ext cx="5650230" cy="950976"/>
        </p:xfrm>
        <a:graphic>
          <a:graphicData uri="http://schemas.openxmlformats.org/drawingml/2006/table">
            <a:tbl>
              <a:tblPr/>
              <a:tblGrid>
                <a:gridCol w="2472055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3178175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11677" name="yt_shape_11677"/>
          <p:cNvSpPr txBox="1"/>
          <p:nvPr/>
        </p:nvSpPr>
        <p:spPr>
          <a:xfrm>
            <a:off x="540119" y="524268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表示一个一位数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70cd,isEnd"/>
              </a:rPr>
              <a:t>的左边组成一个三位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则这个三位数可以表示为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7AF74B-7ACC-767C-A314-C0F14C430A94}"/>
              </a:ext>
            </a:extLst>
          </p:cNvPr>
          <p:cNvSpPr txBox="1"/>
          <p:nvPr/>
        </p:nvSpPr>
        <p:spPr>
          <a:xfrm>
            <a:off x="6671521" y="3706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E1273-D718-BBBD-5315-40C012A77ECD}"/>
              </a:ext>
            </a:extLst>
          </p:cNvPr>
          <p:cNvSpPr txBox="1"/>
          <p:nvPr/>
        </p:nvSpPr>
        <p:spPr>
          <a:xfrm>
            <a:off x="4717308" y="5671364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925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