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7" r:id="rId6"/>
    <p:sldId id="307" r:id="rId7"/>
    <p:sldId id="309" r:id="rId8"/>
    <p:sldId id="322" r:id="rId9"/>
    <p:sldId id="310" r:id="rId10"/>
    <p:sldId id="312" r:id="rId11"/>
    <p:sldId id="323" r:id="rId12"/>
    <p:sldId id="324" r:id="rId13"/>
    <p:sldId id="313" r:id="rId14"/>
    <p:sldId id="319" r:id="rId15"/>
    <p:sldId id="325" r:id="rId16"/>
    <p:sldId id="32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91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6" name="yt_shape_1485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55" name="yt_image_1485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8" name="yt_shape_14858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从图表中的数据获取信息</a:t>
            </a:r>
          </a:p>
        </p:txBody>
      </p:sp>
      <p:sp>
        <p:nvSpPr>
          <p:cNvPr id="14859" name="yt_shape_14859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如图是某企业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月份利润的折线统计图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4c7d"/>
              </a:rPr>
              <a:t>下列说法错误的是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63" name="yt_table_1486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633296"/>
              </p:ext>
            </p:extLst>
          </p:nvPr>
        </p:nvGraphicFramePr>
        <p:xfrm>
          <a:off x="540056" y="2931034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利润最高是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利润最低是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利润增长最快的是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利润增长最快的是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</a:tbl>
          </a:graphicData>
        </a:graphic>
      </p:graphicFrame>
      <p:grpSp>
        <p:nvGrpSpPr>
          <p:cNvPr id="14860" name="yt_shape_14860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2286" y="2931034"/>
            <a:ext cx="1657562" cy="1799604"/>
            <a:chOff x="0" y="0"/>
            <a:chExt cx="1657562" cy="1799604"/>
          </a:xfrm>
        </p:grpSpPr>
        <p:pic>
          <p:nvPicPr>
            <p:cNvPr id="2" name="yt_image_148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57562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2" name="yt_shape_14862" descr="{&quot;rangeId&quot;:0,&quot;IgnoreLineSpacing&quot;:1}"/>
            <p:cNvSpPr txBox="1"/>
            <p:nvPr/>
          </p:nvSpPr>
          <p:spPr>
            <a:xfrm>
              <a:off x="295500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3613853204">
            <a:extLst>
              <a:ext uri="{FF2B5EF4-FFF2-40B4-BE49-F238E27FC236}">
                <a16:creationId xmlns:a16="http://schemas.microsoft.com/office/drawing/2014/main" id="{D20AFEC0-522F-A87C-BDEB-345DBA5A3F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97DEF2B-28A1-BAF2-A637-BC1EF339D07B}"/>
              </a:ext>
            </a:extLst>
          </p:cNvPr>
          <p:cNvSpPr txBox="1"/>
          <p:nvPr/>
        </p:nvSpPr>
        <p:spPr>
          <a:xfrm>
            <a:off x="10597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3" name="yt_shape_14913"/>
          <p:cNvSpPr txBox="1"/>
          <p:nvPr/>
        </p:nvSpPr>
        <p:spPr>
          <a:xfrm>
            <a:off x="540000" y="900000"/>
            <a:ext cx="7995779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请将条形统计图补充完整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对应人数为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补全条形图如图所示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15" name="yt_image_14915" title="H_134.785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4391" y="2272299"/>
            <a:ext cx="4500871" cy="17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8" name="yt_shape_14918"/>
          <p:cNvSpPr txBox="1"/>
          <p:nvPr/>
        </p:nvSpPr>
        <p:spPr>
          <a:xfrm>
            <a:off x="540000" y="3446219"/>
            <a:ext cx="2902911" cy="15758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50" b="0" i="0" u="none" spc="-8750" dirty="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  <a:r>
              <a:rPr lang="en-US" altLang="zh-CN" sz="8750" b="0" i="0" u="none" spc="20449" dirty="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</a:rPr>
              <a:t> </a:t>
            </a:r>
          </a:p>
        </p:txBody>
      </p:sp>
      <p:pic>
        <p:nvPicPr>
          <p:cNvPr id="14917" name="yt_image_14917" title="H_137.3393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5640" y="2539676"/>
            <a:ext cx="2872596" cy="174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59F2B1-8B36-FC34-CF3B-8DBC41881071}"/>
              </a:ext>
            </a:extLst>
          </p:cNvPr>
          <p:cNvSpPr txBox="1"/>
          <p:nvPr/>
        </p:nvSpPr>
        <p:spPr>
          <a:xfrm>
            <a:off x="449989" y="1328682"/>
            <a:ext cx="8098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对应人数为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55EEEA-3944-8FDE-729D-CC71952E2F07}"/>
              </a:ext>
            </a:extLst>
          </p:cNvPr>
          <p:cNvSpPr txBox="1"/>
          <p:nvPr/>
        </p:nvSpPr>
        <p:spPr>
          <a:xfrm>
            <a:off x="449989" y="1804170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补全条形图如图所示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20" name="yt_shape_14920"/>
              <p:cNvSpPr txBox="1"/>
              <p:nvPr/>
            </p:nvSpPr>
            <p:spPr>
              <a:xfrm>
                <a:off x="540000" y="900000"/>
                <a:ext cx="8475077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在扇形统计图中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类活动对应扇形的圆心角为多少度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类活动对应扇形的圆心角为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20" name="yt_shape_14920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75077" cy="1590692"/>
              </a:xfrm>
              <a:prstGeom prst="rect">
                <a:avLst/>
              </a:prstGeom>
              <a:blipFill>
                <a:blip r:embed="rId2"/>
                <a:stretch>
                  <a:fillRect l="-2230" t="-3448" r="-1223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23" name="yt_image_14923" title="H_134.785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1128" y="1531667"/>
            <a:ext cx="4500871" cy="17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25" name="yt_shape_14925"/>
              <p:cNvSpPr txBox="1"/>
              <p:nvPr/>
            </p:nvSpPr>
            <p:spPr>
              <a:xfrm>
                <a:off x="540000" y="3293855"/>
                <a:ext cx="9380773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估计该校最喜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欢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类活动的学生有多少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估计该校最喜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欢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类活动的学生有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25" name="yt_shape_14925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3855"/>
                <a:ext cx="9380773" cy="1590692"/>
              </a:xfrm>
              <a:prstGeom prst="rect">
                <a:avLst/>
              </a:prstGeom>
              <a:blipFill>
                <a:blip r:embed="rId4"/>
                <a:stretch>
                  <a:fillRect l="-2016" t="-3065" r="-1040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793467-378F-8CCB-F0AA-03B048FBCF77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44710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C7793467-378F-8CCB-F0AA-03B048FBC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4471098" cy="769062"/>
              </a:xfrm>
              <a:prstGeom prst="rect">
                <a:avLst/>
              </a:prstGeom>
              <a:blipFill>
                <a:blip r:embed="rId5"/>
                <a:stretch>
                  <a:fillRect l="-2183" r="-21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8BFF1D0-5108-4404-82ED-9CAD1BB40DFB}"/>
              </a:ext>
            </a:extLst>
          </p:cNvPr>
          <p:cNvSpPr txBox="1"/>
          <p:nvPr/>
        </p:nvSpPr>
        <p:spPr>
          <a:xfrm>
            <a:off x="449989" y="2004132"/>
            <a:ext cx="56775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类活动对应扇形的圆心角为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D2F17CB-C8C8-7C72-FE5C-C5A9F19980F0}"/>
                  </a:ext>
                </a:extLst>
              </p:cNvPr>
              <p:cNvSpPr txBox="1"/>
              <p:nvPr/>
            </p:nvSpPr>
            <p:spPr>
              <a:xfrm>
                <a:off x="449989" y="3722538"/>
                <a:ext cx="47758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1500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DD2F17CB-C8C8-7C72-FE5C-C5A9F19980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22538"/>
                <a:ext cx="4775898" cy="769062"/>
              </a:xfrm>
              <a:prstGeom prst="rect">
                <a:avLst/>
              </a:prstGeom>
              <a:blipFill>
                <a:blip r:embed="rId6"/>
                <a:stretch>
                  <a:fillRect l="-2043" r="-20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68AB4A-9D38-EE3D-050D-CBFB843B6B7B}"/>
              </a:ext>
            </a:extLst>
          </p:cNvPr>
          <p:cNvSpPr txBox="1"/>
          <p:nvPr/>
        </p:nvSpPr>
        <p:spPr>
          <a:xfrm>
            <a:off x="449989" y="4397987"/>
            <a:ext cx="62697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估计该校最喜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欢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类活动的学生有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2" name="yt_shape_1493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931" name="yt_image_1493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4" name="yt_shape_14934"/>
          <p:cNvSpPr txBox="1"/>
          <p:nvPr/>
        </p:nvSpPr>
        <p:spPr>
          <a:xfrm>
            <a:off x="540119" y="1482165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年轻的刘老师在讲授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多彩的几何图形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0297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设计了如下四种教学方法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教师讲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学生听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教师让学生自己做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教师引导学生画图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发现规律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教师让学生通过实物来演示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观察发现规律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然后画图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39" name="yt_shape_14939"/>
              <p:cNvSpPr txBox="1"/>
              <p:nvPr/>
            </p:nvSpPr>
            <p:spPr>
              <a:xfrm>
                <a:off x="540119" y="900000"/>
                <a:ext cx="11492915" cy="25632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数学教研组长将上述教学方法作为调研内容发到全年级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个班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名同学手中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b88c"/>
                  </a:rPr>
                  <a:t>要求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每位同学选出自己最喜欢的一种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他随机抽取了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名学生的调查问卷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统计如图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请将条形统计图补充完整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并计算扇形统计图中方法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的圆心角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方法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补全条形统计图如图所示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方法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的圆心角为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 spc="375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939" name="yt_shape_14939" descr="{&quot;rangeId&quot;:1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3266"/>
              </a:xfrm>
              <a:prstGeom prst="rect">
                <a:avLst/>
              </a:prstGeom>
              <a:blipFill>
                <a:blip r:embed="rId2"/>
                <a:stretch>
                  <a:fillRect l="-1645" t="-2143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43" name="yt_image_14943" title="H_164.5233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0746" y="3120214"/>
            <a:ext cx="4381135" cy="208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46" name="yt_shape_14946"/>
          <p:cNvSpPr txBox="1"/>
          <p:nvPr/>
        </p:nvSpPr>
        <p:spPr>
          <a:xfrm>
            <a:off x="540000" y="4732452"/>
            <a:ext cx="2446439" cy="17649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9800" b="0" i="0" u="none" spc="16627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</a:p>
        </p:txBody>
      </p:sp>
      <p:pic>
        <p:nvPicPr>
          <p:cNvPr id="14945" name="yt_image_14945" title="H_153.717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4537" y="3662726"/>
            <a:ext cx="2422297" cy="195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964031-49A5-A003-9055-B2827DF9C8F7}"/>
              </a:ext>
            </a:extLst>
          </p:cNvPr>
          <p:cNvSpPr txBox="1"/>
          <p:nvPr/>
        </p:nvSpPr>
        <p:spPr>
          <a:xfrm>
            <a:off x="450108" y="2279658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补全条形统计图如图所示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221BF45-A6C1-86A6-ACC8-F5C384B6754D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2569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方法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的圆心角为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8, 'pageBreak': True}">
                <a:extLst>
                  <a:ext uri="{FF2B5EF4-FFF2-40B4-BE49-F238E27FC236}">
                    <a16:creationId xmlns:a16="http://schemas.microsoft.com/office/drawing/2014/main" id="{4221BF45-A6C1-86A6-ACC8-F5C384B67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256911" cy="730136"/>
              </a:xfrm>
              <a:prstGeom prst="rect">
                <a:avLst/>
              </a:prstGeom>
              <a:blipFill>
                <a:blip r:embed="rId5"/>
                <a:stretch>
                  <a:fillRect l="-1856" r="-185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48" name="yt_shape_14948"/>
              <p:cNvSpPr txBox="1"/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全年级同学中最喜欢的教学方法是哪一种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b7df3"/>
                  </a:rPr>
                  <a:t>选择这种教学方法的约有多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少人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最喜欢的是方法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48" name="yt_shape_14948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51" name="yt_image_14951" title="H_164.523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0746" y="2505631"/>
            <a:ext cx="4381135" cy="208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36940C6-0DC1-C532-BAC1-DE4472C75E5B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238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最喜欢的是方法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E36940C6-0DC1-C532-BAC1-DE4472C75E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238112" cy="730136"/>
              </a:xfrm>
              <a:prstGeom prst="rect">
                <a:avLst/>
              </a:prstGeom>
              <a:blipFill>
                <a:blip r:embed="rId4"/>
                <a:stretch>
                  <a:fillRect l="-1348" r="-134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3" name="yt_shape_14953"/>
          <p:cNvSpPr txBox="1"/>
          <p:nvPr/>
        </p:nvSpPr>
        <p:spPr>
          <a:xfrm>
            <a:off x="540000" y="900000"/>
            <a:ext cx="106182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假如抽取的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名学生集中在某两个班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这个调查结果还合理吗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缺乏代表性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55" name="yt_image_14955" title="H_164.5233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864" y="1531667"/>
            <a:ext cx="4381135" cy="208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7" name="yt_shape_14957"/>
          <p:cNvSpPr txBox="1"/>
          <p:nvPr/>
        </p:nvSpPr>
        <p:spPr>
          <a:xfrm>
            <a:off x="540000" y="3671441"/>
            <a:ext cx="954107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请你对老师的教学方法提出一条合理化的建议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鼓励学生主动参与、加强师生互动等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答案合理即可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CA59EF-F367-CCCC-FF09-52C3CA43A19B}"/>
              </a:ext>
            </a:extLst>
          </p:cNvPr>
          <p:cNvSpPr txBox="1"/>
          <p:nvPr/>
        </p:nvSpPr>
        <p:spPr>
          <a:xfrm>
            <a:off x="449989" y="1328682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缺乏代表性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097184-7DB1-5801-AE37-B49C2E0D38E8}"/>
              </a:ext>
            </a:extLst>
          </p:cNvPr>
          <p:cNvSpPr txBox="1"/>
          <p:nvPr/>
        </p:nvSpPr>
        <p:spPr>
          <a:xfrm>
            <a:off x="449989" y="4100123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鼓励学生主动参与、加强师生互动等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5" name="yt_shape_14865"/>
          <p:cNvSpPr txBox="1"/>
          <p:nvPr/>
        </p:nvSpPr>
        <p:spPr>
          <a:xfrm>
            <a:off x="540000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以下四个结论中正确的是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69" name="yt_table_1486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099470"/>
              </p:ext>
            </p:extLst>
          </p:nvPr>
        </p:nvGraphicFramePr>
        <p:xfrm>
          <a:off x="540056" y="1379303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班学生最少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班男生人数是女生人数的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班女生比男生多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班学生一样多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</a:tbl>
          </a:graphicData>
        </a:graphic>
      </p:graphicFrame>
      <p:grpSp>
        <p:nvGrpSpPr>
          <p:cNvPr id="14866" name="yt_shape_14866_skip" title="H_197.0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290687" y="1379303"/>
            <a:ext cx="3359536" cy="2502549"/>
            <a:chOff x="0" y="0"/>
            <a:chExt cx="3359536" cy="2502549"/>
          </a:xfrm>
        </p:grpSpPr>
        <p:pic>
          <p:nvPicPr>
            <p:cNvPr id="2" name="yt_image_1486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359536" cy="210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8" name="yt_shape_14868" descr="{&quot;rangeId&quot;:0,&quot;IgnoreLineSpacing&quot;:1}"/>
            <p:cNvSpPr txBox="1"/>
            <p:nvPr/>
          </p:nvSpPr>
          <p:spPr>
            <a:xfrm>
              <a:off x="1146487" y="214254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C768A6-0AC4-A084-1CC9-9015AAB28DFA}"/>
              </a:ext>
            </a:extLst>
          </p:cNvPr>
          <p:cNvSpPr txBox="1"/>
          <p:nvPr/>
        </p:nvSpPr>
        <p:spPr>
          <a:xfrm>
            <a:off x="5707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1" name="yt_shape_14871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以人工智能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7b0fe"/>
              </a:rPr>
              <a:t>物联网为基础的技术创新促进了新业态蓬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勃发展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新业态发展对人才的需求更加旺盛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某大型科技公司上半年新招聘软件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f8ee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硬件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测试四类专业的毕业生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现随机调查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名新聘毕业生的专业情况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a0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并将调查结果绘制成如下两幅不完整的统计图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72" name="yt_image_14872" title="H_156.085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5656" y="2955582"/>
            <a:ext cx="4720687" cy="198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4" name="yt_shape_14874"/>
          <p:cNvSpPr txBox="1"/>
          <p:nvPr/>
        </p:nvSpPr>
        <p:spPr>
          <a:xfrm>
            <a:off x="540000" y="836712"/>
            <a:ext cx="569386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请根据统计图提供的信息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请补全条形统计图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EB0D4B-08A2-CE99-4927-2F05272ADA3B}"/>
              </a:ext>
            </a:extLst>
          </p:cNvPr>
          <p:cNvSpPr txBox="1"/>
          <p:nvPr/>
        </p:nvSpPr>
        <p:spPr>
          <a:xfrm>
            <a:off x="2137502" y="12653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F1117F-573B-92BE-D98B-DBD92A62D3C2}"/>
              </a:ext>
            </a:extLst>
          </p:cNvPr>
          <p:cNvSpPr txBox="1"/>
          <p:nvPr/>
        </p:nvSpPr>
        <p:spPr>
          <a:xfrm>
            <a:off x="3909152" y="12653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880" name="yt_image_14880" title="H_153.357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0988" y="3356992"/>
            <a:ext cx="2826012" cy="194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98B8A9B-B2F6-8BC9-4E78-8D53879B44BA}"/>
              </a:ext>
            </a:extLst>
          </p:cNvPr>
          <p:cNvSpPr txBox="1"/>
          <p:nvPr/>
        </p:nvSpPr>
        <p:spPr>
          <a:xfrm>
            <a:off x="434148" y="2245223"/>
            <a:ext cx="1115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硬件专业的毕业生有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补全的条形统计图如图所示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4872" title="H_156.08551">
            <a:extLst>
              <a:ext uri="{FF2B5EF4-FFF2-40B4-BE49-F238E27FC236}">
                <a16:creationId xmlns:a16="http://schemas.microsoft.com/office/drawing/2014/main" id="{C480C3CE-AD32-BC14-A2C3-B174FD5C002E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1144" y="3306647"/>
            <a:ext cx="4720687" cy="1982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4877">
            <a:extLst>
              <a:ext uri="{FF2B5EF4-FFF2-40B4-BE49-F238E27FC236}">
                <a16:creationId xmlns:a16="http://schemas.microsoft.com/office/drawing/2014/main" id="{44D58B8D-9A04-AFE0-9F22-2F0472DB5DD4}"/>
              </a:ext>
            </a:extLst>
          </p:cNvPr>
          <p:cNvSpPr txBox="1"/>
          <p:nvPr/>
        </p:nvSpPr>
        <p:spPr>
          <a:xfrm>
            <a:off x="556022" y="5420022"/>
            <a:ext cx="11079956" cy="11053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在扇形统计图中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软件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所对应的扇形的圆心角是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若该公司新招聘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名毕业生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请你估计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专业的毕业生有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硬件专业的毕业生有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补全的条形统计图如图所示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DEBA78-5288-B10C-B078-4AA0E75D1EAB}"/>
              </a:ext>
            </a:extLst>
          </p:cNvPr>
          <p:cNvSpPr txBox="1"/>
          <p:nvPr/>
        </p:nvSpPr>
        <p:spPr>
          <a:xfrm>
            <a:off x="8543211" y="53732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5D9988C-9821-A247-89F2-031E25EBC23C}"/>
              </a:ext>
            </a:extLst>
          </p:cNvPr>
          <p:cNvSpPr txBox="1"/>
          <p:nvPr/>
        </p:nvSpPr>
        <p:spPr>
          <a:xfrm>
            <a:off x="10219611" y="584870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700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3" name="yt_shape_14883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不当统计图的误导</a:t>
            </a:r>
          </a:p>
        </p:txBody>
      </p:sp>
      <p:sp>
        <p:nvSpPr>
          <p:cNvPr id="14884" name="yt_shape_14884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依据某中学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年招收的七年级新生统计表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0bcd,isEnd"/>
              </a:rPr>
              <a:t>我们可以制成下面两张统计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59e7,isEnd"/>
              </a:rPr>
              <a:t>显示的增长幅度可能给人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以误导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85" name="yt_image_148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5168" y="2964885"/>
            <a:ext cx="4701663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53298">
            <a:extLst>
              <a:ext uri="{FF2B5EF4-FFF2-40B4-BE49-F238E27FC236}">
                <a16:creationId xmlns:a16="http://schemas.microsoft.com/office/drawing/2014/main" id="{1278473D-6918-CF79-073E-F3DF49BE19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568B0C-B117-3E89-5270-9B63DBF5F1F9}"/>
              </a:ext>
            </a:extLst>
          </p:cNvPr>
          <p:cNvSpPr txBox="1"/>
          <p:nvPr/>
        </p:nvSpPr>
        <p:spPr>
          <a:xfrm>
            <a:off x="4260108" y="18181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7" name="yt_shape_14887"/>
          <p:cNvSpPr txBox="1"/>
          <p:nvPr/>
        </p:nvSpPr>
        <p:spPr>
          <a:xfrm>
            <a:off x="540120" y="8367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根据下表数据绘制了两幅折线统计图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1ca"/>
              </a:rPr>
              <a:t>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表示的是某超市第四季度销售额的变化情况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888" name="yt_table_1488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472660"/>
              </p:ext>
            </p:extLst>
          </p:nvPr>
        </p:nvGraphicFramePr>
        <p:xfrm>
          <a:off x="540000" y="1948511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销售额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万元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890" name="yt_shape_14890"/>
          <p:cNvSpPr txBox="1"/>
          <p:nvPr/>
        </p:nvSpPr>
        <p:spPr>
          <a:xfrm>
            <a:off x="540000" y="3352117"/>
            <a:ext cx="109146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哪一幅图显示的增长幅度可能给人以误导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可能给人以误导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给人以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月份销售额的增长幅度很大的错觉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92" name="yt_image_14892" title="H_174.5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1367" y="4322232"/>
            <a:ext cx="4380631" cy="2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DD413E-E102-4B9E-64A5-A4A4F05CA3F9}"/>
              </a:ext>
            </a:extLst>
          </p:cNvPr>
          <p:cNvSpPr txBox="1"/>
          <p:nvPr/>
        </p:nvSpPr>
        <p:spPr>
          <a:xfrm>
            <a:off x="449989" y="3780799"/>
            <a:ext cx="10989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可能给人以误导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给人以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月份销售额的增长幅度很大的错觉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4" name="yt_shape_1489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造成误导的原因是什么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造成误导的原因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纵轴取的单位长度比较小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不合理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bfefb"/>
              </a:rPr>
              <a:t>或纵轴表示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的数据不是从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开始的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96" name="yt_image_14896" title="H_174.5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511" y="2063161"/>
            <a:ext cx="4380631" cy="2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3CC144-06B2-890A-D93C-5F70AF1C0357}"/>
              </a:ext>
            </a:extLst>
          </p:cNvPr>
          <p:cNvSpPr txBox="1"/>
          <p:nvPr/>
        </p:nvSpPr>
        <p:spPr>
          <a:xfrm>
            <a:off x="450108" y="132868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造成误导的原因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纵轴取的单位长度比较小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不合理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bfefb"/>
              </a:rPr>
              <a:t>或纵轴表示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D7A05D-E978-4B20-AE36-483FE1CEF169}"/>
              </a:ext>
            </a:extLst>
          </p:cNvPr>
          <p:cNvSpPr txBox="1"/>
          <p:nvPr/>
        </p:nvSpPr>
        <p:spPr>
          <a:xfrm>
            <a:off x="450108" y="1804170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的数据不是从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开始的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9" name="yt_shape_1489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98" name="yt_image_14898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1" name="yt_shape_14901"/>
          <p:cNvSpPr txBox="1"/>
          <p:nvPr/>
        </p:nvSpPr>
        <p:spPr>
          <a:xfrm>
            <a:off x="540120" y="1431377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期末考试后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数学老师从人数相当的七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两个班各随机抽取了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5cb"/>
              </a:rPr>
              <a:t>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将他们的数学成绩分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a76c"/>
              </a:rPr>
              <a:t>并绘制成不完全的统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计图如下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902" name="yt_image_14902" title="H_139.95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450" y="3006828"/>
            <a:ext cx="4573098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4" name="yt_shape_14904"/>
          <p:cNvSpPr txBox="1"/>
          <p:nvPr/>
        </p:nvSpPr>
        <p:spPr>
          <a:xfrm>
            <a:off x="540119" y="48345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班学生成绩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等级的人数分别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7404"/>
              </a:rPr>
              <a:t>则下列结论成立的是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05" name="yt_table_149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381980"/>
              </p:ext>
            </p:extLst>
          </p:nvPr>
        </p:nvGraphicFramePr>
        <p:xfrm>
          <a:off x="540056" y="5794024"/>
          <a:ext cx="6558281" cy="950976"/>
        </p:xfrm>
        <a:graphic>
          <a:graphicData uri="http://schemas.openxmlformats.org/drawingml/2006/table">
            <a:tbl>
              <a:tblPr/>
              <a:tblGrid>
                <a:gridCol w="2702243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  <a:gridCol w="3856038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D7BA996-2042-E9DE-1B81-70328E463940}"/>
              </a:ext>
            </a:extLst>
          </p:cNvPr>
          <p:cNvSpPr txBox="1"/>
          <p:nvPr/>
        </p:nvSpPr>
        <p:spPr>
          <a:xfrm>
            <a:off x="1059708" y="52632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7" name="yt_shape_1490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德州市中考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某中学计划以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爱护眼睛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你我同行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为主题开展四类活动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7afd,isEnd"/>
              </a:rPr>
              <a:t>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手抄报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演讲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社区宣传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a397,isEnd"/>
              </a:rPr>
              <a:t>为了解全校学生最喜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欢的活动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每人必选一项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随机调查了部分学生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cb8a,isEnd"/>
              </a:rPr>
              <a:t>根据调查结果绘制了两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幅不完整的统计图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请根据以上信息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本次共调查了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911" name="yt_image_14911" title="H_134.785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51128" y="3897709"/>
            <a:ext cx="4500871" cy="171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CEB1DC-404D-2CE2-8921-942600D2FEB1}"/>
              </a:ext>
            </a:extLst>
          </p:cNvPr>
          <p:cNvSpPr txBox="1"/>
          <p:nvPr/>
        </p:nvSpPr>
        <p:spPr>
          <a:xfrm>
            <a:off x="3345708" y="323063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1597</Words>
  <Application>Microsoft Office PowerPoint</Application>
  <PresentationFormat>宽屏</PresentationFormat>
  <Paragraphs>102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14</cp:revision>
  <dcterms:created xsi:type="dcterms:W3CDTF">2024-08-14T05:26:56Z</dcterms:created>
  <dcterms:modified xsi:type="dcterms:W3CDTF">2024-08-15T07:11:37Z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